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E5C8"/>
    <a:srgbClr val="EAEAEA"/>
    <a:srgbClr val="1899B3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630" y="-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B7645FBC-F895-448B-9CB5-F1A22489582C}" type="datetime1">
              <a:rPr lang="en-US"/>
              <a:pPr/>
              <a:t>12/5/2013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76285976-95DC-4188-A716-9E766ED4B704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575CD442-06CE-46F6-BC9C-51026E1B50EA}" type="datetime1">
              <a:rPr lang="en-US"/>
              <a:pPr/>
              <a:t>12/5/2013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897F7456-EF2C-48DA-AEE8-D3367B73926D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229600" cy="3276600"/>
          </a:xfrm>
        </p:spPr>
        <p:txBody>
          <a:bodyPr/>
          <a:lstStyle>
            <a:lvl1pPr>
              <a:lnSpc>
                <a:spcPts val="6400"/>
              </a:lnSpc>
              <a:defRPr sz="6000" spc="-50"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657600"/>
            <a:ext cx="8229600" cy="2286000"/>
          </a:xfrm>
        </p:spPr>
        <p:txBody>
          <a:bodyPr/>
          <a:lstStyle>
            <a:lvl1pPr marL="0" indent="0" algn="l">
              <a:buNone/>
              <a:defRPr b="0">
                <a:latin typeface="+mj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774D112-EA90-4B56-A79D-46A48C66B127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5228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038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2FDF02-4674-4908-8AC0-E47D1DC7960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push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92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92755-6F7A-4D8E-90F7-BF42C510AA3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push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05000"/>
            <a:ext cx="4040188" cy="838200"/>
          </a:xfrm>
        </p:spPr>
        <p:txBody>
          <a:bodyPr anchor="b"/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743200"/>
            <a:ext cx="4040188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905000"/>
            <a:ext cx="4041775" cy="838200"/>
          </a:xfrm>
        </p:spPr>
        <p:txBody>
          <a:bodyPr anchor="b"/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743200"/>
            <a:ext cx="4041775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73AE6-FC01-4FC9-9FD2-D3C050380D8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push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B40B6C-9FDF-4A7B-B94B-F14538B1C17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push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A7790C-F5C7-4D3D-8241-A1FA510A11A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push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3008313" cy="2819400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57200"/>
            <a:ext cx="51117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276600"/>
            <a:ext cx="3008313" cy="26670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1D161A-FE13-461A-9F05-164130E0318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push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4800"/>
            <a:ext cx="8229600" cy="685800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199"/>
            <a:ext cx="8229600" cy="35845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800600"/>
            <a:ext cx="8229600" cy="9144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FB4304-7EB9-42C5-9F6C-CCD431A874F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push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1349375" cy="2778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3"/>
          </p:nvPr>
        </p:nvSpPr>
        <p:spPr>
          <a:xfrm>
            <a:off x="1893888" y="6248400"/>
            <a:ext cx="2362200" cy="2778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343400" y="6248400"/>
            <a:ext cx="1349375" cy="2778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7F7F7F"/>
                </a:solidFill>
                <a:latin typeface="Arial" charset="0"/>
              </a:defRPr>
            </a:lvl1pPr>
          </a:lstStyle>
          <a:p>
            <a:fld id="{D8D26139-149B-4568-83C9-B3DD653898EF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</p:sldLayoutIdLst>
  <p:transition>
    <p:push dir="d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+mj-lt"/>
          <a:ea typeface="ＭＳ Ｐゴシック" pitchFamily="-106" charset="-128"/>
          <a:cs typeface="ＭＳ Ｐゴシック" pitchFamily="-106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0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0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0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0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7F7F7F"/>
          </a:solidFill>
          <a:latin typeface="+mj-lt"/>
          <a:ea typeface="ＭＳ Ｐゴシック" pitchFamily="-106" charset="-128"/>
          <a:cs typeface="Arial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7F7F7F"/>
          </a:solidFill>
          <a:latin typeface="+mj-lt"/>
          <a:ea typeface="ＭＳ Ｐゴシック" pitchFamily="-106" charset="-128"/>
          <a:cs typeface="Arial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7F7F7F"/>
          </a:solidFill>
          <a:latin typeface="+mj-lt"/>
          <a:ea typeface="ＭＳ Ｐゴシック" pitchFamily="-106" charset="-128"/>
          <a:cs typeface="Arial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7F7F7F"/>
          </a:solidFill>
          <a:latin typeface="+mj-lt"/>
          <a:ea typeface="ＭＳ Ｐゴシック" pitchFamily="-106" charset="-128"/>
          <a:cs typeface="Arial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rgbClr val="7F7F7F"/>
          </a:solidFill>
          <a:latin typeface="+mj-lt"/>
          <a:ea typeface="ＭＳ Ｐゴシック" pitchFamily="-106" charset="-128"/>
          <a:cs typeface="Arial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6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6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6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6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Subtitle 41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892480" cy="4608512"/>
          </a:xfrm>
        </p:spPr>
        <p:txBody>
          <a:bodyPr/>
          <a:lstStyle/>
          <a:p>
            <a:pPr>
              <a:tabLst>
                <a:tab pos="2152650" algn="l"/>
              </a:tabLst>
            </a:pPr>
            <a:r>
              <a:rPr lang="en-GB" sz="2400" dirty="0" smtClean="0"/>
              <a:t>Area:	</a:t>
            </a:r>
            <a:r>
              <a:rPr lang="en-GB" sz="2400" dirty="0" smtClean="0"/>
              <a:t>5,467 </a:t>
            </a:r>
            <a:r>
              <a:rPr lang="en-GB" sz="2400" dirty="0" smtClean="0"/>
              <a:t>square miles – 14,160 square </a:t>
            </a:r>
            <a:r>
              <a:rPr lang="en-GB" sz="2400" dirty="0" smtClean="0"/>
              <a:t>kilometres</a:t>
            </a:r>
            <a:endParaRPr lang="en-GB" sz="2400" b="1" dirty="0" smtClean="0"/>
          </a:p>
          <a:p>
            <a:pPr>
              <a:tabLst>
                <a:tab pos="2152650" algn="l"/>
              </a:tabLst>
            </a:pPr>
            <a:r>
              <a:rPr lang="en-GB" sz="2400" b="1" dirty="0" smtClean="0"/>
              <a:t>	</a:t>
            </a:r>
            <a:r>
              <a:rPr lang="en-GB" sz="2400" dirty="0" smtClean="0"/>
              <a:t>220 </a:t>
            </a:r>
            <a:r>
              <a:rPr lang="en-GB" sz="2400" dirty="0" smtClean="0"/>
              <a:t>miles of coastline – 531 </a:t>
            </a:r>
            <a:r>
              <a:rPr lang="en-GB" sz="2400" dirty="0" smtClean="0"/>
              <a:t>kilometres</a:t>
            </a:r>
            <a:endParaRPr lang="en-GB" sz="2400" b="1" dirty="0" smtClean="0"/>
          </a:p>
          <a:p>
            <a:pPr>
              <a:tabLst>
                <a:tab pos="2152650" algn="l"/>
              </a:tabLst>
            </a:pPr>
            <a:endParaRPr lang="en-GB" sz="2400" b="1" dirty="0" smtClean="0"/>
          </a:p>
          <a:p>
            <a:pPr marL="2152650" indent="-2152650">
              <a:tabLst>
                <a:tab pos="2152650" algn="l"/>
              </a:tabLst>
            </a:pPr>
            <a:r>
              <a:rPr lang="en-GB" sz="2400" dirty="0" smtClean="0"/>
              <a:t>Six Counties:	Antrim</a:t>
            </a:r>
            <a:r>
              <a:rPr lang="en-GB" sz="2400" dirty="0" smtClean="0"/>
              <a:t>, Armagh, Down, Fermanagh, Londonderry, </a:t>
            </a:r>
            <a:r>
              <a:rPr lang="en-GB" sz="2400" dirty="0" smtClean="0"/>
              <a:t>Tyrone</a:t>
            </a:r>
          </a:p>
          <a:p>
            <a:pPr marL="2152650" indent="-2152650">
              <a:tabLst>
                <a:tab pos="2152650" algn="l"/>
              </a:tabLst>
            </a:pPr>
            <a:endParaRPr lang="en-GB" sz="2400" dirty="0" smtClean="0"/>
          </a:p>
          <a:p>
            <a:pPr marL="2152650" indent="-2152650">
              <a:tabLst>
                <a:tab pos="2152650" algn="l"/>
              </a:tabLst>
            </a:pPr>
            <a:r>
              <a:rPr lang="en-GB" sz="2400" dirty="0" smtClean="0"/>
              <a:t>Population</a:t>
            </a:r>
            <a:r>
              <a:rPr lang="en-GB" sz="2400" dirty="0" smtClean="0"/>
              <a:t>:	1.81 million</a:t>
            </a:r>
            <a:endParaRPr lang="en-GB" sz="2400" b="1" dirty="0" smtClean="0"/>
          </a:p>
          <a:p>
            <a:endParaRPr lang="en-US" dirty="0" smtClean="0">
              <a:ea typeface="ＭＳ Ｐゴシック" charset="-128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229600" cy="1031776"/>
          </a:xfrm>
        </p:spPr>
        <p:txBody>
          <a:bodyPr/>
          <a:lstStyle/>
          <a:p>
            <a:pPr algn="ctr"/>
            <a:r>
              <a:rPr lang="en-GB" sz="4000" b="1" dirty="0" smtClean="0"/>
              <a:t>NORTHERN IRELAND</a:t>
            </a:r>
            <a:endParaRPr lang="en-GB" sz="4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507288" cy="5760640"/>
          </a:xfrm>
        </p:spPr>
        <p:txBody>
          <a:bodyPr/>
          <a:lstStyle/>
          <a:p>
            <a:pPr lvl="0"/>
            <a:r>
              <a:rPr lang="en-GB" sz="2400" dirty="0" smtClean="0"/>
              <a:t>Land Registry operates three </a:t>
            </a:r>
            <a:r>
              <a:rPr lang="en-GB" sz="2400" dirty="0" smtClean="0"/>
              <a:t>Registers:</a:t>
            </a:r>
            <a:endParaRPr lang="en-GB" sz="2400" b="1" dirty="0" smtClean="0"/>
          </a:p>
          <a:p>
            <a:pPr lvl="0"/>
            <a:endParaRPr lang="en-GB" sz="2400" b="1" dirty="0" smtClean="0"/>
          </a:p>
          <a:p>
            <a:pPr marL="446088" lvl="0" indent="-446088">
              <a:buFont typeface="Wingdings" pitchFamily="2" charset="2"/>
              <a:buChar char="Ø"/>
              <a:tabLst>
                <a:tab pos="446088" algn="l"/>
              </a:tabLst>
            </a:pPr>
            <a:r>
              <a:rPr lang="en-GB" sz="2400" b="1" dirty="0" smtClean="0"/>
              <a:t>Registry </a:t>
            </a:r>
            <a:r>
              <a:rPr lang="en-GB" sz="2400" b="1" dirty="0" smtClean="0"/>
              <a:t>of Deeds – </a:t>
            </a:r>
            <a:r>
              <a:rPr lang="en-GB" sz="2400" dirty="0" smtClean="0"/>
              <a:t>paper based system, no map.  Operational since 1708.  No Government Guarantee of </a:t>
            </a:r>
            <a:r>
              <a:rPr lang="en-GB" sz="2400" dirty="0" smtClean="0"/>
              <a:t>Title.</a:t>
            </a:r>
          </a:p>
          <a:p>
            <a:pPr marL="446088" lvl="0" indent="-446088">
              <a:tabLst>
                <a:tab pos="446088" algn="l"/>
              </a:tabLst>
            </a:pPr>
            <a:endParaRPr lang="en-GB" sz="2400" b="1" dirty="0" smtClean="0"/>
          </a:p>
          <a:p>
            <a:pPr marL="446088" lvl="0" indent="-446088">
              <a:buFont typeface="Wingdings" pitchFamily="2" charset="2"/>
              <a:buChar char="Ø"/>
              <a:tabLst>
                <a:tab pos="446088" algn="l"/>
              </a:tabLst>
            </a:pPr>
            <a:r>
              <a:rPr lang="en-GB" sz="2400" b="1" dirty="0" smtClean="0"/>
              <a:t>Land </a:t>
            </a:r>
            <a:r>
              <a:rPr lang="en-GB" sz="2400" b="1" dirty="0" smtClean="0"/>
              <a:t>Registry – </a:t>
            </a:r>
            <a:r>
              <a:rPr lang="en-GB" sz="2400" dirty="0" smtClean="0"/>
              <a:t>map based system, operational since 1892.  Carries Government Guarantee of </a:t>
            </a:r>
            <a:r>
              <a:rPr lang="en-GB" sz="2400" dirty="0" smtClean="0"/>
              <a:t>Title.</a:t>
            </a:r>
          </a:p>
          <a:p>
            <a:pPr marL="446088" lvl="0" indent="-446088">
              <a:tabLst>
                <a:tab pos="446088" algn="l"/>
              </a:tabLst>
            </a:pPr>
            <a:endParaRPr lang="en-GB" sz="2400" dirty="0" smtClean="0"/>
          </a:p>
          <a:p>
            <a:pPr marL="446088" lvl="0" indent="-446088">
              <a:buFont typeface="Wingdings" pitchFamily="2" charset="2"/>
              <a:buChar char="Ø"/>
              <a:tabLst>
                <a:tab pos="446088" algn="l"/>
              </a:tabLst>
            </a:pPr>
            <a:r>
              <a:rPr lang="en-GB" sz="2400" b="1" dirty="0" smtClean="0"/>
              <a:t>Statutory </a:t>
            </a:r>
            <a:r>
              <a:rPr lang="en-GB" sz="2400" b="1" dirty="0" smtClean="0"/>
              <a:t>Charges Register – </a:t>
            </a:r>
            <a:r>
              <a:rPr lang="en-GB" sz="2400" dirty="0" smtClean="0"/>
              <a:t>map based system, operational since 1970.  Contains details of statutory charges which affect lands eg Listed Buildings/Tree Preservation Orders</a:t>
            </a:r>
            <a:r>
              <a:rPr lang="en-GB" dirty="0" smtClean="0"/>
              <a:t>.</a:t>
            </a:r>
            <a:endParaRPr lang="en-GB" b="1" dirty="0" smtClean="0"/>
          </a:p>
          <a:p>
            <a:endParaRPr lang="en-GB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328592"/>
          </a:xfrm>
        </p:spPr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en-GB" sz="2400" dirty="0" smtClean="0"/>
              <a:t>Land Registry is part of Land &amp; Property Services (LPS), formed as an Agency in 2007 but deagentised in 2013.  The other parts of LPS are:</a:t>
            </a:r>
            <a:endParaRPr lang="en-GB" sz="2400" b="1" dirty="0" smtClean="0"/>
          </a:p>
          <a:p>
            <a:pPr>
              <a:buNone/>
            </a:pPr>
            <a:endParaRPr lang="en-GB" sz="2400" b="1" dirty="0" smtClean="0"/>
          </a:p>
          <a:p>
            <a:pPr marL="892175" lvl="1" indent="-434975">
              <a:buFont typeface="Wingdings" pitchFamily="2" charset="2"/>
              <a:buChar char="v"/>
            </a:pPr>
            <a:r>
              <a:rPr lang="en-GB" dirty="0" smtClean="0"/>
              <a:t>Valuation &amp; Mapping (formerly Ordnance Survey Northern Ireland</a:t>
            </a:r>
            <a:r>
              <a:rPr lang="en-GB" dirty="0" smtClean="0"/>
              <a:t>);</a:t>
            </a:r>
          </a:p>
          <a:p>
            <a:pPr marL="892175" lvl="1" indent="-434975">
              <a:buNone/>
            </a:pPr>
            <a:endParaRPr lang="en-GB" b="1" dirty="0" smtClean="0"/>
          </a:p>
          <a:p>
            <a:pPr marL="892175" lvl="1" indent="-434975">
              <a:buFont typeface="Wingdings" pitchFamily="2" charset="2"/>
              <a:buChar char="v"/>
            </a:pPr>
            <a:r>
              <a:rPr lang="en-GB" dirty="0" smtClean="0"/>
              <a:t>Revenues &amp; Benefits (dealing with payment of rates and rate reliefs); </a:t>
            </a:r>
            <a:r>
              <a:rPr lang="en-GB" dirty="0" smtClean="0"/>
              <a:t>and</a:t>
            </a:r>
          </a:p>
          <a:p>
            <a:pPr marL="892175" lvl="1" indent="-434975">
              <a:buNone/>
            </a:pPr>
            <a:endParaRPr lang="en-GB" b="1" dirty="0" smtClean="0"/>
          </a:p>
          <a:p>
            <a:pPr marL="892175" lvl="1" indent="-434975">
              <a:buFont typeface="Wingdings" pitchFamily="2" charset="2"/>
              <a:buChar char="v"/>
            </a:pPr>
            <a:r>
              <a:rPr lang="en-GB" dirty="0" smtClean="0"/>
              <a:t>Business Services (dealing with Corporate Governance).</a:t>
            </a:r>
            <a:endParaRPr lang="en-GB" b="1" dirty="0" smtClean="0"/>
          </a:p>
          <a:p>
            <a:endParaRPr lang="en-GB" dirty="0"/>
          </a:p>
        </p:txBody>
      </p:sp>
    </p:spTree>
  </p:cSld>
  <p:clrMapOvr>
    <a:masterClrMapping/>
  </p:clrMapOvr>
  <p:transition>
    <p:push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466928"/>
          </a:xfrm>
        </p:spPr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en-GB" sz="2400" dirty="0" smtClean="0"/>
              <a:t>We operate under a private Finance Initiative Contract with British Telecom (BT) – contract for 15 years from 2004 to </a:t>
            </a:r>
            <a:r>
              <a:rPr lang="en-GB" sz="2400" dirty="0" smtClean="0"/>
              <a:t>2019.</a:t>
            </a:r>
          </a:p>
          <a:p>
            <a:pPr lvl="0">
              <a:buNone/>
            </a:pPr>
            <a:endParaRPr lang="en-GB" sz="2400" b="1" dirty="0" smtClean="0"/>
          </a:p>
          <a:p>
            <a:pPr lvl="0">
              <a:buFont typeface="Wingdings" pitchFamily="2" charset="2"/>
              <a:buChar char="Ø"/>
            </a:pPr>
            <a:r>
              <a:rPr lang="en-GB" sz="2400" dirty="0" smtClean="0"/>
              <a:t>Contract </a:t>
            </a:r>
            <a:r>
              <a:rPr lang="en-GB" sz="2400" dirty="0" smtClean="0"/>
              <a:t>was to transform Land Registry from a paper based organisation to an IT based organisation – now almost all work done electronically</a:t>
            </a:r>
            <a:r>
              <a:rPr lang="en-GB" sz="2400" dirty="0" smtClean="0"/>
              <a:t>.</a:t>
            </a:r>
            <a:endParaRPr lang="en-GB" dirty="0" smtClean="0"/>
          </a:p>
          <a:p>
            <a:pPr lvl="0">
              <a:buFont typeface="Wingdings" pitchFamily="2" charset="2"/>
              <a:buChar char="Ø"/>
            </a:pPr>
            <a:endParaRPr lang="en-GB" sz="2400" b="1" dirty="0" smtClean="0"/>
          </a:p>
          <a:p>
            <a:pPr lvl="0">
              <a:buFont typeface="Wingdings" pitchFamily="2" charset="2"/>
              <a:buChar char="Ø"/>
            </a:pPr>
            <a:r>
              <a:rPr lang="en-GB" sz="2400" dirty="0" smtClean="0"/>
              <a:t>Our in-house IT system is Landweb.</a:t>
            </a:r>
            <a:endParaRPr lang="en-GB" sz="2400" b="1" dirty="0" smtClean="0"/>
          </a:p>
          <a:p>
            <a:pPr>
              <a:buNone/>
            </a:pPr>
            <a:endParaRPr lang="en-GB" sz="2400" b="1" dirty="0" smtClean="0"/>
          </a:p>
          <a:p>
            <a:pPr lvl="0">
              <a:buFont typeface="Wingdings" pitchFamily="2" charset="2"/>
              <a:buChar char="Ø"/>
            </a:pPr>
            <a:r>
              <a:rPr lang="en-GB" sz="2400" dirty="0" smtClean="0"/>
              <a:t>Our Direct Access Customer System is Landweb Direct – customers can view Folios and Maps on-line but must request copies of other documents.</a:t>
            </a:r>
            <a:endParaRPr lang="en-GB" sz="2400" b="1" dirty="0" smtClean="0"/>
          </a:p>
          <a:p>
            <a:pPr lvl="0">
              <a:buFont typeface="Wingdings" pitchFamily="2" charset="2"/>
              <a:buChar char="Ø"/>
            </a:pPr>
            <a:endParaRPr lang="en-GB" sz="2400" b="1" dirty="0" smtClean="0"/>
          </a:p>
        </p:txBody>
      </p:sp>
    </p:spTree>
  </p:cSld>
  <p:clrMapOvr>
    <a:masterClrMapping/>
  </p:clrMapOvr>
  <p:transition>
    <p:push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31776"/>
          </a:xfrm>
        </p:spPr>
        <p:txBody>
          <a:bodyPr/>
          <a:lstStyle/>
          <a:p>
            <a:pPr algn="ctr"/>
            <a:r>
              <a:rPr lang="en-GB" b="1" dirty="0" smtClean="0"/>
              <a:t>FUTURE DEVELOPMENTS</a:t>
            </a:r>
            <a:r>
              <a:rPr lang="en-GB" b="1" dirty="0" smtClean="0"/>
              <a:t/>
            </a:r>
            <a:br>
              <a:rPr lang="en-GB" b="1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836712"/>
            <a:ext cx="8435280" cy="5256584"/>
          </a:xfrm>
        </p:spPr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en-GB" sz="2000" dirty="0" smtClean="0"/>
              <a:t>Technical </a:t>
            </a:r>
            <a:r>
              <a:rPr lang="en-GB" sz="2000" dirty="0" smtClean="0"/>
              <a:t>upgrade of Landweb System currently underway</a:t>
            </a:r>
            <a:r>
              <a:rPr lang="en-GB" sz="2000" dirty="0" smtClean="0"/>
              <a:t>:</a:t>
            </a:r>
          </a:p>
          <a:p>
            <a:pPr lvl="0">
              <a:buNone/>
            </a:pPr>
            <a:endParaRPr lang="en-GB" sz="2000" b="1" dirty="0" smtClean="0"/>
          </a:p>
          <a:p>
            <a:pPr lvl="1">
              <a:buFont typeface="Wingdings" pitchFamily="2" charset="2"/>
              <a:buChar char="v"/>
            </a:pPr>
            <a:r>
              <a:rPr lang="en-GB" sz="2000" dirty="0" smtClean="0"/>
              <a:t>E-signatures.</a:t>
            </a:r>
            <a:endParaRPr lang="en-GB" sz="2000" b="1" dirty="0" smtClean="0"/>
          </a:p>
          <a:p>
            <a:pPr lvl="1">
              <a:buFont typeface="Wingdings" pitchFamily="2" charset="2"/>
              <a:buChar char="v"/>
            </a:pPr>
            <a:r>
              <a:rPr lang="en-GB" sz="2000" dirty="0" smtClean="0"/>
              <a:t>E-payments.</a:t>
            </a:r>
            <a:endParaRPr lang="en-GB" sz="2000" b="1" dirty="0" smtClean="0"/>
          </a:p>
          <a:p>
            <a:pPr lvl="1">
              <a:buFont typeface="Wingdings" pitchFamily="2" charset="2"/>
              <a:buChar char="v"/>
            </a:pPr>
            <a:r>
              <a:rPr lang="en-GB" sz="2000" dirty="0" smtClean="0"/>
              <a:t>E-discharges.</a:t>
            </a:r>
            <a:endParaRPr lang="en-GB" sz="2000" b="1" dirty="0" smtClean="0"/>
          </a:p>
          <a:p>
            <a:pPr>
              <a:buNone/>
            </a:pPr>
            <a:endParaRPr lang="en-GB" sz="2000" b="1" dirty="0" smtClean="0"/>
          </a:p>
          <a:p>
            <a:pPr lvl="0">
              <a:buFont typeface="Wingdings" pitchFamily="2" charset="2"/>
              <a:buChar char="Ø"/>
            </a:pPr>
            <a:r>
              <a:rPr lang="en-GB" sz="2000" dirty="0" smtClean="0"/>
              <a:t>Review of Land Registration Act (NI) 1970 and Land Registration Rules (NI) 1994.</a:t>
            </a:r>
            <a:endParaRPr lang="en-GB" sz="2000" b="1" dirty="0" smtClean="0"/>
          </a:p>
          <a:p>
            <a:pPr>
              <a:buNone/>
            </a:pPr>
            <a:endParaRPr lang="en-GB" sz="2000" b="1" dirty="0" smtClean="0"/>
          </a:p>
          <a:p>
            <a:pPr lvl="0">
              <a:buFont typeface="Wingdings" pitchFamily="2" charset="2"/>
              <a:buChar char="Ø"/>
            </a:pPr>
            <a:r>
              <a:rPr lang="en-GB" sz="2000" dirty="0" smtClean="0"/>
              <a:t>Commencement of two year Positional Improvement Programme to upgrade Land Registry Maps.</a:t>
            </a:r>
            <a:endParaRPr lang="en-GB" sz="2000" b="1" dirty="0" smtClean="0"/>
          </a:p>
          <a:p>
            <a:pPr>
              <a:buNone/>
            </a:pPr>
            <a:endParaRPr lang="en-GB" sz="2000" b="1" dirty="0" smtClean="0"/>
          </a:p>
          <a:p>
            <a:pPr lvl="0">
              <a:buFont typeface="Wingdings" pitchFamily="2" charset="2"/>
              <a:buChar char="Ø"/>
            </a:pPr>
            <a:r>
              <a:rPr lang="en-GB" sz="2000" dirty="0" smtClean="0"/>
              <a:t>Accommodation move May/June 2014</a:t>
            </a:r>
            <a:r>
              <a:rPr lang="en-GB" sz="2000" dirty="0" smtClean="0"/>
              <a:t>.</a:t>
            </a:r>
          </a:p>
          <a:p>
            <a:pPr lvl="0">
              <a:buNone/>
            </a:pPr>
            <a:endParaRPr lang="en-GB" sz="2000" b="1" dirty="0" smtClean="0"/>
          </a:p>
          <a:p>
            <a:pPr lvl="0">
              <a:buFont typeface="Wingdings" pitchFamily="2" charset="2"/>
              <a:buChar char="Ø"/>
            </a:pPr>
            <a:r>
              <a:rPr lang="en-GB" sz="2000" dirty="0" smtClean="0"/>
              <a:t>Digitisation </a:t>
            </a:r>
            <a:r>
              <a:rPr lang="en-GB" sz="2000" dirty="0" smtClean="0"/>
              <a:t>of the Registry of Deeds Archive</a:t>
            </a:r>
            <a:r>
              <a:rPr lang="en-GB" sz="2000" dirty="0" smtClean="0"/>
              <a:t>.</a:t>
            </a:r>
            <a:endParaRPr lang="en-GB" sz="2000" b="1" dirty="0" smtClean="0"/>
          </a:p>
        </p:txBody>
      </p:sp>
    </p:spTree>
  </p:cSld>
  <p:clrMapOvr>
    <a:masterClrMapping/>
  </p:clrMapOvr>
  <p:transition>
    <p:push dir="d"/>
  </p:transition>
</p:sld>
</file>

<file path=ppt/theme/theme1.xml><?xml version="1.0" encoding="utf-8"?>
<a:theme xmlns:a="http://schemas.openxmlformats.org/drawingml/2006/main" name="LPS_PPTTemplate_2011">
  <a:themeElements>
    <a:clrScheme name="Custom 3">
      <a:dk1>
        <a:sysClr val="windowText" lastClr="000000"/>
      </a:dk1>
      <a:lt1>
        <a:sysClr val="window" lastClr="FFFFFF"/>
      </a:lt1>
      <a:dk2>
        <a:srgbClr val="2F2F26"/>
      </a:dk2>
      <a:lt2>
        <a:srgbClr val="9FA795"/>
      </a:lt2>
      <a:accent1>
        <a:srgbClr val="1899B3"/>
      </a:accent1>
      <a:accent2>
        <a:srgbClr val="67C7DA"/>
      </a:accent2>
      <a:accent3>
        <a:srgbClr val="7FB62A"/>
      </a:accent3>
      <a:accent4>
        <a:srgbClr val="AED969"/>
      </a:accent4>
      <a:accent5>
        <a:srgbClr val="664A21"/>
      </a:accent5>
      <a:accent6>
        <a:srgbClr val="8F7145"/>
      </a:accent6>
      <a:hlink>
        <a:srgbClr val="FFC000"/>
      </a:hlink>
      <a:folHlink>
        <a:srgbClr val="C0C000"/>
      </a:folHlink>
    </a:clrScheme>
    <a:fontScheme name="LPS_template">
      <a:majorFont>
        <a:latin typeface="Arial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0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06" charset="0"/>
          </a:defRPr>
        </a:defPPr>
      </a:lstStyle>
    </a:lnDef>
  </a:objectDefaults>
  <a:extraClrSchemeLst>
    <a:extraClrScheme>
      <a:clrScheme name="LPS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PS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PS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PS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PS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PS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PS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PS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PS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PS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PS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PS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</TotalTime>
  <Words>275</Words>
  <Application>Microsoft Office PowerPoint</Application>
  <PresentationFormat>On-screen Show (4:3)</PresentationFormat>
  <Paragraphs>42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LPS_PPTTemplate_2011</vt:lpstr>
      <vt:lpstr>NORTHERN IRELAND</vt:lpstr>
      <vt:lpstr>Slide 2</vt:lpstr>
      <vt:lpstr>Slide 3</vt:lpstr>
      <vt:lpstr>Slide 4</vt:lpstr>
      <vt:lpstr>FUTURE DEVELOPMENTS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MacPro</dc:creator>
  <cp:lastModifiedBy>Anne McIlhatton</cp:lastModifiedBy>
  <cp:revision>11</cp:revision>
  <dcterms:created xsi:type="dcterms:W3CDTF">2010-12-08T12:47:49Z</dcterms:created>
  <dcterms:modified xsi:type="dcterms:W3CDTF">2013-12-05T14:16:03Z</dcterms:modified>
</cp:coreProperties>
</file>