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2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3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5.xml" ContentType="application/vnd.openxmlformats-officedocument.presentationml.slide+xml"/>
  <Override PartName="/ppt/slides/slide14.xml" ContentType="application/vnd.openxmlformats-officedocument.presentationml.slide+xml"/>
  <Override PartName="/ppt/slides/slide13.xml" ContentType="application/vnd.openxmlformats-officedocument.presentationml.slide+xml"/>
  <Override PartName="/ppt/slides/slide12.xml" ContentType="application/vnd.openxmlformats-officedocument.presentationml.slide+xml"/>
  <Override PartName="/ppt/slides/slide11.xml" ContentType="application/vnd.openxmlformats-officedocument.presentationml.slide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notesSlides/notesSlide4.xml" ContentType="application/vnd.openxmlformats-officedocument.presentationml.notesSlide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notesSlides/notesSlide3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5.xml" ContentType="application/vnd.openxmlformats-officedocument.presentationml.notesSlide+xml"/>
  <Override PartName="/ppt/notesSlides/notesSlide7.xml" ContentType="application/vnd.openxmlformats-officedocument.presentationml.notes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notesSlides/notesSlide6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9.xml" ContentType="application/vnd.openxmlformats-officedocument.presentationml.notesSlide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3.xml" ContentType="application/vnd.openxmlformats-officedocument.them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handoutMasterIdLst>
    <p:handoutMasterId r:id="rId18"/>
  </p:handoutMasterIdLst>
  <p:sldIdLst>
    <p:sldId id="280" r:id="rId2"/>
    <p:sldId id="264" r:id="rId3"/>
    <p:sldId id="318" r:id="rId4"/>
    <p:sldId id="289" r:id="rId5"/>
    <p:sldId id="314" r:id="rId6"/>
    <p:sldId id="315" r:id="rId7"/>
    <p:sldId id="290" r:id="rId8"/>
    <p:sldId id="292" r:id="rId9"/>
    <p:sldId id="291" r:id="rId10"/>
    <p:sldId id="293" r:id="rId11"/>
    <p:sldId id="294" r:id="rId12"/>
    <p:sldId id="316" r:id="rId13"/>
    <p:sldId id="317" r:id="rId14"/>
    <p:sldId id="297" r:id="rId15"/>
    <p:sldId id="298" r:id="rId16"/>
  </p:sldIdLst>
  <p:sldSz cx="9144000" cy="6858000" type="screen4x3"/>
  <p:notesSz cx="6669088" cy="9926638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7600" b="1" kern="1200">
        <a:solidFill>
          <a:srgbClr val="FFD624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 userDrawn="1">
          <p15:clr>
            <a:srgbClr val="A4A3A4"/>
          </p15:clr>
        </p15:guide>
        <p15:guide id="2" pos="210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F5494"/>
    <a:srgbClr val="FFD624"/>
    <a:srgbClr val="3166CF"/>
    <a:srgbClr val="3E6FD2"/>
    <a:srgbClr val="2D5EC1"/>
    <a:srgbClr val="BDDEFF"/>
    <a:srgbClr val="99CCFF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8265" autoAdjust="0"/>
    <p:restoredTop sz="91184" autoAdjust="0"/>
  </p:normalViewPr>
  <p:slideViewPr>
    <p:cSldViewPr>
      <p:cViewPr varScale="1">
        <p:scale>
          <a:sx n="63" d="100"/>
          <a:sy n="63" d="100"/>
        </p:scale>
        <p:origin x="896" y="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4" d="100"/>
          <a:sy n="74" d="100"/>
        </p:scale>
        <p:origin x="-2172" y="-90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34" Type="http://schemas.openxmlformats.org/officeDocument/2006/relationships/customXml" Target="../customXml/item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33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36" Type="http://schemas.openxmlformats.org/officeDocument/2006/relationships/customXml" Target="../customXml/item3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Relationship Id="rId35" Type="http://schemas.openxmlformats.org/officeDocument/2006/relationships/customXml" Target="../customXml/item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78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B730FC71-A95A-4B0E-A8AE-DF99FBAB50FE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1165615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6866" y="0"/>
            <a:ext cx="2890665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54075" y="744538"/>
            <a:ext cx="496252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598" y="4714876"/>
            <a:ext cx="5335893" cy="446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noProof="0"/>
              <a:t>Click to edit Master text styles</a:t>
            </a:r>
          </a:p>
          <a:p>
            <a:pPr lvl="1"/>
            <a:r>
              <a:rPr lang="en-GB" noProof="0"/>
              <a:t>Second level</a:t>
            </a:r>
          </a:p>
          <a:p>
            <a:pPr lvl="2"/>
            <a:r>
              <a:rPr lang="en-GB" noProof="0"/>
              <a:t>Third level</a:t>
            </a:r>
          </a:p>
          <a:p>
            <a:pPr lvl="3"/>
            <a:r>
              <a:rPr lang="en-GB" noProof="0"/>
              <a:t>Fourth level</a:t>
            </a:r>
          </a:p>
          <a:p>
            <a:pPr lvl="4"/>
            <a:r>
              <a:rPr lang="en-GB" noProof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6866" y="9428164"/>
            <a:ext cx="2890665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78EDD092-B644-4957-BC1C-C54BB381B415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7182908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D092-B644-4957-BC1C-C54BB381B415}" type="slidenum">
              <a:rPr lang="en-GB" smtClean="0"/>
              <a:pPr>
                <a:defRPr/>
              </a:pPr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829697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D092-B644-4957-BC1C-C54BB381B415}" type="slidenum">
              <a:rPr lang="en-GB" smtClean="0"/>
              <a:pPr>
                <a:defRPr/>
              </a:pPr>
              <a:t>12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421186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D092-B644-4957-BC1C-C54BB381B415}" type="slidenum">
              <a:rPr lang="en-GB" smtClean="0"/>
              <a:pPr>
                <a:defRPr/>
              </a:pPr>
              <a:t>13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841676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D092-B644-4957-BC1C-C54BB381B415}" type="slidenum">
              <a:rPr lang="en-GB" smtClean="0"/>
              <a:pPr>
                <a:defRPr/>
              </a:pPr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5720323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892925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D092-B644-4957-BC1C-C54BB381B415}" type="slidenum">
              <a:rPr lang="en-GB" smtClean="0"/>
              <a:pPr>
                <a:defRPr/>
              </a:pPr>
              <a:t>2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841176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D092-B644-4957-BC1C-C54BB381B415}" type="slidenum">
              <a:rPr lang="en-GB" smtClean="0"/>
              <a:pPr>
                <a:defRPr/>
              </a:pPr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80937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D092-B644-4957-BC1C-C54BB381B415}" type="slidenum">
              <a:rPr lang="en-GB" smtClean="0"/>
              <a:pPr>
                <a:defRPr/>
              </a:pPr>
              <a:t>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186992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D092-B644-4957-BC1C-C54BB381B415}" type="slidenum">
              <a:rPr lang="en-GB" smtClean="0"/>
              <a:pPr>
                <a:defRPr/>
              </a:pPr>
              <a:t>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6641234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D092-B644-4957-BC1C-C54BB381B415}" type="slidenum">
              <a:rPr lang="en-GB" smtClean="0"/>
              <a:pPr>
                <a:defRPr/>
              </a:pPr>
              <a:t>8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0487774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D092-B644-4957-BC1C-C54BB381B415}" type="slidenum">
              <a:rPr lang="en-GB" smtClean="0"/>
              <a:pPr>
                <a:defRPr/>
              </a:pPr>
              <a:t>9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5284794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D092-B644-4957-BC1C-C54BB381B415}" type="slidenum">
              <a:rPr lang="en-GB" smtClean="0"/>
              <a:pPr>
                <a:defRPr/>
              </a:pPr>
              <a:t>10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059427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8EDD092-B644-4957-BC1C-C54BB381B415}" type="slidenum">
              <a:rPr lang="en-GB" smtClean="0"/>
              <a:pPr>
                <a:defRPr/>
              </a:pPr>
              <a:t>11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54383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>
            <a:spLocks noChangeArrowheads="1"/>
          </p:cNvSpPr>
          <p:nvPr userDrawn="1"/>
        </p:nvSpPr>
        <p:spPr bwMode="auto">
          <a:xfrm>
            <a:off x="0" y="1125538"/>
            <a:ext cx="9144000" cy="5732462"/>
          </a:xfrm>
          <a:prstGeom prst="rect">
            <a:avLst/>
          </a:prstGeom>
          <a:solidFill>
            <a:srgbClr val="0F5494"/>
          </a:solidFill>
          <a:ln w="73025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9"/>
              </a:srgbClr>
            </a:outerShdw>
          </a:effectLst>
        </p:spPr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>
              <a:solidFill>
                <a:schemeClr val="lt1"/>
              </a:solidFill>
              <a:latin typeface="+mn-lt"/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05250" y="311150"/>
            <a:ext cx="1584325" cy="1100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30688" y="6678613"/>
            <a:ext cx="684212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7944" y="2492896"/>
            <a:ext cx="3851920" cy="936625"/>
          </a:xfrm>
        </p:spPr>
        <p:txBody>
          <a:bodyPr/>
          <a:lstStyle>
            <a:lvl1pPr>
              <a:defRPr sz="7600">
                <a:solidFill>
                  <a:srgbClr val="FFD624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3933056"/>
            <a:ext cx="4104456" cy="792088"/>
          </a:xfrm>
        </p:spPr>
        <p:txBody>
          <a:bodyPr/>
          <a:lstStyle>
            <a:lvl1pPr>
              <a:buNone/>
              <a:defRPr sz="3000" b="1" i="0">
                <a:solidFill>
                  <a:schemeClr val="bg1"/>
                </a:solidFill>
              </a:defRPr>
            </a:lvl1pPr>
            <a:lvl3pPr marL="228600" indent="-228600" algn="l">
              <a:defRPr sz="3000" b="1">
                <a:solidFill>
                  <a:schemeClr val="bg1"/>
                </a:solidFill>
              </a:defRPr>
            </a:lvl3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ECF18093-215D-4C08-9582-1AE1923E379C}" type="slidenum">
              <a:rPr lang="en-GB"/>
              <a:pPr>
                <a:defRPr/>
              </a:pPr>
              <a:t>‹#›</a:t>
            </a:fld>
            <a:endParaRPr lang="en-GB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81F888-C9CC-41B4-9655-EFFA73F6272D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38925" y="1123950"/>
            <a:ext cx="2058988" cy="48974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23950"/>
            <a:ext cx="6029325" cy="48974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E36661-D1F2-4F3F-83D4-71D3A719FFB4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0"/>
          <p:cNvSpPr>
            <a:spLocks noChangeArrowheads="1"/>
          </p:cNvSpPr>
          <p:nvPr/>
        </p:nvSpPr>
        <p:spPr bwMode="auto">
          <a:xfrm>
            <a:off x="0" y="981075"/>
            <a:ext cx="9180513" cy="5876925"/>
          </a:xfrm>
          <a:prstGeom prst="rect">
            <a:avLst/>
          </a:prstGeom>
          <a:solidFill>
            <a:srgbClr val="0F5494"/>
          </a:solidFill>
          <a:ln w="25400" algn="ctr">
            <a:solidFill>
              <a:srgbClr val="0F5494"/>
            </a:solidFill>
            <a:miter lim="800000"/>
            <a:headEnd/>
            <a:tailEnd/>
          </a:ln>
          <a:effectLst>
            <a:outerShdw dist="23000" dir="5400000" rotWithShape="0">
              <a:srgbClr val="000000">
                <a:alpha val="34998"/>
              </a:srgbClr>
            </a:outerShdw>
          </a:effectLst>
        </p:spPr>
        <p:txBody>
          <a:bodyPr anchor="ctr"/>
          <a:lstStyle/>
          <a:p>
            <a:pPr algn="ctr" defTabSz="457200"/>
            <a:endParaRPr lang="en-US" sz="1800">
              <a:solidFill>
                <a:srgbClr val="FFFFFF"/>
              </a:solidFill>
            </a:endParaRPr>
          </a:p>
        </p:txBody>
      </p:sp>
      <p:pic>
        <p:nvPicPr>
          <p:cNvPr id="5" name="Picture 6" descr="LOGO CE-EN-quadri.eps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7638" y="258763"/>
            <a:ext cx="1436687" cy="998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>
            <a:off x="4267200" y="6659563"/>
            <a:ext cx="611188" cy="215900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/>
          </a:p>
        </p:txBody>
      </p:sp>
      <p:pic>
        <p:nvPicPr>
          <p:cNvPr id="7" name="Picture 24" descr="box-fr-en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6669088"/>
            <a:ext cx="574675" cy="17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6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188" y="2565400"/>
            <a:ext cx="8424862" cy="790575"/>
          </a:xfrm>
        </p:spPr>
        <p:txBody>
          <a:bodyPr/>
          <a:lstStyle>
            <a:lvl1pPr marL="3175">
              <a:defRPr sz="1800">
                <a:solidFill>
                  <a:srgbClr val="FFD624"/>
                </a:solidFill>
              </a:defRPr>
            </a:lvl1pPr>
          </a:lstStyle>
          <a:p>
            <a:pPr lvl="0"/>
            <a:r>
              <a:rPr lang="fr-BE" noProof="0"/>
              <a:t>European e-Justice Portal:</a:t>
            </a:r>
            <a:br>
              <a:rPr lang="fr-BE" noProof="0"/>
            </a:br>
            <a:r>
              <a:rPr lang="fr-BE" noProof="0"/>
              <a:t>&lt; Justice at a click &gt;</a:t>
            </a:r>
            <a:endParaRPr lang="en-GB" noProof="0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11188" y="3716338"/>
            <a:ext cx="8532812" cy="1728787"/>
          </a:xfrm>
        </p:spPr>
        <p:txBody>
          <a:bodyPr/>
          <a:lstStyle>
            <a:lvl1pPr marL="0" indent="0">
              <a:buFontTx/>
              <a:buNone/>
              <a:defRPr sz="3000" b="1" i="0">
                <a:solidFill>
                  <a:schemeClr val="bg1"/>
                </a:solidFill>
              </a:defRPr>
            </a:lvl1pPr>
          </a:lstStyle>
          <a:p>
            <a:pPr lvl="0"/>
            <a:r>
              <a:rPr lang="fr-BE" noProof="0"/>
              <a:t>Subti1</a:t>
            </a:r>
          </a:p>
          <a:p>
            <a:pPr lvl="0"/>
            <a:r>
              <a:rPr lang="fr-BE" noProof="0"/>
              <a:t>tle</a:t>
            </a:r>
            <a:endParaRPr lang="en-GB" noProof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 sz="1200" b="1"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8 February 2013</a:t>
            </a:r>
          </a:p>
        </p:txBody>
      </p:sp>
      <p:sp>
        <p:nvSpPr>
          <p:cNvPr id="9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European e-Justice Portal	</a:t>
            </a:r>
          </a:p>
        </p:txBody>
      </p:sp>
      <p:sp>
        <p:nvSpPr>
          <p:cNvPr id="10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+mn-lt"/>
              </a:defRPr>
            </a:lvl1pPr>
          </a:lstStyle>
          <a:p>
            <a:pPr>
              <a:defRPr/>
            </a:pPr>
            <a:r>
              <a:rPr lang="en-GB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31932766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 userDrawn="1"/>
        </p:nvSpPr>
        <p:spPr>
          <a:xfrm>
            <a:off x="0" y="0"/>
            <a:ext cx="9144000" cy="989013"/>
          </a:xfrm>
          <a:prstGeom prst="rect">
            <a:avLst/>
          </a:prstGeom>
          <a:solidFill>
            <a:srgbClr val="0F5494"/>
          </a:solidFill>
          <a:ln>
            <a:solidFill>
              <a:srgbClr val="0F5494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/>
          </a:p>
        </p:txBody>
      </p:sp>
      <p:pic>
        <p:nvPicPr>
          <p:cNvPr id="5" name="Picture 5" descr="LOGO CE-EN-NEG-quadri.ai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3921125" y="0"/>
            <a:ext cx="1511300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 userDrawn="1"/>
        </p:nvSpPr>
        <p:spPr>
          <a:xfrm>
            <a:off x="4262438" y="6686550"/>
            <a:ext cx="596900" cy="198438"/>
          </a:xfrm>
          <a:prstGeom prst="rect">
            <a:avLst/>
          </a:prstGeom>
          <a:solidFill>
            <a:srgbClr val="133176"/>
          </a:solidFill>
          <a:ln>
            <a:solidFill>
              <a:srgbClr val="133176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457200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1800" b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GB" dirty="0"/>
          </a:p>
        </p:txBody>
      </p:sp>
      <p:sp>
        <p:nvSpPr>
          <p:cNvPr id="11" name="Content Placeholder 2"/>
          <p:cNvSpPr>
            <a:spLocks noGrp="1"/>
          </p:cNvSpPr>
          <p:nvPr>
            <p:ph idx="1"/>
          </p:nvPr>
        </p:nvSpPr>
        <p:spPr>
          <a:xfrm>
            <a:off x="457200" y="2387600"/>
            <a:ext cx="8229600" cy="3633788"/>
          </a:xfrm>
        </p:spPr>
        <p:txBody>
          <a:bodyPr/>
          <a:lstStyle>
            <a:lvl1pPr marL="342900" indent="-342900">
              <a:buClr>
                <a:srgbClr val="0F5494"/>
              </a:buClr>
              <a:buFont typeface="Arial" pitchFamily="34" charset="0"/>
              <a:buChar char="•"/>
              <a:defRPr/>
            </a:lvl1pPr>
            <a:lvl2pPr>
              <a:buClr>
                <a:srgbClr val="0F5494"/>
              </a:buClr>
              <a:defRPr/>
            </a:lvl2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37288"/>
            <a:ext cx="2895600" cy="484187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20F3F25-70C6-4721-829A-59D2016C7F0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28094-0D94-4506-A26A-DD0D7983E9C8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387600"/>
            <a:ext cx="4038600" cy="36337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1DE50F9-D4B8-4A1A-B96F-76F8029583D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2E1A04-2E26-415D-94EE-704DF1C0C95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824926-D985-4A33-80CF-3CC55FFC769A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826F73-672F-4238-B57B-ACA71251FE4C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FA1E35-8E19-430D-A00D-0AEF25034A01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D600D2-D715-410C-99E4-2C7A0E069F99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68313" y="1123950"/>
            <a:ext cx="8229600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/>
              <a:t>Lorem ipsum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2387600"/>
            <a:ext cx="8229600" cy="3633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BE"/>
              <a:t>Et dolor fragum</a:t>
            </a:r>
            <a:endParaRPr lang="en-GB"/>
          </a:p>
          <a:p>
            <a:pPr lvl="1"/>
            <a:r>
              <a:rPr lang="en-GB"/>
              <a:t>Et dolor fragum</a:t>
            </a:r>
          </a:p>
          <a:p>
            <a:pPr lvl="2"/>
            <a:r>
              <a:rPr lang="en-GB"/>
              <a:t>- Et dolor fragum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chemeClr val="tx1"/>
                </a:solidFill>
                <a:latin typeface="Arial" charset="0"/>
              </a:defRPr>
            </a:lvl1pPr>
          </a:lstStyle>
          <a:p>
            <a:pPr>
              <a:defRPr/>
            </a:pPr>
            <a:fld id="{20359AB4-45C6-4915-AAE7-640E646D2490}" type="slidenum">
              <a:rPr lang="en-GB"/>
              <a:pPr>
                <a:defRPr/>
              </a:pPr>
              <a:t>‹#›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59" r:id="rId3"/>
    <p:sldLayoutId id="2147483658" r:id="rId4"/>
    <p:sldLayoutId id="2147483657" r:id="rId5"/>
    <p:sldLayoutId id="2147483656" r:id="rId6"/>
    <p:sldLayoutId id="2147483655" r:id="rId7"/>
    <p:sldLayoutId id="2147483654" r:id="rId8"/>
    <p:sldLayoutId id="2147483653" r:id="rId9"/>
    <p:sldLayoutId id="2147483652" r:id="rId10"/>
    <p:sldLayoutId id="2147483651" r:id="rId11"/>
    <p:sldLayoutId id="2147483675" r:id="rId12"/>
  </p:sldLayoutIdLst>
  <p:txStyles>
    <p:titleStyle>
      <a:lvl1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+mj-lt"/>
          <a:ea typeface="+mj-ea"/>
          <a:cs typeface="+mj-cs"/>
        </a:defRPr>
      </a:lvl1pPr>
      <a:lvl2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2pPr>
      <a:lvl3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3pPr>
      <a:lvl4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4pPr>
      <a:lvl5pPr marL="358775" indent="-358775" algn="l" rtl="0" eaLnBrk="0" fontAlgn="base" hangingPunct="0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5pPr>
      <a:lvl6pPr marL="8159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6pPr>
      <a:lvl7pPr marL="12731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7pPr>
      <a:lvl8pPr marL="17303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8pPr>
      <a:lvl9pPr marL="2187575" algn="l" rtl="0" fontAlgn="base">
        <a:spcBef>
          <a:spcPct val="0"/>
        </a:spcBef>
        <a:spcAft>
          <a:spcPct val="0"/>
        </a:spcAft>
        <a:defRPr sz="3000" b="1">
          <a:solidFill>
            <a:srgbClr val="0F5494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1"/>
        </a:buClr>
        <a:buChar char="•"/>
        <a:defRPr sz="2400" i="1">
          <a:solidFill>
            <a:srgbClr val="0F5494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9FBA"/>
        </a:buClr>
        <a:buChar char="•"/>
        <a:defRPr sz="2000" b="1">
          <a:solidFill>
            <a:srgbClr val="0F5494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defRPr sz="1400">
          <a:solidFill>
            <a:srgbClr val="0F5494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Arial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Arial" charset="0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/>
          <p:cNvSpPr>
            <a:spLocks noGrp="1" noChangeArrowheads="1"/>
          </p:cNvSpPr>
          <p:nvPr>
            <p:ph type="dt" sz="quarter" idx="10"/>
          </p:nvPr>
        </p:nvSpPr>
        <p:spPr>
          <a:xfrm>
            <a:off x="467544" y="6237312"/>
            <a:ext cx="2133600" cy="476250"/>
          </a:xfrm>
        </p:spPr>
        <p:txBody>
          <a:bodyPr/>
          <a:lstStyle/>
          <a:p>
            <a:pPr>
              <a:defRPr/>
            </a:pPr>
            <a:r>
              <a:rPr lang="en-GB" dirty="0" smtClean="0"/>
              <a:t>27 September 2021</a:t>
            </a:r>
            <a:endParaRPr lang="en-GB" dirty="0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GB" dirty="0"/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395536" y="1916832"/>
            <a:ext cx="8532812" cy="1872208"/>
          </a:xfrm>
        </p:spPr>
        <p:txBody>
          <a:bodyPr/>
          <a:lstStyle/>
          <a:p>
            <a:pPr eaLnBrk="1" hangingPunct="1">
              <a:defRPr/>
            </a:pPr>
            <a:r>
              <a:rPr lang="en-US" sz="2400" dirty="0"/>
              <a:t>Objectives of digital transformation in the field of </a:t>
            </a:r>
            <a:r>
              <a:rPr lang="en-US" sz="2400" dirty="0" smtClean="0"/>
              <a:t>Justice</a:t>
            </a:r>
          </a:p>
          <a:p>
            <a:pPr eaLnBrk="1" hangingPunct="1">
              <a:defRPr/>
            </a:pPr>
            <a:r>
              <a:rPr lang="fr-BE" sz="1600" dirty="0" smtClean="0">
                <a:solidFill>
                  <a:srgbClr val="FFD624"/>
                </a:solidFill>
                <a:ea typeface="+mj-ea"/>
                <a:cs typeface="+mj-cs"/>
              </a:rPr>
              <a:t>IMOLA II Training </a:t>
            </a:r>
            <a:r>
              <a:rPr lang="fr-BE" sz="1600" dirty="0" err="1" smtClean="0">
                <a:solidFill>
                  <a:srgbClr val="FFD624"/>
                </a:solidFill>
                <a:ea typeface="+mj-ea"/>
                <a:cs typeface="+mj-cs"/>
              </a:rPr>
              <a:t>Seminar</a:t>
            </a:r>
            <a:r>
              <a:rPr lang="fr-BE" sz="1600" dirty="0" smtClean="0">
                <a:solidFill>
                  <a:srgbClr val="FFD624"/>
                </a:solidFill>
                <a:ea typeface="+mj-ea"/>
                <a:cs typeface="+mj-cs"/>
              </a:rPr>
              <a:t> – 27 </a:t>
            </a:r>
            <a:r>
              <a:rPr lang="fr-BE" sz="1600" dirty="0" err="1" smtClean="0">
                <a:solidFill>
                  <a:srgbClr val="FFD624"/>
                </a:solidFill>
                <a:ea typeface="+mj-ea"/>
                <a:cs typeface="+mj-cs"/>
              </a:rPr>
              <a:t>September</a:t>
            </a:r>
            <a:r>
              <a:rPr lang="fr-BE" sz="1600" dirty="0" smtClean="0">
                <a:solidFill>
                  <a:srgbClr val="FFD624"/>
                </a:solidFill>
                <a:ea typeface="+mj-ea"/>
                <a:cs typeface="+mj-cs"/>
              </a:rPr>
              <a:t> 2021</a:t>
            </a:r>
            <a:endParaRPr lang="en-GB" sz="1200" dirty="0" smtClean="0">
              <a:ea typeface="+mj-ea"/>
              <a:cs typeface="+mj-cs"/>
            </a:endParaRPr>
          </a:p>
          <a:p>
            <a:pPr eaLnBrk="1" hangingPunct="1">
              <a:defRPr/>
            </a:pPr>
            <a:endParaRPr lang="en-GB" sz="1200" dirty="0">
              <a:ea typeface="+mj-ea"/>
              <a:cs typeface="+mj-cs"/>
            </a:endParaRPr>
          </a:p>
          <a:p>
            <a:pPr eaLnBrk="1" hangingPunct="1">
              <a:defRPr/>
            </a:pPr>
            <a:endParaRPr lang="en-GB" sz="1200" dirty="0"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en-GB" sz="1200" dirty="0" smtClean="0">
                <a:ea typeface="+mj-ea"/>
                <a:cs typeface="+mj-cs"/>
              </a:rPr>
              <a:t>Gösta Petri</a:t>
            </a:r>
            <a:r>
              <a:rPr lang="en-GB" sz="1200" dirty="0">
                <a:ea typeface="+mj-ea"/>
                <a:cs typeface="+mj-cs"/>
              </a:rPr>
              <a:t/>
            </a:r>
            <a:br>
              <a:rPr lang="en-GB" sz="1200" dirty="0">
                <a:ea typeface="+mj-ea"/>
                <a:cs typeface="+mj-cs"/>
              </a:rPr>
            </a:br>
            <a:r>
              <a:rPr lang="en-GB" sz="1200" dirty="0" smtClean="0">
                <a:ea typeface="+mj-ea"/>
                <a:cs typeface="+mj-cs"/>
              </a:rPr>
              <a:t>Deputy Head of Unit “e-Justice, IT and Document </a:t>
            </a:r>
            <a:r>
              <a:rPr lang="en-GB" sz="1200" dirty="0">
                <a:ea typeface="+mj-ea"/>
                <a:cs typeface="+mj-cs"/>
              </a:rPr>
              <a:t>Management”</a:t>
            </a:r>
            <a:br>
              <a:rPr lang="en-GB" sz="1200" dirty="0">
                <a:ea typeface="+mj-ea"/>
                <a:cs typeface="+mj-cs"/>
              </a:rPr>
            </a:br>
            <a:endParaRPr lang="en-GB" sz="1200" dirty="0"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en-GB" sz="1200" dirty="0">
                <a:solidFill>
                  <a:srgbClr val="FFD624"/>
                </a:solidFill>
                <a:ea typeface="+mj-ea"/>
                <a:cs typeface="+mj-cs"/>
              </a:rPr>
              <a:t>DG Justice and Consumers, Unit </a:t>
            </a:r>
            <a:r>
              <a:rPr lang="en-GB" sz="1200" dirty="0" smtClean="0">
                <a:solidFill>
                  <a:srgbClr val="FFD624"/>
                </a:solidFill>
                <a:ea typeface="+mj-ea"/>
                <a:cs typeface="+mj-cs"/>
              </a:rPr>
              <a:t>B3</a:t>
            </a:r>
            <a:endParaRPr lang="en-GB" sz="1200" dirty="0">
              <a:solidFill>
                <a:srgbClr val="FFD624"/>
              </a:solidFill>
              <a:ea typeface="+mj-ea"/>
              <a:cs typeface="+mj-cs"/>
            </a:endParaRPr>
          </a:p>
          <a:p>
            <a:pPr eaLnBrk="1" hangingPunct="1">
              <a:defRPr/>
            </a:pPr>
            <a:r>
              <a:rPr lang="en-GB" sz="1200" dirty="0" smtClean="0">
                <a:solidFill>
                  <a:srgbClr val="FFD624"/>
                </a:solidFill>
                <a:ea typeface="+mj-ea"/>
                <a:cs typeface="+mj-cs"/>
              </a:rPr>
              <a:t>Gosta.petri@ec.europa.eu</a:t>
            </a:r>
            <a:endParaRPr lang="en-GB" sz="2400" dirty="0"/>
          </a:p>
        </p:txBody>
      </p:sp>
    </p:spTree>
    <p:extLst>
      <p:ext uri="{BB962C8B-B14F-4D97-AF65-F5344CB8AC3E}">
        <p14:creationId xmlns:p14="http://schemas.microsoft.com/office/powerpoint/2010/main" val="780469671"/>
      </p:ext>
    </p:extLst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r>
              <a:rPr lang="fr-BE" dirty="0" smtClean="0"/>
              <a:t>IT </a:t>
            </a:r>
            <a:r>
              <a:rPr lang="fr-BE" dirty="0" err="1" smtClean="0"/>
              <a:t>tools</a:t>
            </a:r>
            <a:r>
              <a:rPr lang="fr-BE" dirty="0" smtClean="0"/>
              <a:t> for cross-border exchange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95536" y="2420888"/>
            <a:ext cx="8229600" cy="36337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fr-BE" sz="2000" b="1" i="0" dirty="0" smtClean="0">
                <a:ea typeface="ＭＳ Ｐゴシック"/>
              </a:rPr>
              <a:t>e-CODEX – the gold standard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fr-BE" sz="2000" b="1" i="0" dirty="0" err="1" smtClean="0">
                <a:ea typeface="ＭＳ Ｐゴシック"/>
              </a:rPr>
              <a:t>e-Evidence</a:t>
            </a:r>
            <a:r>
              <a:rPr lang="fr-BE" sz="2000" b="1" i="0" dirty="0" smtClean="0">
                <a:ea typeface="ＭＳ Ｐゴシック"/>
              </a:rPr>
              <a:t> Digital Exchange System (</a:t>
            </a:r>
            <a:r>
              <a:rPr lang="fr-BE" sz="2000" b="1" i="0" dirty="0" err="1" smtClean="0">
                <a:ea typeface="ＭＳ Ｐゴシック"/>
              </a:rPr>
              <a:t>eEDES</a:t>
            </a:r>
            <a:r>
              <a:rPr lang="fr-BE" sz="2000" b="1" i="0" dirty="0" smtClean="0">
                <a:ea typeface="ＭＳ Ｐゴシック"/>
              </a:rPr>
              <a:t>)</a:t>
            </a:r>
            <a:endParaRPr lang="en-GB" sz="2000" b="1" i="0" dirty="0">
              <a:ea typeface="ＭＳ Ｐゴシック"/>
            </a:endParaRP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sz="2000" b="1" i="0" dirty="0" smtClean="0"/>
              <a:t>Reusable </a:t>
            </a:r>
            <a:r>
              <a:rPr lang="en-US" sz="2000" b="1" i="0" dirty="0"/>
              <a:t>tools for the digitalisation of EU </a:t>
            </a:r>
            <a:r>
              <a:rPr lang="en-US" sz="2000" b="1" i="0" dirty="0" smtClean="0"/>
              <a:t>cross-border </a:t>
            </a:r>
            <a:r>
              <a:rPr lang="en-US" sz="2000" b="1" i="0" dirty="0"/>
              <a:t>civil, commercial and criminal legal acts</a:t>
            </a:r>
            <a:endParaRPr lang="en-GB" sz="2000" b="1" i="0" dirty="0"/>
          </a:p>
        </p:txBody>
      </p:sp>
    </p:spTree>
    <p:extLst>
      <p:ext uri="{BB962C8B-B14F-4D97-AF65-F5344CB8AC3E}">
        <p14:creationId xmlns:p14="http://schemas.microsoft.com/office/powerpoint/2010/main" val="495279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r>
              <a:rPr lang="en-GB" sz="3200" dirty="0" smtClean="0"/>
              <a:t>Digital criminal justice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95536" y="2420888"/>
            <a:ext cx="8229600" cy="36337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sz="2000" b="1" i="0" dirty="0">
                <a:ea typeface="ＭＳ Ｐゴシック"/>
              </a:rPr>
              <a:t>JHA agencies and bodies such as </a:t>
            </a:r>
            <a:r>
              <a:rPr lang="en-US" sz="2000" b="1" i="0" dirty="0" smtClean="0">
                <a:ea typeface="ＭＳ Ｐゴシック"/>
              </a:rPr>
              <a:t>the EPPO</a:t>
            </a:r>
            <a:r>
              <a:rPr lang="en-US" sz="2000" b="1" i="0" dirty="0">
                <a:ea typeface="ＭＳ Ｐゴシック"/>
              </a:rPr>
              <a:t>, Eurojust and Europol need to be suitably equipped to fulfil their mission, </a:t>
            </a:r>
            <a:r>
              <a:rPr lang="en-US" sz="2000" b="1" i="0" dirty="0" smtClean="0">
                <a:ea typeface="ＭＳ Ｐゴシック"/>
              </a:rPr>
              <a:t>cooperate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sz="2000" b="1" i="0" dirty="0" smtClean="0">
                <a:ea typeface="ＭＳ Ｐゴシック"/>
              </a:rPr>
              <a:t>Modernise </a:t>
            </a:r>
            <a:r>
              <a:rPr lang="en-US" sz="2000" b="1" i="0" dirty="0">
                <a:ea typeface="ＭＳ Ｐゴシック"/>
              </a:rPr>
              <a:t>Eurojust’s case </a:t>
            </a:r>
            <a:r>
              <a:rPr lang="en-US" sz="2000" b="1" i="0" dirty="0" smtClean="0">
                <a:ea typeface="ＭＳ Ｐゴシック"/>
              </a:rPr>
              <a:t>management system </a:t>
            </a:r>
            <a:r>
              <a:rPr lang="en-US" sz="2000" b="1" i="0" dirty="0">
                <a:ea typeface="ＭＳ Ｐゴシック"/>
              </a:rPr>
              <a:t>(CMS</a:t>
            </a:r>
            <a:r>
              <a:rPr lang="en-US" sz="2000" b="1" i="0" dirty="0" smtClean="0">
                <a:ea typeface="ＭＳ Ｐゴシック"/>
              </a:rPr>
              <a:t>)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sz="2000" b="1" i="0" dirty="0">
                <a:ea typeface="ＭＳ Ｐゴシック"/>
              </a:rPr>
              <a:t>‘hit/no-hit’ connections between Eurojust’s, Europol’s and the EPPO’s </a:t>
            </a:r>
            <a:r>
              <a:rPr lang="en-US" sz="2000" b="1" i="0" dirty="0" smtClean="0">
                <a:ea typeface="ＭＳ Ｐゴシック"/>
              </a:rPr>
              <a:t>CMSs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sz="2000" b="1" i="0" dirty="0">
                <a:ea typeface="ＭＳ Ｐゴシック"/>
              </a:rPr>
              <a:t>Legislative proposal on exchanges on </a:t>
            </a:r>
            <a:r>
              <a:rPr lang="en-US" sz="2000" b="1" i="0" dirty="0" smtClean="0">
                <a:ea typeface="ＭＳ Ｐゴシック"/>
              </a:rPr>
              <a:t>digital cross-border </a:t>
            </a:r>
            <a:r>
              <a:rPr lang="en-US" sz="2000" b="1" i="0" dirty="0">
                <a:ea typeface="ＭＳ Ｐゴシック"/>
              </a:rPr>
              <a:t>terrorism </a:t>
            </a:r>
            <a:r>
              <a:rPr lang="en-US" sz="2000" b="1" i="0" dirty="0" smtClean="0">
                <a:ea typeface="ＭＳ Ｐゴシック"/>
              </a:rPr>
              <a:t>cases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sz="2000" b="1" i="0" dirty="0">
                <a:ea typeface="ＭＳ Ｐゴシック"/>
              </a:rPr>
              <a:t>Legislative proposal for a Regulation on a </a:t>
            </a:r>
            <a:r>
              <a:rPr lang="en-US" sz="2000" b="1" i="0" dirty="0" smtClean="0">
                <a:ea typeface="ＭＳ Ｐゴシック"/>
              </a:rPr>
              <a:t>JIT collaboration </a:t>
            </a:r>
            <a:r>
              <a:rPr lang="en-US" sz="2000" b="1" i="0" dirty="0">
                <a:ea typeface="ＭＳ Ｐゴシック"/>
              </a:rPr>
              <a:t>platform </a:t>
            </a:r>
          </a:p>
          <a:p>
            <a:pPr marL="0" indent="0">
              <a:buClr>
                <a:srgbClr val="0F5494"/>
              </a:buClr>
              <a:buNone/>
            </a:pPr>
            <a:endParaRPr lang="en-GB" sz="2000" b="1" i="0" dirty="0">
              <a:solidFill>
                <a:schemeClr val="tx1"/>
              </a:solidFill>
              <a:ea typeface="ＭＳ Ｐゴシック"/>
            </a:endParaRP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endParaRPr lang="en-GB" sz="2000" b="1" i="0" dirty="0"/>
          </a:p>
        </p:txBody>
      </p:sp>
    </p:spTree>
    <p:extLst>
      <p:ext uri="{BB962C8B-B14F-4D97-AF65-F5344CB8AC3E}">
        <p14:creationId xmlns:p14="http://schemas.microsoft.com/office/powerpoint/2010/main" val="2857756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r>
              <a:rPr lang="en-GB" sz="3200" dirty="0"/>
              <a:t>My e-Justice space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95536" y="2420888"/>
            <a:ext cx="8229600" cy="36337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sz="2000" b="1" i="0" dirty="0" smtClean="0">
                <a:ea typeface="ＭＳ Ｐゴシック"/>
              </a:rPr>
              <a:t>Existing access </a:t>
            </a:r>
            <a:r>
              <a:rPr lang="en-US" sz="2000" b="1" i="0" dirty="0">
                <a:ea typeface="ＭＳ Ｐゴシック"/>
              </a:rPr>
              <a:t>to various </a:t>
            </a:r>
            <a:r>
              <a:rPr lang="en-US" sz="2000" b="1" i="0" dirty="0" smtClean="0">
                <a:ea typeface="ＭＳ Ｐゴシック"/>
              </a:rPr>
              <a:t>services offered </a:t>
            </a:r>
            <a:r>
              <a:rPr lang="en-US" sz="2000" b="1" i="0" dirty="0">
                <a:ea typeface="ＭＳ Ｐゴシック"/>
              </a:rPr>
              <a:t>by the judiciary and public administrations, e.g. provision of certified copies </a:t>
            </a:r>
            <a:r>
              <a:rPr lang="en-US" sz="2000" b="1" i="0" dirty="0" smtClean="0">
                <a:ea typeface="ＭＳ Ｐゴシック"/>
              </a:rPr>
              <a:t>of criminal records, birth certificates, wills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sz="2000" b="1" i="0" dirty="0" smtClean="0">
                <a:ea typeface="ＭＳ Ｐゴシック"/>
              </a:rPr>
              <a:t>A </a:t>
            </a:r>
            <a:r>
              <a:rPr lang="en-US" sz="2000" b="1" i="0" dirty="0">
                <a:ea typeface="ＭＳ Ｐゴシック"/>
              </a:rPr>
              <a:t>“My e-Justice space” should be established as an entry point </a:t>
            </a:r>
            <a:r>
              <a:rPr lang="en-US" sz="2000" b="1" i="0" dirty="0" smtClean="0">
                <a:ea typeface="ＭＳ Ｐゴシック"/>
              </a:rPr>
              <a:t>with links </a:t>
            </a:r>
            <a:r>
              <a:rPr lang="en-US" sz="2000" b="1" i="0" dirty="0">
                <a:ea typeface="ＭＳ Ｐゴシック"/>
              </a:rPr>
              <a:t>to available national </a:t>
            </a:r>
            <a:r>
              <a:rPr lang="en-US" sz="2000" b="1" i="0" dirty="0" smtClean="0">
                <a:ea typeface="ＭＳ Ｐゴシック"/>
              </a:rPr>
              <a:t>services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sz="2000" b="1" i="0" dirty="0" smtClean="0">
                <a:ea typeface="ＭＳ Ｐゴシック"/>
              </a:rPr>
              <a:t>On the e-Justice Portal – later possibility to make requests for documents directly from the Portal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sz="2000" b="1" i="0" dirty="0" smtClean="0">
                <a:ea typeface="ＭＳ Ｐゴシック"/>
              </a:rPr>
              <a:t>Access point to files small claims and requests for European Payment Orders on the Portal</a:t>
            </a:r>
            <a:endParaRPr lang="en-US" sz="2000" b="1" i="0" dirty="0">
              <a:ea typeface="ＭＳ Ｐゴシック"/>
            </a:endParaRPr>
          </a:p>
          <a:p>
            <a:pPr marL="0" indent="0">
              <a:buClr>
                <a:srgbClr val="0F5494"/>
              </a:buClr>
              <a:buNone/>
            </a:pPr>
            <a:endParaRPr lang="en-GB" sz="2000" b="1" i="0" dirty="0">
              <a:solidFill>
                <a:schemeClr val="tx1"/>
              </a:solidFill>
              <a:ea typeface="ＭＳ Ｐゴシック"/>
            </a:endParaRP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endParaRPr lang="en-GB" sz="2000" b="1" i="0" dirty="0"/>
          </a:p>
        </p:txBody>
      </p:sp>
    </p:spTree>
    <p:extLst>
      <p:ext uri="{BB962C8B-B14F-4D97-AF65-F5344CB8AC3E}">
        <p14:creationId xmlns:p14="http://schemas.microsoft.com/office/powerpoint/2010/main" val="314237828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r>
              <a:rPr lang="en-US" sz="3200" dirty="0"/>
              <a:t>Cooperation, coordination and monitoring tools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95536" y="2420888"/>
            <a:ext cx="8229600" cy="36337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sz="2000" b="1" i="0" dirty="0">
                <a:ea typeface="ＭＳ Ｐゴシック"/>
              </a:rPr>
              <a:t>Enhance the monitoring of progress </a:t>
            </a:r>
            <a:r>
              <a:rPr lang="en-US" sz="2000" b="1" i="0" dirty="0" smtClean="0">
                <a:ea typeface="ＭＳ Ｐゴシック"/>
              </a:rPr>
              <a:t>on digitalisation </a:t>
            </a:r>
            <a:r>
              <a:rPr lang="en-US" sz="2000" b="1" i="0" dirty="0">
                <a:ea typeface="ＭＳ Ｐゴシック"/>
              </a:rPr>
              <a:t>at national level through the </a:t>
            </a:r>
            <a:r>
              <a:rPr lang="en-US" sz="2000" b="1" i="0" dirty="0" smtClean="0">
                <a:ea typeface="ＭＳ Ｐゴシック"/>
              </a:rPr>
              <a:t>EU justice scoreboard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sz="2000" b="1" i="0" dirty="0">
                <a:ea typeface="ＭＳ Ｐゴシック"/>
              </a:rPr>
              <a:t>Collect information on the e-Justice portal </a:t>
            </a:r>
            <a:r>
              <a:rPr lang="en-US" sz="2000" b="1" i="0" dirty="0" smtClean="0">
                <a:ea typeface="ＭＳ Ｐゴシック"/>
              </a:rPr>
              <a:t>on national </a:t>
            </a:r>
            <a:r>
              <a:rPr lang="en-US" sz="2000" b="1" i="0" dirty="0">
                <a:ea typeface="ＭＳ Ｐゴシック"/>
              </a:rPr>
              <a:t>initiatives on the digitalisation of </a:t>
            </a:r>
            <a:r>
              <a:rPr lang="en-US" sz="2000" b="1" i="0" dirty="0" smtClean="0">
                <a:ea typeface="ＭＳ Ｐゴシック"/>
              </a:rPr>
              <a:t>justice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sz="2000" b="1" i="0" dirty="0">
                <a:ea typeface="ＭＳ Ｐゴシック"/>
              </a:rPr>
              <a:t>Digital Justice Ministerial </a:t>
            </a:r>
            <a:r>
              <a:rPr lang="en-US" sz="2000" b="1" i="0" dirty="0" smtClean="0">
                <a:ea typeface="ＭＳ Ｐゴシック"/>
              </a:rPr>
              <a:t>Forum / regular stock-taking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sz="2000" b="1" i="0" dirty="0" smtClean="0">
                <a:ea typeface="ＭＳ Ｐゴシック"/>
              </a:rPr>
              <a:t>Research and foresight activities</a:t>
            </a:r>
            <a:endParaRPr lang="en-US" sz="2000" b="1" i="0" dirty="0">
              <a:ea typeface="ＭＳ Ｐゴシック"/>
            </a:endParaRPr>
          </a:p>
          <a:p>
            <a:pPr marL="0" indent="0">
              <a:buClr>
                <a:srgbClr val="0F5494"/>
              </a:buClr>
              <a:buNone/>
            </a:pPr>
            <a:endParaRPr lang="en-GB" sz="2000" b="1" i="0" dirty="0">
              <a:solidFill>
                <a:schemeClr val="tx1"/>
              </a:solidFill>
              <a:ea typeface="ＭＳ Ｐゴシック"/>
            </a:endParaRP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endParaRPr lang="en-GB" sz="2000" b="1" i="0" dirty="0"/>
          </a:p>
        </p:txBody>
      </p:sp>
    </p:spTree>
    <p:extLst>
      <p:ext uri="{BB962C8B-B14F-4D97-AF65-F5344CB8AC3E}">
        <p14:creationId xmlns:p14="http://schemas.microsoft.com/office/powerpoint/2010/main" val="9591067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457200" y="1124223"/>
            <a:ext cx="8229600" cy="936625"/>
          </a:xfrm>
        </p:spPr>
        <p:txBody>
          <a:bodyPr/>
          <a:lstStyle/>
          <a:p>
            <a:r>
              <a:rPr lang="en-GB" dirty="0"/>
              <a:t>In conclusion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23528" y="2060848"/>
            <a:ext cx="8229600" cy="43924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b="1" i="0" dirty="0" smtClean="0">
                <a:ea typeface="ＭＳ Ｐゴシック"/>
              </a:rPr>
              <a:t>Imperative to harness the opportunities for digitalisation triggered by the Covid-19 crisis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IE" b="1" i="0" dirty="0" smtClean="0">
                <a:ea typeface="ＭＳ Ｐゴシック"/>
              </a:rPr>
              <a:t>Need to keep up the momentum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IE" b="1" i="0" dirty="0" smtClean="0">
                <a:ea typeface="ＭＳ Ｐゴシック"/>
              </a:rPr>
              <a:t>Bearing in mind that digitalisation is merely a means to end: more effective and efficient justice system, fully accessible to citizens and businesses</a:t>
            </a:r>
            <a:endParaRPr lang="en-IE" b="1" i="0" dirty="0"/>
          </a:p>
        </p:txBody>
      </p:sp>
    </p:spTree>
    <p:extLst>
      <p:ext uri="{BB962C8B-B14F-4D97-AF65-F5344CB8AC3E}">
        <p14:creationId xmlns:p14="http://schemas.microsoft.com/office/powerpoint/2010/main" val="11075613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395288" y="4653136"/>
            <a:ext cx="8229600" cy="1677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Font typeface="Arial" pitchFamily="34" charset="0"/>
              <a:buChar char="•"/>
              <a:defRPr sz="2400" i="1">
                <a:solidFill>
                  <a:srgbClr val="0F5494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F5494"/>
              </a:buClr>
              <a:buChar char="•"/>
              <a:defRPr sz="2000" b="1">
                <a:solidFill>
                  <a:srgbClr val="0F5494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defRPr sz="1400">
                <a:solidFill>
                  <a:srgbClr val="0F5494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buFontTx/>
              <a:buNone/>
            </a:pPr>
            <a:endParaRPr lang="en-GB" dirty="0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1339850"/>
            <a:ext cx="8229600" cy="2665214"/>
          </a:xfrm>
        </p:spPr>
        <p:txBody>
          <a:bodyPr/>
          <a:lstStyle/>
          <a:p>
            <a:r>
              <a:rPr lang="en-GB" dirty="0"/>
              <a:t/>
            </a:r>
            <a:br>
              <a:rPr lang="en-GB" dirty="0"/>
            </a:br>
            <a:r>
              <a:rPr lang="en-GB" dirty="0"/>
              <a:t>Thank you for </a:t>
            </a:r>
            <a:r>
              <a:rPr lang="en-GB" dirty="0" smtClean="0"/>
              <a:t>your </a:t>
            </a:r>
            <a:r>
              <a:rPr lang="en-GB" dirty="0"/>
              <a:t>attention.</a:t>
            </a:r>
            <a:br>
              <a:rPr lang="en-GB" dirty="0"/>
            </a:b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37579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/>
              <a:t>The </a:t>
            </a:r>
            <a:r>
              <a:rPr lang="en-GB" dirty="0" smtClean="0"/>
              <a:t>objectives</a:t>
            </a:r>
            <a:endParaRPr lang="en-GB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468313" y="1916832"/>
            <a:ext cx="8229600" cy="43924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b="1" i="0" dirty="0" smtClean="0"/>
              <a:t>Digitalisation not a end in itself: twin objectives of ensuring access to justice and effective justice systems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fr-BE" b="1" i="0" dirty="0" smtClean="0"/>
              <a:t>The impact of Covid-19: </a:t>
            </a:r>
            <a:r>
              <a:rPr lang="en-US" b="1" i="0" dirty="0" smtClean="0"/>
              <a:t>need </a:t>
            </a:r>
            <a:r>
              <a:rPr lang="en-US" b="1" i="0" dirty="0"/>
              <a:t>to accelerate digital transformation</a:t>
            </a:r>
            <a:endParaRPr lang="fr-BE" b="1" i="0" dirty="0" smtClean="0"/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b="1" i="0" dirty="0" smtClean="0"/>
              <a:t>Commission Communication of December 2020</a:t>
            </a:r>
            <a:endParaRPr lang="en-US" b="1" i="0" dirty="0" smtClean="0"/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b="1" i="0" dirty="0" smtClean="0"/>
              <a:t>Addresses both national justice systems and cross-border judicial cooperation</a:t>
            </a:r>
            <a:endParaRPr lang="en-GB" b="1" i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Inclusive digitalisation</a:t>
            </a:r>
            <a:endParaRPr lang="en-GB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>
          <a:xfrm>
            <a:off x="468313" y="1916832"/>
            <a:ext cx="8229600" cy="43924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endParaRPr lang="en-GB" b="1" i="0" dirty="0" smtClean="0"/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endParaRPr lang="en-GB" b="1" i="0" dirty="0"/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b="1" i="0" dirty="0" smtClean="0"/>
              <a:t>Need to ensure that digitalisation does not reduce vulnerable groups’ access to justice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fr-BE" b="1" i="0" dirty="0" smtClean="0"/>
              <a:t>No one </a:t>
            </a:r>
            <a:r>
              <a:rPr lang="fr-BE" b="1" i="0" dirty="0" err="1" smtClean="0"/>
              <a:t>should</a:t>
            </a:r>
            <a:r>
              <a:rPr lang="fr-BE" b="1" i="0" dirty="0" smtClean="0"/>
              <a:t> </a:t>
            </a:r>
            <a:r>
              <a:rPr lang="fr-BE" b="1" i="0" dirty="0" err="1" smtClean="0"/>
              <a:t>be</a:t>
            </a:r>
            <a:r>
              <a:rPr lang="fr-BE" b="1" i="0" dirty="0" smtClean="0"/>
              <a:t> </a:t>
            </a:r>
            <a:r>
              <a:rPr lang="fr-BE" b="1" i="0" dirty="0" err="1" smtClean="0"/>
              <a:t>left</a:t>
            </a:r>
            <a:r>
              <a:rPr lang="fr-BE" b="1" i="0" dirty="0" smtClean="0"/>
              <a:t> </a:t>
            </a:r>
            <a:r>
              <a:rPr lang="fr-BE" b="1" i="0" dirty="0" err="1" smtClean="0"/>
              <a:t>behind</a:t>
            </a:r>
            <a:endParaRPr lang="fr-BE" b="1" i="0" dirty="0" smtClean="0"/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fr-BE" b="1" i="0" dirty="0" smtClean="0"/>
              <a:t>Digitalisation </a:t>
            </a:r>
            <a:r>
              <a:rPr lang="fr-BE" b="1" i="0" dirty="0" err="1" smtClean="0"/>
              <a:t>needs</a:t>
            </a:r>
            <a:r>
              <a:rPr lang="fr-BE" b="1" i="0" dirty="0" smtClean="0"/>
              <a:t> to </a:t>
            </a:r>
            <a:r>
              <a:rPr lang="fr-BE" b="1" i="0" dirty="0" err="1" smtClean="0"/>
              <a:t>be</a:t>
            </a:r>
            <a:r>
              <a:rPr lang="fr-BE" b="1" i="0" smtClean="0"/>
              <a:t> people-</a:t>
            </a:r>
            <a:r>
              <a:rPr lang="fr-BE" b="1" i="0" dirty="0" err="1" smtClean="0"/>
              <a:t>centred</a:t>
            </a:r>
            <a:endParaRPr lang="fr-BE" b="1" i="0" dirty="0" smtClean="0"/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fr-BE" b="1" i="0" dirty="0" err="1" smtClean="0"/>
              <a:t>Efficiency</a:t>
            </a:r>
            <a:r>
              <a:rPr lang="fr-BE" b="1" i="0" dirty="0" smtClean="0"/>
              <a:t> gains due to digitalisation </a:t>
            </a:r>
            <a:r>
              <a:rPr lang="fr-BE" b="1" i="0" dirty="0" err="1" smtClean="0"/>
              <a:t>should</a:t>
            </a:r>
            <a:r>
              <a:rPr lang="fr-BE" b="1" i="0" dirty="0" smtClean="0"/>
              <a:t> not </a:t>
            </a:r>
            <a:r>
              <a:rPr lang="fr-BE" b="1" i="0" dirty="0" err="1" smtClean="0"/>
              <a:t>be</a:t>
            </a:r>
            <a:r>
              <a:rPr lang="fr-BE" b="1" i="0" dirty="0" smtClean="0"/>
              <a:t> an excuse for </a:t>
            </a:r>
            <a:r>
              <a:rPr lang="fr-BE" b="1" i="0" dirty="0" err="1" smtClean="0"/>
              <a:t>reducing</a:t>
            </a:r>
            <a:r>
              <a:rPr lang="fr-BE" b="1" i="0" dirty="0" smtClean="0"/>
              <a:t> the </a:t>
            </a:r>
            <a:r>
              <a:rPr lang="fr-BE" b="1" i="0" dirty="0" err="1" smtClean="0"/>
              <a:t>resource</a:t>
            </a:r>
            <a:r>
              <a:rPr lang="fr-BE" b="1" i="0" dirty="0" err="1" smtClean="0"/>
              <a:t>s</a:t>
            </a:r>
            <a:r>
              <a:rPr lang="fr-BE" b="1" i="0" dirty="0" smtClean="0"/>
              <a:t> of the </a:t>
            </a:r>
            <a:r>
              <a:rPr lang="fr-BE" b="1" i="0" dirty="0" err="1" smtClean="0"/>
              <a:t>judiciary</a:t>
            </a:r>
            <a:r>
              <a:rPr lang="fr-BE" b="1" i="0" dirty="0" smtClean="0"/>
              <a:t> and </a:t>
            </a:r>
            <a:r>
              <a:rPr lang="fr-BE" b="1" i="0" dirty="0" err="1" smtClean="0"/>
              <a:t>other</a:t>
            </a:r>
            <a:r>
              <a:rPr lang="fr-BE" b="1" i="0" dirty="0" smtClean="0"/>
              <a:t> justice services.</a:t>
            </a:r>
            <a:endParaRPr lang="en-GB" b="1" i="0" dirty="0" smtClean="0"/>
          </a:p>
        </p:txBody>
      </p:sp>
    </p:spTree>
    <p:extLst>
      <p:ext uri="{BB962C8B-B14F-4D97-AF65-F5344CB8AC3E}">
        <p14:creationId xmlns:p14="http://schemas.microsoft.com/office/powerpoint/2010/main" val="422411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r>
              <a:rPr lang="en-GB" dirty="0" smtClean="0"/>
              <a:t>Problems identified – the mapping</a:t>
            </a:r>
            <a:endParaRPr lang="en-GB" dirty="0"/>
          </a:p>
        </p:txBody>
      </p:sp>
      <p:sp>
        <p:nvSpPr>
          <p:cNvPr id="18434" name="Content Placeholder 2"/>
          <p:cNvSpPr>
            <a:spLocks noGrp="1"/>
          </p:cNvSpPr>
          <p:nvPr>
            <p:ph idx="4294967295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000" dirty="0" smtClean="0"/>
              <a:t>The mapping </a:t>
            </a:r>
            <a:r>
              <a:rPr lang="en-US" sz="2000" dirty="0" smtClean="0"/>
              <a:t>reveals </a:t>
            </a:r>
            <a:r>
              <a:rPr lang="en-US" sz="2000" dirty="0"/>
              <a:t>a different level of progress amongst the Member </a:t>
            </a:r>
            <a:r>
              <a:rPr lang="en-US" sz="2000" dirty="0" smtClean="0"/>
              <a:t>States:</a:t>
            </a:r>
          </a:p>
          <a:p>
            <a:pPr marL="685800" lvl="1"/>
            <a:r>
              <a:rPr lang="en-US" sz="1600" dirty="0" smtClean="0"/>
              <a:t>individuals </a:t>
            </a:r>
            <a:r>
              <a:rPr lang="en-US" sz="1600" dirty="0"/>
              <a:t>can access an electronic file of their ongoing cases in 10 Member States </a:t>
            </a:r>
            <a:r>
              <a:rPr lang="en-US" sz="1600" dirty="0" smtClean="0"/>
              <a:t>in all </a:t>
            </a:r>
            <a:r>
              <a:rPr lang="en-US" sz="1600" dirty="0"/>
              <a:t>types of civil law procedure;</a:t>
            </a:r>
          </a:p>
          <a:p>
            <a:pPr marL="685800" lvl="1"/>
            <a:r>
              <a:rPr lang="en-US" sz="1600" dirty="0" smtClean="0"/>
              <a:t>in </a:t>
            </a:r>
            <a:r>
              <a:rPr lang="en-US" sz="1600" dirty="0"/>
              <a:t>the context of criminal law, victims can access an electronic file in seven </a:t>
            </a:r>
            <a:r>
              <a:rPr lang="en-US" sz="1600" dirty="0" smtClean="0"/>
              <a:t>Member States </a:t>
            </a:r>
            <a:r>
              <a:rPr lang="en-US" sz="1600" dirty="0"/>
              <a:t>and defendants in nine;</a:t>
            </a:r>
          </a:p>
          <a:p>
            <a:pPr marL="685800" lvl="1"/>
            <a:r>
              <a:rPr lang="en-US" sz="1600" dirty="0" smtClean="0"/>
              <a:t>evidence </a:t>
            </a:r>
            <a:r>
              <a:rPr lang="en-US" sz="1600" dirty="0"/>
              <a:t>can be submitted to a court exclusively in digital format in the context of </a:t>
            </a:r>
            <a:r>
              <a:rPr lang="en-US" sz="1600" dirty="0" err="1" smtClean="0"/>
              <a:t>alltypes</a:t>
            </a:r>
            <a:r>
              <a:rPr lang="en-US" sz="1600" dirty="0" smtClean="0"/>
              <a:t> </a:t>
            </a:r>
            <a:r>
              <a:rPr lang="en-US" sz="1600" dirty="0"/>
              <a:t>of criminal proceedings in 13 Member States;</a:t>
            </a:r>
          </a:p>
          <a:p>
            <a:pPr marL="685800" lvl="1"/>
            <a:r>
              <a:rPr lang="en-US" sz="1600" dirty="0" smtClean="0"/>
              <a:t>in </a:t>
            </a:r>
            <a:r>
              <a:rPr lang="en-US" sz="1600" dirty="0"/>
              <a:t>civil and commercial law, digital evidence is admissible in all types of </a:t>
            </a:r>
            <a:r>
              <a:rPr lang="en-US" sz="1600" dirty="0" err="1" smtClean="0"/>
              <a:t>proceedingsin</a:t>
            </a:r>
            <a:r>
              <a:rPr lang="en-US" sz="1600" dirty="0" smtClean="0"/>
              <a:t> </a:t>
            </a:r>
            <a:r>
              <a:rPr lang="en-US" sz="1600" dirty="0"/>
              <a:t>10 Member States. </a:t>
            </a:r>
            <a:endParaRPr lang="en-GB" sz="1600" dirty="0" smtClean="0"/>
          </a:p>
        </p:txBody>
      </p:sp>
    </p:spTree>
    <p:extLst>
      <p:ext uri="{BB962C8B-B14F-4D97-AF65-F5344CB8AC3E}">
        <p14:creationId xmlns:p14="http://schemas.microsoft.com/office/powerpoint/2010/main" val="29995862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The </a:t>
            </a:r>
            <a:r>
              <a:rPr lang="fr-BE" dirty="0" err="1" smtClean="0"/>
              <a:t>toolbox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2492896"/>
            <a:ext cx="8229600" cy="3633788"/>
          </a:xfrm>
        </p:spPr>
        <p:txBody>
          <a:bodyPr/>
          <a:lstStyle/>
          <a:p>
            <a:r>
              <a:rPr lang="fr-BE" dirty="0" smtClean="0"/>
              <a:t>Financial support to MS</a:t>
            </a:r>
          </a:p>
          <a:p>
            <a:r>
              <a:rPr lang="fr-BE" dirty="0" err="1" smtClean="0"/>
              <a:t>Legislative</a:t>
            </a:r>
            <a:r>
              <a:rPr lang="fr-BE" dirty="0" smtClean="0"/>
              <a:t> initiatives</a:t>
            </a:r>
          </a:p>
          <a:p>
            <a:r>
              <a:rPr lang="fr-BE" dirty="0" smtClean="0"/>
              <a:t>IT </a:t>
            </a:r>
            <a:r>
              <a:rPr lang="fr-BE" dirty="0" err="1" smtClean="0"/>
              <a:t>tools</a:t>
            </a:r>
            <a:endParaRPr lang="fr-BE" dirty="0" smtClean="0"/>
          </a:p>
          <a:p>
            <a:r>
              <a:rPr lang="fr-BE" dirty="0" smtClean="0"/>
              <a:t>Promotion of national</a:t>
            </a:r>
            <a:br>
              <a:rPr lang="fr-BE" dirty="0" smtClean="0"/>
            </a:br>
            <a:r>
              <a:rPr lang="fr-BE" dirty="0" smtClean="0"/>
              <a:t>coordination and </a:t>
            </a:r>
            <a:r>
              <a:rPr lang="fr-BE" dirty="0" err="1" smtClean="0"/>
              <a:t>moni</a:t>
            </a:r>
            <a:r>
              <a:rPr lang="fr-BE" dirty="0" smtClean="0"/>
              <a:t>-</a:t>
            </a:r>
            <a:br>
              <a:rPr lang="fr-BE" dirty="0" smtClean="0"/>
            </a:br>
            <a:r>
              <a:rPr lang="fr-BE" dirty="0" err="1" smtClean="0"/>
              <a:t>toring</a:t>
            </a:r>
            <a:r>
              <a:rPr lang="fr-BE" dirty="0" smtClean="0"/>
              <a:t> instruments</a:t>
            </a:r>
            <a:endParaRPr lang="en-GB" dirty="0"/>
          </a:p>
        </p:txBody>
      </p:sp>
      <p:pic>
        <p:nvPicPr>
          <p:cNvPr id="4" name="Picture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2199562"/>
            <a:ext cx="4104456" cy="3888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6615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Financial support to </a:t>
            </a:r>
            <a:r>
              <a:rPr lang="fr-BE" dirty="0" err="1" smtClean="0"/>
              <a:t>Member</a:t>
            </a:r>
            <a:r>
              <a:rPr lang="fr-BE" dirty="0" smtClean="0"/>
              <a:t> States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National </a:t>
            </a:r>
            <a:r>
              <a:rPr lang="fr-BE" dirty="0" err="1" smtClean="0"/>
              <a:t>level</a:t>
            </a:r>
            <a:r>
              <a:rPr lang="fr-BE" dirty="0" smtClean="0"/>
              <a:t>:</a:t>
            </a:r>
          </a:p>
          <a:p>
            <a:pPr lvl="1"/>
            <a:r>
              <a:rPr lang="fr-BE" dirty="0" err="1" smtClean="0"/>
              <a:t>Recovery</a:t>
            </a:r>
            <a:r>
              <a:rPr lang="fr-BE" dirty="0" smtClean="0"/>
              <a:t> </a:t>
            </a:r>
            <a:r>
              <a:rPr lang="fr-BE" dirty="0"/>
              <a:t>and </a:t>
            </a:r>
            <a:r>
              <a:rPr lang="fr-BE" dirty="0" err="1"/>
              <a:t>Resilience</a:t>
            </a:r>
            <a:r>
              <a:rPr lang="fr-BE" dirty="0"/>
              <a:t> </a:t>
            </a:r>
            <a:r>
              <a:rPr lang="fr-BE" dirty="0" smtClean="0"/>
              <a:t>Facility</a:t>
            </a:r>
          </a:p>
          <a:p>
            <a:pPr lvl="1"/>
            <a:r>
              <a:rPr lang="fr-BE" dirty="0"/>
              <a:t>2021-2027 </a:t>
            </a:r>
            <a:r>
              <a:rPr lang="fr-BE" dirty="0" err="1"/>
              <a:t>cohesion</a:t>
            </a:r>
            <a:r>
              <a:rPr lang="fr-BE" dirty="0"/>
              <a:t> </a:t>
            </a:r>
            <a:r>
              <a:rPr lang="fr-BE" dirty="0" err="1"/>
              <a:t>policy</a:t>
            </a:r>
            <a:r>
              <a:rPr lang="fr-BE" dirty="0"/>
              <a:t> </a:t>
            </a:r>
            <a:r>
              <a:rPr lang="fr-BE" dirty="0" err="1" smtClean="0"/>
              <a:t>proposals</a:t>
            </a:r>
            <a:endParaRPr lang="fr-BE" dirty="0" smtClean="0"/>
          </a:p>
          <a:p>
            <a:pPr lvl="1"/>
            <a:r>
              <a:rPr lang="fr-BE" dirty="0" err="1"/>
              <a:t>Technical</a:t>
            </a:r>
            <a:r>
              <a:rPr lang="fr-BE" dirty="0"/>
              <a:t> Support </a:t>
            </a:r>
            <a:r>
              <a:rPr lang="fr-BE" dirty="0" smtClean="0"/>
              <a:t>Instrument</a:t>
            </a:r>
          </a:p>
          <a:p>
            <a:r>
              <a:rPr lang="fr-BE" dirty="0" smtClean="0"/>
              <a:t>EU </a:t>
            </a:r>
            <a:r>
              <a:rPr lang="fr-BE" dirty="0" err="1" smtClean="0"/>
              <a:t>level</a:t>
            </a:r>
            <a:r>
              <a:rPr lang="fr-BE" dirty="0" smtClean="0"/>
              <a:t>:</a:t>
            </a:r>
          </a:p>
          <a:p>
            <a:pPr lvl="1"/>
            <a:r>
              <a:rPr lang="fr-BE" dirty="0" smtClean="0"/>
              <a:t>Justice Programme</a:t>
            </a:r>
          </a:p>
          <a:p>
            <a:pPr lvl="1"/>
            <a:r>
              <a:rPr lang="fr-BE" dirty="0" smtClean="0"/>
              <a:t>Digital Europe Programme</a:t>
            </a:r>
          </a:p>
          <a:p>
            <a:pPr lvl="1"/>
            <a:endParaRPr lang="fr-BE" dirty="0" smtClean="0"/>
          </a:p>
          <a:p>
            <a:pPr lvl="1"/>
            <a:endParaRPr lang="fr-BE" dirty="0" smtClean="0"/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0598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r>
              <a:rPr lang="en-GB" dirty="0" smtClean="0"/>
              <a:t>Cross-border judicial cooperation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95536" y="2276872"/>
            <a:ext cx="8229600" cy="36337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b="1" i="0" dirty="0" smtClean="0"/>
              <a:t>Possible legislation to make the digital channel mandatory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b="1" i="0" dirty="0" smtClean="0"/>
              <a:t>Electronic </a:t>
            </a:r>
            <a:r>
              <a:rPr lang="en-US" b="1" i="0" dirty="0"/>
              <a:t>document </a:t>
            </a:r>
            <a:r>
              <a:rPr lang="en-US" b="1" i="0" dirty="0" smtClean="0"/>
              <a:t>must </a:t>
            </a:r>
            <a:r>
              <a:rPr lang="en-US" b="1" i="0" dirty="0"/>
              <a:t>not be denied legal effect </a:t>
            </a:r>
            <a:r>
              <a:rPr lang="en-US" b="1" i="0" dirty="0" smtClean="0"/>
              <a:t>and admissibility </a:t>
            </a:r>
            <a:r>
              <a:rPr lang="en-US" b="1" i="0" dirty="0"/>
              <a:t>as evidence in legal proceedings</a:t>
            </a:r>
            <a:endParaRPr lang="en-GB" b="1" i="0" dirty="0"/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b="1" i="0" dirty="0"/>
              <a:t>E</a:t>
            </a:r>
            <a:r>
              <a:rPr lang="en-US" b="1" i="0" dirty="0" smtClean="0"/>
              <a:t>lectronic identification </a:t>
            </a:r>
            <a:r>
              <a:rPr lang="en-US" b="1" i="0" dirty="0"/>
              <a:t>and </a:t>
            </a:r>
            <a:r>
              <a:rPr lang="en-US" b="1" i="0" dirty="0" smtClean="0"/>
              <a:t>signatures/ seals 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b="1" i="0" dirty="0" smtClean="0"/>
              <a:t>Basis </a:t>
            </a:r>
            <a:r>
              <a:rPr lang="en-US" b="1" i="0" dirty="0"/>
              <a:t>for the processing of personal </a:t>
            </a:r>
            <a:r>
              <a:rPr lang="en-US" b="1" i="0" dirty="0" smtClean="0"/>
              <a:t>data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b="1" i="0" dirty="0" smtClean="0"/>
              <a:t>Architecture </a:t>
            </a:r>
            <a:r>
              <a:rPr lang="en-US" b="1" i="0" dirty="0"/>
              <a:t>of the underlying IT system</a:t>
            </a:r>
            <a:endParaRPr lang="en-GB" b="1" i="0" dirty="0"/>
          </a:p>
          <a:p>
            <a:pPr marL="457200" indent="-457200">
              <a:buClr>
                <a:srgbClr val="0F5494"/>
              </a:buClr>
              <a:buFont typeface="Wingdings" pitchFamily="2" charset="2"/>
              <a:buNone/>
            </a:pPr>
            <a:endParaRPr lang="en-GB" sz="2800" b="1" i="0" dirty="0">
              <a:ea typeface="ＭＳ Ｐゴシック"/>
              <a:cs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34700724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r>
              <a:rPr lang="en-GB" sz="3200" dirty="0" smtClean="0"/>
              <a:t>Artificial intelligence</a:t>
            </a:r>
            <a:endParaRPr lang="en-GB" sz="3200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95536" y="2276872"/>
            <a:ext cx="8229600" cy="3633788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b="1" i="0" dirty="0"/>
              <a:t>While the advantages of introducing AI-based applications in the justice system are </a:t>
            </a:r>
            <a:r>
              <a:rPr lang="en-US" b="1" i="0" dirty="0" smtClean="0"/>
              <a:t>clear, there </a:t>
            </a:r>
            <a:r>
              <a:rPr lang="en-US" b="1" i="0" dirty="0"/>
              <a:t>are also considerable risks associated with their </a:t>
            </a:r>
            <a:r>
              <a:rPr lang="en-US" b="1" i="0" dirty="0" smtClean="0"/>
              <a:t>use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fr-BE" b="1" i="0" dirty="0" err="1" smtClean="0"/>
              <a:t>Proposed</a:t>
            </a:r>
            <a:r>
              <a:rPr lang="fr-BE" b="1" i="0" dirty="0" smtClean="0"/>
              <a:t> actions:</a:t>
            </a:r>
          </a:p>
          <a:p>
            <a:pPr marL="857250" lvl="1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dirty="0"/>
              <a:t>Exchange best </a:t>
            </a:r>
            <a:r>
              <a:rPr lang="en-GB" dirty="0" smtClean="0"/>
              <a:t>practices (</a:t>
            </a:r>
            <a:r>
              <a:rPr lang="en-US" dirty="0"/>
              <a:t>Member States and the EU </a:t>
            </a:r>
            <a:r>
              <a:rPr lang="en-US" dirty="0" smtClean="0"/>
              <a:t>institutions</a:t>
            </a:r>
            <a:r>
              <a:rPr lang="en-US" dirty="0"/>
              <a:t>, </a:t>
            </a:r>
            <a:r>
              <a:rPr lang="en-US" dirty="0" smtClean="0"/>
              <a:t>JHA agencies </a:t>
            </a:r>
            <a:r>
              <a:rPr lang="en-US" dirty="0"/>
              <a:t>and bodies, and legal </a:t>
            </a:r>
            <a:r>
              <a:rPr lang="en-US" dirty="0" smtClean="0"/>
              <a:t>professional </a:t>
            </a:r>
            <a:r>
              <a:rPr lang="en-US" dirty="0" err="1" smtClean="0"/>
              <a:t>organisations</a:t>
            </a:r>
            <a:r>
              <a:rPr lang="en-US" dirty="0" smtClean="0"/>
              <a:t>) - Webinars</a:t>
            </a:r>
            <a:endParaRPr lang="en-US" dirty="0" smtClean="0"/>
          </a:p>
          <a:p>
            <a:pPr marL="857250" lvl="1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US" dirty="0"/>
              <a:t>Explore ways to increase the availability </a:t>
            </a:r>
            <a:r>
              <a:rPr lang="en-US" dirty="0" smtClean="0"/>
              <a:t>of relevant </a:t>
            </a:r>
            <a:r>
              <a:rPr lang="en-US" dirty="0"/>
              <a:t>machine-readable data produced by </a:t>
            </a:r>
            <a:r>
              <a:rPr lang="en-US" dirty="0" smtClean="0"/>
              <a:t>the judiciary </a:t>
            </a:r>
            <a:endParaRPr lang="en-GB" b="1" i="0" dirty="0"/>
          </a:p>
        </p:txBody>
      </p:sp>
    </p:spTree>
    <p:extLst>
      <p:ext uri="{BB962C8B-B14F-4D97-AF65-F5344CB8AC3E}">
        <p14:creationId xmlns:p14="http://schemas.microsoft.com/office/powerpoint/2010/main" val="1452828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title" idx="4294967295"/>
          </p:nvPr>
        </p:nvSpPr>
        <p:spPr>
          <a:xfrm>
            <a:off x="467544" y="1268760"/>
            <a:ext cx="8229600" cy="936625"/>
          </a:xfrm>
        </p:spPr>
        <p:txBody>
          <a:bodyPr/>
          <a:lstStyle/>
          <a:p>
            <a:r>
              <a:rPr lang="en-GB" sz="3200" dirty="0" smtClean="0"/>
              <a:t>Interconnection </a:t>
            </a:r>
            <a:r>
              <a:rPr lang="en-GB" sz="3200" dirty="0"/>
              <a:t>of registers</a:t>
            </a:r>
            <a:endParaRPr lang="en-GB" dirty="0"/>
          </a:p>
        </p:txBody>
      </p:sp>
      <p:sp>
        <p:nvSpPr>
          <p:cNvPr id="4" name="Content Placeholder 2"/>
          <p:cNvSpPr>
            <a:spLocks noGrp="1"/>
          </p:cNvSpPr>
          <p:nvPr>
            <p:ph idx="4294967295"/>
          </p:nvPr>
        </p:nvSpPr>
        <p:spPr>
          <a:xfrm>
            <a:off x="395536" y="2420888"/>
            <a:ext cx="8229600" cy="3816424"/>
          </a:xfrm>
        </p:spPr>
        <p:txBody>
          <a:bodyPr/>
          <a:lstStyle/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GB" b="1" i="0" dirty="0" smtClean="0">
                <a:ea typeface="ＭＳ Ｐゴシック"/>
              </a:rPr>
              <a:t>Interconnections achieved: BRIS, ECRIS, IRI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IE" b="1" i="0" dirty="0" smtClean="0">
                <a:ea typeface="ＭＳ Ｐゴシック"/>
              </a:rPr>
              <a:t>Land Registers Interconnection system (LRI) – should be extended to cover all EU by 2024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r>
              <a:rPr lang="en-IE" b="1" i="0" dirty="0" smtClean="0">
                <a:ea typeface="ＭＳ Ｐゴシック"/>
              </a:rPr>
              <a:t>MS to further develop videoconferencing</a:t>
            </a: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endParaRPr lang="en-GB" sz="1800" b="1" i="0" dirty="0">
              <a:ea typeface="ＭＳ Ｐゴシック"/>
            </a:endParaRPr>
          </a:p>
          <a:p>
            <a:pPr marL="457200" indent="-457200">
              <a:buClr>
                <a:srgbClr val="0F5494"/>
              </a:buClr>
              <a:buFont typeface="Wingdings" pitchFamily="2" charset="2"/>
              <a:buChar char="§"/>
            </a:pPr>
            <a:endParaRPr lang="en-GB" sz="2000" b="1" i="0" dirty="0"/>
          </a:p>
        </p:txBody>
      </p:sp>
    </p:spTree>
    <p:extLst>
      <p:ext uri="{BB962C8B-B14F-4D97-AF65-F5344CB8AC3E}">
        <p14:creationId xmlns:p14="http://schemas.microsoft.com/office/powerpoint/2010/main" val="10576231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133176"/>
        </a:solidFill>
        <a:ln>
          <a:solidFill>
            <a:srgbClr val="133176"/>
          </a:solidFill>
        </a:ln>
      </a:spPr>
      <a:bodyPr anchor="ctr"/>
      <a:lstStyle>
        <a:defPPr algn="ctr" defTabSz="457200" fontAlgn="auto">
          <a:spcBef>
            <a:spcPts val="0"/>
          </a:spcBef>
          <a:spcAft>
            <a:spcPts val="0"/>
          </a:spcAft>
          <a:defRPr sz="1800" b="0"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ctr" anchorCtr="0" compatLnSpc="1">
        <a:prstTxWarp prst="textNoShape">
          <a:avLst/>
        </a:prstTxWarp>
      </a:bodyPr>
      <a:lstStyle>
        <a:defPPr marL="3175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7600" b="1" i="0" u="none" strike="noStrike" cap="none" normalizeH="0" baseline="0" smtClean="0">
            <a:ln>
              <a:noFill/>
            </a:ln>
            <a:solidFill>
              <a:srgbClr val="FFD624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E319104EBA25B44BDCE9A2FB31C6748" ma:contentTypeVersion="13" ma:contentTypeDescription="Crée un document." ma:contentTypeScope="" ma:versionID="dbb1d6e96dc1d032063a24d18d78ebee">
  <xsd:schema xmlns:xsd="http://www.w3.org/2001/XMLSchema" xmlns:xs="http://www.w3.org/2001/XMLSchema" xmlns:p="http://schemas.microsoft.com/office/2006/metadata/properties" xmlns:ns2="f44f20c0-8dbc-4b5c-9096-fd3e4d0777c4" xmlns:ns3="e66461d7-75a6-4067-a786-bcc092b1a58c" targetNamespace="http://schemas.microsoft.com/office/2006/metadata/properties" ma:root="true" ma:fieldsID="20560419277d3a32fd8142a4ef2f33aa" ns2:_="" ns3:_="">
    <xsd:import namespace="f44f20c0-8dbc-4b5c-9096-fd3e4d0777c4"/>
    <xsd:import namespace="e66461d7-75a6-4067-a786-bcc092b1a58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MediaServiceDateTaken" minOccurs="0"/>
                <xsd:element ref="ns2:MediaServiceLocation" minOccurs="0"/>
                <xsd:element ref="ns2:MediaServiceAutoKeyPoints" minOccurs="0"/>
                <xsd:element ref="ns2:MediaServiceKeyPoints" minOccurs="0"/>
                <xsd:element ref="ns2:MediaLengthInSeconds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4f20c0-8dbc-4b5c-9096-fd3e4d0777c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GenerationTime" ma:index="1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5" nillable="true" ma:displayName="Location" ma:internalName="MediaServiceLocation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18" nillable="true" ma:displayName="Length (seconds)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6461d7-75a6-4067-a786-bcc092b1a58c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19A431D6-FDFA-449D-92CD-55F1882EE562}"/>
</file>

<file path=customXml/itemProps2.xml><?xml version="1.0" encoding="utf-8"?>
<ds:datastoreItem xmlns:ds="http://schemas.openxmlformats.org/officeDocument/2006/customXml" ds:itemID="{D0CDBEE8-A3B7-4ED0-AF64-92A01F8741F2}"/>
</file>

<file path=customXml/itemProps3.xml><?xml version="1.0" encoding="utf-8"?>
<ds:datastoreItem xmlns:ds="http://schemas.openxmlformats.org/officeDocument/2006/customXml" ds:itemID="{7D9DAF31-BD24-42AA-9321-89656CC1608E}"/>
</file>

<file path=docProps/app.xml><?xml version="1.0" encoding="utf-8"?>
<Properties xmlns="http://schemas.openxmlformats.org/officeDocument/2006/extended-properties" xmlns:vt="http://schemas.openxmlformats.org/officeDocument/2006/docPropsVTypes">
  <TotalTime>2959</TotalTime>
  <Words>720</Words>
  <Application>Microsoft Office PowerPoint</Application>
  <PresentationFormat>On-screen Show (4:3)</PresentationFormat>
  <Paragraphs>92</Paragraphs>
  <Slides>15</Slides>
  <Notes>13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ＭＳ Ｐゴシック</vt:lpstr>
      <vt:lpstr>Arial</vt:lpstr>
      <vt:lpstr>Verdana</vt:lpstr>
      <vt:lpstr>Wingdings</vt:lpstr>
      <vt:lpstr>Default Design</vt:lpstr>
      <vt:lpstr>PowerPoint Presentation</vt:lpstr>
      <vt:lpstr>The objectives</vt:lpstr>
      <vt:lpstr>Inclusive digitalisation</vt:lpstr>
      <vt:lpstr>Problems identified – the mapping</vt:lpstr>
      <vt:lpstr>The toolbox</vt:lpstr>
      <vt:lpstr>Financial support to Member States</vt:lpstr>
      <vt:lpstr>Cross-border judicial cooperation</vt:lpstr>
      <vt:lpstr>Artificial intelligence</vt:lpstr>
      <vt:lpstr>Interconnection of registers</vt:lpstr>
      <vt:lpstr>IT tools for cross-border exchange</vt:lpstr>
      <vt:lpstr>Digital criminal justice</vt:lpstr>
      <vt:lpstr>My e-Justice space</vt:lpstr>
      <vt:lpstr>Cooperation, coordination and monitoring tools</vt:lpstr>
      <vt:lpstr>In conclusion</vt:lpstr>
      <vt:lpstr> Thank you for your attention. </vt:lpstr>
    </vt:vector>
  </TitlesOfParts>
  <Company>European Commission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EJN Presentation</dc:title>
  <dc:creator>Alexander IVANTCHEV</dc:creator>
  <cp:lastModifiedBy>PETRI Carl Gosta (JUST)</cp:lastModifiedBy>
  <cp:revision>213</cp:revision>
  <cp:lastPrinted>2020-01-21T07:29:31Z</cp:lastPrinted>
  <dcterms:created xsi:type="dcterms:W3CDTF">2011-10-28T10:25:18Z</dcterms:created>
  <dcterms:modified xsi:type="dcterms:W3CDTF">2021-09-24T08:57:11Z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0x0101003E319104EBA25B44BDCE9A2FB31C6748</vt:lpwstr>
  </property>
</Properties>
</file>