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sldIdLst>
    <p:sldId id="256" r:id="rId5"/>
    <p:sldId id="261" r:id="rId6"/>
    <p:sldId id="257" r:id="rId7"/>
    <p:sldId id="258" r:id="rId8"/>
    <p:sldId id="259" r:id="rId9"/>
    <p:sldId id="260" r:id="rId10"/>
    <p:sldId id="264" r:id="rId11"/>
    <p:sldId id="265" r:id="rId12"/>
    <p:sldId id="266" r:id="rId13"/>
    <p:sldId id="262" r:id="rId14"/>
    <p:sldId id="263"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67" autoAdjust="0"/>
    <p:restoredTop sz="94660"/>
  </p:normalViewPr>
  <p:slideViewPr>
    <p:cSldViewPr>
      <p:cViewPr varScale="1">
        <p:scale>
          <a:sx n="108" d="100"/>
          <a:sy n="108" d="100"/>
        </p:scale>
        <p:origin x="8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quel Ayllón" userId="e81932d1-603c-455e-a646-a82ac6f86ba0" providerId="ADAL" clId="{BA49A34F-C5FE-4ABD-B1A1-06F32980411E}"/>
    <pc:docChg chg="custSel modSld">
      <pc:chgData name="Raquel Ayllón" userId="e81932d1-603c-455e-a646-a82ac6f86ba0" providerId="ADAL" clId="{BA49A34F-C5FE-4ABD-B1A1-06F32980411E}" dt="2021-09-23T13:43:59.501" v="94" actId="1076"/>
      <pc:docMkLst>
        <pc:docMk/>
      </pc:docMkLst>
      <pc:sldChg chg="modSp mod">
        <pc:chgData name="Raquel Ayllón" userId="e81932d1-603c-455e-a646-a82ac6f86ba0" providerId="ADAL" clId="{BA49A34F-C5FE-4ABD-B1A1-06F32980411E}" dt="2021-09-23T13:43:45.144" v="93" actId="20577"/>
        <pc:sldMkLst>
          <pc:docMk/>
          <pc:sldMk cId="1662299715" sldId="257"/>
        </pc:sldMkLst>
        <pc:spChg chg="mod">
          <ac:chgData name="Raquel Ayllón" userId="e81932d1-603c-455e-a646-a82ac6f86ba0" providerId="ADAL" clId="{BA49A34F-C5FE-4ABD-B1A1-06F32980411E}" dt="2021-09-23T13:43:45.144" v="93" actId="20577"/>
          <ac:spMkLst>
            <pc:docMk/>
            <pc:sldMk cId="1662299715" sldId="257"/>
            <ac:spMk id="2" creationId="{00000000-0000-0000-0000-000000000000}"/>
          </ac:spMkLst>
        </pc:spChg>
        <pc:spChg chg="mod">
          <ac:chgData name="Raquel Ayllón" userId="e81932d1-603c-455e-a646-a82ac6f86ba0" providerId="ADAL" clId="{BA49A34F-C5FE-4ABD-B1A1-06F32980411E}" dt="2021-09-23T13:42:54.505" v="78" actId="1076"/>
          <ac:spMkLst>
            <pc:docMk/>
            <pc:sldMk cId="1662299715" sldId="257"/>
            <ac:spMk id="3" creationId="{00000000-0000-0000-0000-000000000000}"/>
          </ac:spMkLst>
        </pc:spChg>
      </pc:sldChg>
      <pc:sldChg chg="modSp mod">
        <pc:chgData name="Raquel Ayllón" userId="e81932d1-603c-455e-a646-a82ac6f86ba0" providerId="ADAL" clId="{BA49A34F-C5FE-4ABD-B1A1-06F32980411E}" dt="2021-09-23T13:42:22.150" v="76" actId="1076"/>
        <pc:sldMkLst>
          <pc:docMk/>
          <pc:sldMk cId="3521226107" sldId="258"/>
        </pc:sldMkLst>
        <pc:spChg chg="mod">
          <ac:chgData name="Raquel Ayllón" userId="e81932d1-603c-455e-a646-a82ac6f86ba0" providerId="ADAL" clId="{BA49A34F-C5FE-4ABD-B1A1-06F32980411E}" dt="2021-09-23T13:41:40.575" v="56" actId="122"/>
          <ac:spMkLst>
            <pc:docMk/>
            <pc:sldMk cId="3521226107" sldId="258"/>
            <ac:spMk id="2" creationId="{00000000-0000-0000-0000-000000000000}"/>
          </ac:spMkLst>
        </pc:spChg>
        <pc:spChg chg="mod">
          <ac:chgData name="Raquel Ayllón" userId="e81932d1-603c-455e-a646-a82ac6f86ba0" providerId="ADAL" clId="{BA49A34F-C5FE-4ABD-B1A1-06F32980411E}" dt="2021-09-23T13:42:22.150" v="76" actId="1076"/>
          <ac:spMkLst>
            <pc:docMk/>
            <pc:sldMk cId="3521226107" sldId="258"/>
            <ac:spMk id="3" creationId="{00000000-0000-0000-0000-000000000000}"/>
          </ac:spMkLst>
        </pc:spChg>
      </pc:sldChg>
      <pc:sldChg chg="modSp mod">
        <pc:chgData name="Raquel Ayllón" userId="e81932d1-603c-455e-a646-a82ac6f86ba0" providerId="ADAL" clId="{BA49A34F-C5FE-4ABD-B1A1-06F32980411E}" dt="2021-09-23T13:41:33.835" v="54" actId="1076"/>
        <pc:sldMkLst>
          <pc:docMk/>
          <pc:sldMk cId="1393995188" sldId="259"/>
        </pc:sldMkLst>
        <pc:spChg chg="mod">
          <ac:chgData name="Raquel Ayllón" userId="e81932d1-603c-455e-a646-a82ac6f86ba0" providerId="ADAL" clId="{BA49A34F-C5FE-4ABD-B1A1-06F32980411E}" dt="2021-09-23T13:41:30.580" v="53" actId="1076"/>
          <ac:spMkLst>
            <pc:docMk/>
            <pc:sldMk cId="1393995188" sldId="259"/>
            <ac:spMk id="2" creationId="{00000000-0000-0000-0000-000000000000}"/>
          </ac:spMkLst>
        </pc:spChg>
        <pc:spChg chg="mod">
          <ac:chgData name="Raquel Ayllón" userId="e81932d1-603c-455e-a646-a82ac6f86ba0" providerId="ADAL" clId="{BA49A34F-C5FE-4ABD-B1A1-06F32980411E}" dt="2021-09-23T13:41:33.835" v="54" actId="1076"/>
          <ac:spMkLst>
            <pc:docMk/>
            <pc:sldMk cId="1393995188" sldId="259"/>
            <ac:spMk id="3" creationId="{00000000-0000-0000-0000-000000000000}"/>
          </ac:spMkLst>
        </pc:spChg>
      </pc:sldChg>
      <pc:sldChg chg="delSp modSp mod">
        <pc:chgData name="Raquel Ayllón" userId="e81932d1-603c-455e-a646-a82ac6f86ba0" providerId="ADAL" clId="{BA49A34F-C5FE-4ABD-B1A1-06F32980411E}" dt="2021-09-23T13:41:11.612" v="51" actId="1076"/>
        <pc:sldMkLst>
          <pc:docMk/>
          <pc:sldMk cId="1744169992" sldId="260"/>
        </pc:sldMkLst>
        <pc:spChg chg="del">
          <ac:chgData name="Raquel Ayllón" userId="e81932d1-603c-455e-a646-a82ac6f86ba0" providerId="ADAL" clId="{BA49A34F-C5FE-4ABD-B1A1-06F32980411E}" dt="2021-09-23T13:41:09.070" v="50" actId="478"/>
          <ac:spMkLst>
            <pc:docMk/>
            <pc:sldMk cId="1744169992" sldId="260"/>
            <ac:spMk id="2" creationId="{00000000-0000-0000-0000-000000000000}"/>
          </ac:spMkLst>
        </pc:spChg>
        <pc:picChg chg="mod">
          <ac:chgData name="Raquel Ayllón" userId="e81932d1-603c-455e-a646-a82ac6f86ba0" providerId="ADAL" clId="{BA49A34F-C5FE-4ABD-B1A1-06F32980411E}" dt="2021-09-23T13:41:11.612" v="51" actId="1076"/>
          <ac:picMkLst>
            <pc:docMk/>
            <pc:sldMk cId="1744169992" sldId="260"/>
            <ac:picMk id="1026" creationId="{00000000-0000-0000-0000-000000000000}"/>
          </ac:picMkLst>
        </pc:picChg>
      </pc:sldChg>
      <pc:sldChg chg="modSp mod">
        <pc:chgData name="Raquel Ayllón" userId="e81932d1-603c-455e-a646-a82ac6f86ba0" providerId="ADAL" clId="{BA49A34F-C5FE-4ABD-B1A1-06F32980411E}" dt="2021-09-23T13:43:37.115" v="92" actId="20577"/>
        <pc:sldMkLst>
          <pc:docMk/>
          <pc:sldMk cId="3168189838" sldId="261"/>
        </pc:sldMkLst>
        <pc:spChg chg="mod">
          <ac:chgData name="Raquel Ayllón" userId="e81932d1-603c-455e-a646-a82ac6f86ba0" providerId="ADAL" clId="{BA49A34F-C5FE-4ABD-B1A1-06F32980411E}" dt="2021-09-23T13:43:01.392" v="79" actId="122"/>
          <ac:spMkLst>
            <pc:docMk/>
            <pc:sldMk cId="3168189838" sldId="261"/>
            <ac:spMk id="2" creationId="{00000000-0000-0000-0000-000000000000}"/>
          </ac:spMkLst>
        </pc:spChg>
        <pc:spChg chg="mod">
          <ac:chgData name="Raquel Ayllón" userId="e81932d1-603c-455e-a646-a82ac6f86ba0" providerId="ADAL" clId="{BA49A34F-C5FE-4ABD-B1A1-06F32980411E}" dt="2021-09-23T13:43:37.115" v="92" actId="20577"/>
          <ac:spMkLst>
            <pc:docMk/>
            <pc:sldMk cId="3168189838" sldId="261"/>
            <ac:spMk id="3" creationId="{00000000-0000-0000-0000-000000000000}"/>
          </ac:spMkLst>
        </pc:spChg>
      </pc:sldChg>
      <pc:sldChg chg="addSp modSp mod">
        <pc:chgData name="Raquel Ayllón" userId="e81932d1-603c-455e-a646-a82ac6f86ba0" providerId="ADAL" clId="{BA49A34F-C5FE-4ABD-B1A1-06F32980411E}" dt="2021-09-23T13:43:59.501" v="94" actId="1076"/>
        <pc:sldMkLst>
          <pc:docMk/>
          <pc:sldMk cId="4278870140" sldId="263"/>
        </pc:sldMkLst>
        <pc:picChg chg="mod">
          <ac:chgData name="Raquel Ayllón" userId="e81932d1-603c-455e-a646-a82ac6f86ba0" providerId="ADAL" clId="{BA49A34F-C5FE-4ABD-B1A1-06F32980411E}" dt="2021-09-23T13:30:41.051" v="20" actId="1076"/>
          <ac:picMkLst>
            <pc:docMk/>
            <pc:sldMk cId="4278870140" sldId="263"/>
            <ac:picMk id="4" creationId="{5CEA0273-BC2F-4A05-B046-6F699D7F8D31}"/>
          </ac:picMkLst>
        </pc:picChg>
        <pc:picChg chg="add mod">
          <ac:chgData name="Raquel Ayllón" userId="e81932d1-603c-455e-a646-a82ac6f86ba0" providerId="ADAL" clId="{BA49A34F-C5FE-4ABD-B1A1-06F32980411E}" dt="2021-09-23T13:43:59.501" v="94" actId="1076"/>
          <ac:picMkLst>
            <pc:docMk/>
            <pc:sldMk cId="4278870140" sldId="263"/>
            <ac:picMk id="5" creationId="{BCF99759-01C7-4649-A571-3140011A091B}"/>
          </ac:picMkLst>
        </pc:picChg>
        <pc:picChg chg="add mod">
          <ac:chgData name="Raquel Ayllón" userId="e81932d1-603c-455e-a646-a82ac6f86ba0" providerId="ADAL" clId="{BA49A34F-C5FE-4ABD-B1A1-06F32980411E}" dt="2021-09-23T13:31:03.841" v="23" actId="1076"/>
          <ac:picMkLst>
            <pc:docMk/>
            <pc:sldMk cId="4278870140" sldId="263"/>
            <ac:picMk id="6" creationId="{12B78CBF-2F16-4DC5-A67E-BAE1A35EC6D3}"/>
          </ac:picMkLst>
        </pc:picChg>
      </pc:sldChg>
    </pc:docChg>
  </pc:docChgLst>
  <pc:docChgLst>
    <pc:chgData name="secretariat@elra.eu" userId="6ced8ac7-0374-41c4-af22-77840f361263" providerId="ADAL" clId="{31710A99-0F83-4D67-A9FA-8D17E14A6640}"/>
    <pc:docChg chg="undo custSel modSld">
      <pc:chgData name="secretariat@elra.eu" userId="6ced8ac7-0374-41c4-af22-77840f361263" providerId="ADAL" clId="{31710A99-0F83-4D67-A9FA-8D17E14A6640}" dt="2021-09-23T13:28:34.982" v="22" actId="255"/>
      <pc:docMkLst>
        <pc:docMk/>
      </pc:docMkLst>
      <pc:sldChg chg="modSp mod">
        <pc:chgData name="secretariat@elra.eu" userId="6ced8ac7-0374-41c4-af22-77840f361263" providerId="ADAL" clId="{31710A99-0F83-4D67-A9FA-8D17E14A6640}" dt="2021-09-23T13:27:21.117" v="10" actId="14100"/>
        <pc:sldMkLst>
          <pc:docMk/>
          <pc:sldMk cId="1662299715" sldId="257"/>
        </pc:sldMkLst>
        <pc:spChg chg="mod">
          <ac:chgData name="secretariat@elra.eu" userId="6ced8ac7-0374-41c4-af22-77840f361263" providerId="ADAL" clId="{31710A99-0F83-4D67-A9FA-8D17E14A6640}" dt="2021-09-23T13:27:21.117" v="10" actId="14100"/>
          <ac:spMkLst>
            <pc:docMk/>
            <pc:sldMk cId="1662299715" sldId="257"/>
            <ac:spMk id="3" creationId="{00000000-0000-0000-0000-000000000000}"/>
          </ac:spMkLst>
        </pc:spChg>
      </pc:sldChg>
      <pc:sldChg chg="modSp mod">
        <pc:chgData name="secretariat@elra.eu" userId="6ced8ac7-0374-41c4-af22-77840f361263" providerId="ADAL" clId="{31710A99-0F83-4D67-A9FA-8D17E14A6640}" dt="2021-09-23T13:28:34.982" v="22" actId="255"/>
        <pc:sldMkLst>
          <pc:docMk/>
          <pc:sldMk cId="3521226107" sldId="258"/>
        </pc:sldMkLst>
        <pc:spChg chg="mod">
          <ac:chgData name="secretariat@elra.eu" userId="6ced8ac7-0374-41c4-af22-77840f361263" providerId="ADAL" clId="{31710A99-0F83-4D67-A9FA-8D17E14A6640}" dt="2021-09-23T13:28:34.982" v="22" actId="255"/>
          <ac:spMkLst>
            <pc:docMk/>
            <pc:sldMk cId="3521226107" sldId="258"/>
            <ac:spMk id="3" creationId="{00000000-0000-0000-0000-000000000000}"/>
          </ac:spMkLst>
        </pc:spChg>
      </pc:sldChg>
      <pc:sldChg chg="modSp mod">
        <pc:chgData name="secretariat@elra.eu" userId="6ced8ac7-0374-41c4-af22-77840f361263" providerId="ADAL" clId="{31710A99-0F83-4D67-A9FA-8D17E14A6640}" dt="2021-09-23T13:26:08.332" v="3" actId="20577"/>
        <pc:sldMkLst>
          <pc:docMk/>
          <pc:sldMk cId="3168189838" sldId="261"/>
        </pc:sldMkLst>
        <pc:spChg chg="mod">
          <ac:chgData name="secretariat@elra.eu" userId="6ced8ac7-0374-41c4-af22-77840f361263" providerId="ADAL" clId="{31710A99-0F83-4D67-A9FA-8D17E14A6640}" dt="2021-09-23T13:24:13.325" v="1" actId="14100"/>
          <ac:spMkLst>
            <pc:docMk/>
            <pc:sldMk cId="3168189838" sldId="261"/>
            <ac:spMk id="2" creationId="{00000000-0000-0000-0000-000000000000}"/>
          </ac:spMkLst>
        </pc:spChg>
        <pc:spChg chg="mod">
          <ac:chgData name="secretariat@elra.eu" userId="6ced8ac7-0374-41c4-af22-77840f361263" providerId="ADAL" clId="{31710A99-0F83-4D67-A9FA-8D17E14A6640}" dt="2021-09-23T13:26:08.332" v="3" actId="20577"/>
          <ac:spMkLst>
            <pc:docMk/>
            <pc:sldMk cId="3168189838" sldId="261"/>
            <ac:spMk id="3" creationId="{00000000-0000-0000-0000-000000000000}"/>
          </ac:spMkLst>
        </pc:spChg>
      </pc:sldChg>
    </pc:docChg>
  </pc:docChgLst>
  <pc:docChgLst>
    <pc:chgData name="ELRA Secretariat" userId="6ced8ac7-0374-41c4-af22-77840f361263" providerId="ADAL" clId="{A94DB6A1-AB5F-4AFE-AB1A-98C0D91245CF}"/>
    <pc:docChg chg="modSld">
      <pc:chgData name="ELRA Secretariat" userId="6ced8ac7-0374-41c4-af22-77840f361263" providerId="ADAL" clId="{A94DB6A1-AB5F-4AFE-AB1A-98C0D91245CF}" dt="2021-09-27T14:30:27.532" v="2" actId="20577"/>
      <pc:docMkLst>
        <pc:docMk/>
      </pc:docMkLst>
      <pc:sldChg chg="modSp mod">
        <pc:chgData name="ELRA Secretariat" userId="6ced8ac7-0374-41c4-af22-77840f361263" providerId="ADAL" clId="{A94DB6A1-AB5F-4AFE-AB1A-98C0D91245CF}" dt="2021-09-27T14:30:27.532" v="2" actId="20577"/>
        <pc:sldMkLst>
          <pc:docMk/>
          <pc:sldMk cId="1393995188" sldId="259"/>
        </pc:sldMkLst>
        <pc:spChg chg="mod">
          <ac:chgData name="ELRA Secretariat" userId="6ced8ac7-0374-41c4-af22-77840f361263" providerId="ADAL" clId="{A94DB6A1-AB5F-4AFE-AB1A-98C0D91245CF}" dt="2021-09-27T14:30:23.907" v="1" actId="790"/>
          <ac:spMkLst>
            <pc:docMk/>
            <pc:sldMk cId="1393995188" sldId="259"/>
            <ac:spMk id="2" creationId="{00000000-0000-0000-0000-000000000000}"/>
          </ac:spMkLst>
        </pc:spChg>
        <pc:spChg chg="mod">
          <ac:chgData name="ELRA Secretariat" userId="6ced8ac7-0374-41c4-af22-77840f361263" providerId="ADAL" clId="{A94DB6A1-AB5F-4AFE-AB1A-98C0D91245CF}" dt="2021-09-27T14:30:27.532" v="2" actId="20577"/>
          <ac:spMkLst>
            <pc:docMk/>
            <pc:sldMk cId="1393995188" sldId="25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D76B6A9-D41C-40A1-85EE-0AE6DEECC97F}" type="datetimeFigureOut">
              <a:rPr lang="es-ES" smtClean="0"/>
              <a:t>27/09/2021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0A8EDF0-E531-4B72-99E9-8F856C37619D}"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
        <p:nvSpPr>
          <p:cNvPr id="7" name="6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
        <p:nvSpPr>
          <p:cNvPr id="8" name="7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
        <p:nvSpPr>
          <p:cNvPr id="6" name="5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D76B6A9-D41C-40A1-85EE-0AE6DEECC97F}" type="datetimeFigureOut">
              <a:rPr lang="es-ES" smtClean="0"/>
              <a:t>27/09/2021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2D76B6A9-D41C-40A1-85EE-0AE6DEECC97F}" type="datetimeFigureOut">
              <a:rPr lang="es-ES" smtClean="0"/>
              <a:t>27/09/2021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A8EDF0-E531-4B72-99E9-8F856C37619D}"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D76B6A9-D41C-40A1-85EE-0AE6DEECC97F}" type="datetimeFigureOut">
              <a:rPr lang="es-ES" smtClean="0"/>
              <a:t>27/09/2021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0A8EDF0-E531-4B72-99E9-8F856C37619D}" type="slidenum">
              <a:rPr lang="es-ES" smtClean="0"/>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D76B6A9-D41C-40A1-85EE-0AE6DEECC97F}" type="datetimeFigureOut">
              <a:rPr lang="es-ES" smtClean="0"/>
              <a:t>27/09/2021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0A8EDF0-E531-4B72-99E9-8F856C37619D}"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ur-lex.europa.eu/legal-content/EN/TXT/HTML/?uri=CELEX:02015R0848-20180726&amp;from=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lex.europa.eu/legal-content/EN/TXT/HTML/?uri=CELEX:02012R0650-20120705&amp;from=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ur-lex.europa.eu/legal-content/EN/TXT/HTML/?uri=CELEX:02015R0848-20180726&amp;from=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00809"/>
            <a:ext cx="7772400" cy="1899642"/>
          </a:xfrm>
        </p:spPr>
        <p:txBody>
          <a:bodyPr>
            <a:noAutofit/>
          </a:bodyPr>
          <a:lstStyle/>
          <a:p>
            <a:r>
              <a:rPr lang="en-US" sz="2400" dirty="0"/>
              <a:t>Conceptualization and formalization techniques and their integration in the IMOLA I.KOS</a:t>
            </a:r>
            <a:br>
              <a:rPr lang="en-US" sz="2400" dirty="0"/>
            </a:br>
            <a:r>
              <a:rPr lang="en-US" sz="3600" dirty="0"/>
              <a:t>Methodology and practical vision: European Legislation</a:t>
            </a:r>
            <a:endParaRPr lang="es-ES" sz="2800" dirty="0"/>
          </a:p>
        </p:txBody>
      </p:sp>
      <p:sp>
        <p:nvSpPr>
          <p:cNvPr id="3" name="2 Subtítulo"/>
          <p:cNvSpPr>
            <a:spLocks noGrp="1"/>
          </p:cNvSpPr>
          <p:nvPr>
            <p:ph type="subTitle" idx="1"/>
          </p:nvPr>
        </p:nvSpPr>
        <p:spPr/>
        <p:txBody>
          <a:bodyPr>
            <a:normAutofit fontScale="92500" lnSpcReduction="20000"/>
          </a:bodyPr>
          <a:lstStyle/>
          <a:p>
            <a:r>
              <a:rPr lang="es-ES" sz="2400" dirty="0"/>
              <a:t>IMOLA III</a:t>
            </a:r>
          </a:p>
          <a:p>
            <a:r>
              <a:rPr lang="es-ES" sz="2400" dirty="0"/>
              <a:t>2021 </a:t>
            </a:r>
            <a:r>
              <a:rPr lang="es-ES" sz="2400" dirty="0" err="1"/>
              <a:t>September</a:t>
            </a:r>
            <a:r>
              <a:rPr lang="es-ES" sz="2400" dirty="0"/>
              <a:t> 27th</a:t>
            </a:r>
          </a:p>
          <a:p>
            <a:r>
              <a:rPr lang="es-ES" sz="1700" dirty="0"/>
              <a:t>Jorge López</a:t>
            </a:r>
          </a:p>
          <a:p>
            <a:r>
              <a:rPr lang="es-ES" sz="1700" dirty="0"/>
              <a:t>WP2 </a:t>
            </a:r>
            <a:r>
              <a:rPr lang="es-ES" sz="1700" dirty="0" err="1"/>
              <a:t>coordinator</a:t>
            </a:r>
            <a:endParaRPr lang="es-ES" sz="1700" dirty="0"/>
          </a:p>
          <a:p>
            <a:endParaRPr lang="es-ES" dirty="0"/>
          </a:p>
          <a:p>
            <a:endParaRPr lang="es-ES" dirty="0"/>
          </a:p>
        </p:txBody>
      </p:sp>
      <p:pic>
        <p:nvPicPr>
          <p:cNvPr id="4" name="3 Imagen">
            <a:extLst>
              <a:ext uri="{FF2B5EF4-FFF2-40B4-BE49-F238E27FC236}">
                <a16:creationId xmlns:a16="http://schemas.microsoft.com/office/drawing/2014/main" id="{5CEA0273-BC2F-4A05-B046-6F699D7F8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5589240"/>
            <a:ext cx="2522628" cy="1152000"/>
          </a:xfrm>
          <a:prstGeom prst="rect">
            <a:avLst/>
          </a:prstGeom>
        </p:spPr>
      </p:pic>
    </p:spTree>
    <p:extLst>
      <p:ext uri="{BB962C8B-B14F-4D97-AF65-F5344CB8AC3E}">
        <p14:creationId xmlns:p14="http://schemas.microsoft.com/office/powerpoint/2010/main" val="300541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err="1"/>
              <a:t>Not</a:t>
            </a:r>
            <a:r>
              <a:rPr lang="es-ES" dirty="0"/>
              <a:t> invariable: </a:t>
            </a:r>
            <a:r>
              <a:rPr lang="es-ES" dirty="0" err="1"/>
              <a:t>Decision</a:t>
            </a:r>
            <a:r>
              <a:rPr lang="es-ES" dirty="0"/>
              <a:t>, </a:t>
            </a:r>
            <a:r>
              <a:rPr lang="es-ES" dirty="0" err="1"/>
              <a:t>resolution</a:t>
            </a:r>
            <a:r>
              <a:rPr lang="es-ES" dirty="0"/>
              <a:t>, </a:t>
            </a:r>
            <a:r>
              <a:rPr lang="es-ES" dirty="0" err="1"/>
              <a:t>judgment</a:t>
            </a:r>
            <a:r>
              <a:rPr lang="es-ES" dirty="0"/>
              <a:t>…</a:t>
            </a:r>
          </a:p>
          <a:p>
            <a:r>
              <a:rPr lang="es-ES" dirty="0" err="1"/>
              <a:t>Definitions</a:t>
            </a:r>
            <a:r>
              <a:rPr lang="es-ES" dirty="0"/>
              <a:t> </a:t>
            </a:r>
            <a:r>
              <a:rPr lang="es-ES" dirty="0" err="1"/>
              <a:t>based</a:t>
            </a:r>
            <a:r>
              <a:rPr lang="es-ES" dirty="0"/>
              <a:t> </a:t>
            </a:r>
            <a:r>
              <a:rPr lang="es-ES" dirty="0" err="1"/>
              <a:t>on</a:t>
            </a:r>
            <a:r>
              <a:rPr lang="es-ES" dirty="0"/>
              <a:t> </a:t>
            </a:r>
            <a:r>
              <a:rPr lang="es-ES" dirty="0" err="1"/>
              <a:t>provisions</a:t>
            </a:r>
            <a:r>
              <a:rPr lang="es-ES" dirty="0"/>
              <a:t>,</a:t>
            </a:r>
          </a:p>
          <a:p>
            <a:pPr lvl="1"/>
            <a:r>
              <a:rPr lang="es-ES" dirty="0" err="1"/>
              <a:t>providing</a:t>
            </a:r>
            <a:r>
              <a:rPr lang="es-ES" dirty="0"/>
              <a:t> a </a:t>
            </a:r>
            <a:r>
              <a:rPr lang="es-ES" dirty="0" err="1"/>
              <a:t>European</a:t>
            </a:r>
            <a:r>
              <a:rPr lang="es-ES" dirty="0"/>
              <a:t> </a:t>
            </a:r>
            <a:r>
              <a:rPr lang="es-ES" dirty="0" err="1"/>
              <a:t>perspective</a:t>
            </a:r>
            <a:r>
              <a:rPr lang="es-ES" dirty="0"/>
              <a:t>: </a:t>
            </a:r>
            <a:r>
              <a:rPr lang="es-ES" dirty="0" err="1"/>
              <a:t>adaptation</a:t>
            </a:r>
            <a:endParaRPr lang="es-ES" dirty="0"/>
          </a:p>
          <a:p>
            <a:pPr lvl="1"/>
            <a:endParaRPr lang="es-ES" i="1" dirty="0"/>
          </a:p>
          <a:p>
            <a:pPr lvl="1"/>
            <a:r>
              <a:rPr lang="es-ES" i="1" dirty="0" err="1"/>
              <a:t>Conclusion</a:t>
            </a:r>
            <a:r>
              <a:rPr lang="es-ES" i="1" dirty="0"/>
              <a:t>: </a:t>
            </a:r>
            <a:r>
              <a:rPr lang="es-ES" i="1" dirty="0" err="1"/>
              <a:t>definitions</a:t>
            </a:r>
            <a:r>
              <a:rPr lang="es-ES" i="1" dirty="0"/>
              <a:t> </a:t>
            </a:r>
            <a:r>
              <a:rPr lang="es-ES" i="1" dirty="0" err="1"/>
              <a:t>directly</a:t>
            </a:r>
            <a:r>
              <a:rPr lang="es-ES" i="1" dirty="0"/>
              <a:t> </a:t>
            </a:r>
            <a:r>
              <a:rPr lang="es-ES" i="1" dirty="0" err="1"/>
              <a:t>provided</a:t>
            </a:r>
            <a:r>
              <a:rPr lang="es-ES" i="1" dirty="0"/>
              <a:t> and </a:t>
            </a:r>
            <a:r>
              <a:rPr lang="es-ES" i="1" dirty="0" err="1"/>
              <a:t>terms</a:t>
            </a:r>
            <a:r>
              <a:rPr lang="es-ES" i="1" dirty="0"/>
              <a:t> </a:t>
            </a:r>
            <a:r>
              <a:rPr lang="es-ES" i="1" dirty="0" err="1"/>
              <a:t>based</a:t>
            </a:r>
            <a:r>
              <a:rPr lang="es-ES" i="1" dirty="0"/>
              <a:t> </a:t>
            </a:r>
            <a:r>
              <a:rPr lang="es-ES" i="1" dirty="0" err="1"/>
              <a:t>on</a:t>
            </a:r>
            <a:r>
              <a:rPr lang="es-ES" i="1" dirty="0"/>
              <a:t> </a:t>
            </a:r>
            <a:r>
              <a:rPr lang="es-ES" i="1" dirty="0" err="1"/>
              <a:t>provisions</a:t>
            </a:r>
            <a:r>
              <a:rPr lang="es-ES" i="1" dirty="0"/>
              <a:t> are a </a:t>
            </a:r>
            <a:r>
              <a:rPr lang="es-ES" i="1" dirty="0" err="1"/>
              <a:t>field</a:t>
            </a:r>
            <a:r>
              <a:rPr lang="es-ES" i="1" dirty="0"/>
              <a:t> of </a:t>
            </a:r>
            <a:r>
              <a:rPr lang="es-ES" i="1" dirty="0" err="1"/>
              <a:t>interest</a:t>
            </a:r>
            <a:r>
              <a:rPr lang="es-ES" i="1" dirty="0"/>
              <a:t> </a:t>
            </a:r>
            <a:r>
              <a:rPr lang="es-ES" i="1" dirty="0" err="1"/>
              <a:t>for</a:t>
            </a:r>
            <a:r>
              <a:rPr lang="es-ES" i="1" dirty="0"/>
              <a:t> ELRD IKOS and </a:t>
            </a:r>
            <a:r>
              <a:rPr lang="es-ES" i="1" dirty="0" err="1"/>
              <a:t>Thesaurus</a:t>
            </a:r>
            <a:endParaRPr lang="es-ES" i="1" dirty="0"/>
          </a:p>
          <a:p>
            <a:endParaRPr lang="es-ES" dirty="0"/>
          </a:p>
        </p:txBody>
      </p:sp>
      <p:sp>
        <p:nvSpPr>
          <p:cNvPr id="2" name="1 Título"/>
          <p:cNvSpPr>
            <a:spLocks noGrp="1"/>
          </p:cNvSpPr>
          <p:nvPr>
            <p:ph type="title"/>
          </p:nvPr>
        </p:nvSpPr>
        <p:spPr/>
        <p:txBody>
          <a:bodyPr/>
          <a:lstStyle/>
          <a:p>
            <a:endParaRPr lang="es-ES"/>
          </a:p>
        </p:txBody>
      </p:sp>
    </p:spTree>
    <p:extLst>
      <p:ext uri="{BB962C8B-B14F-4D97-AF65-F5344CB8AC3E}">
        <p14:creationId xmlns:p14="http://schemas.microsoft.com/office/powerpoint/2010/main" val="123558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err="1"/>
              <a:t>Thank</a:t>
            </a:r>
            <a:r>
              <a:rPr lang="es-ES" dirty="0"/>
              <a:t> </a:t>
            </a:r>
            <a:r>
              <a:rPr lang="es-ES" dirty="0" err="1"/>
              <a:t>you</a:t>
            </a:r>
            <a:r>
              <a:rPr lang="es-ES" dirty="0"/>
              <a:t> </a:t>
            </a:r>
            <a:r>
              <a:rPr lang="es-ES" dirty="0" err="1"/>
              <a:t>very</a:t>
            </a:r>
            <a:r>
              <a:rPr lang="es-ES" dirty="0"/>
              <a:t> </a:t>
            </a:r>
            <a:r>
              <a:rPr lang="es-ES" dirty="0" err="1"/>
              <a:t>much</a:t>
            </a:r>
            <a:r>
              <a:rPr lang="es-ES" dirty="0"/>
              <a:t> </a:t>
            </a:r>
            <a:r>
              <a:rPr lang="es-ES" dirty="0" err="1"/>
              <a:t>for</a:t>
            </a:r>
            <a:r>
              <a:rPr lang="es-ES" dirty="0"/>
              <a:t> </a:t>
            </a:r>
            <a:r>
              <a:rPr lang="es-ES" dirty="0" err="1"/>
              <a:t>your</a:t>
            </a:r>
            <a:r>
              <a:rPr lang="es-ES" dirty="0"/>
              <a:t> </a:t>
            </a:r>
            <a:r>
              <a:rPr lang="es-ES" dirty="0" err="1"/>
              <a:t>attention</a:t>
            </a:r>
            <a:endParaRPr lang="es-ES" dirty="0"/>
          </a:p>
        </p:txBody>
      </p:sp>
      <p:sp>
        <p:nvSpPr>
          <p:cNvPr id="2" name="1 Título"/>
          <p:cNvSpPr>
            <a:spLocks noGrp="1"/>
          </p:cNvSpPr>
          <p:nvPr>
            <p:ph type="title"/>
          </p:nvPr>
        </p:nvSpPr>
        <p:spPr/>
        <p:txBody>
          <a:bodyPr/>
          <a:lstStyle/>
          <a:p>
            <a:endParaRPr lang="es-ES"/>
          </a:p>
        </p:txBody>
      </p:sp>
      <p:pic>
        <p:nvPicPr>
          <p:cNvPr id="4" name="3 Imagen">
            <a:extLst>
              <a:ext uri="{FF2B5EF4-FFF2-40B4-BE49-F238E27FC236}">
                <a16:creationId xmlns:a16="http://schemas.microsoft.com/office/drawing/2014/main" id="{5CEA0273-BC2F-4A05-B046-6F699D7F8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864" y="2470965"/>
            <a:ext cx="2838272" cy="1296144"/>
          </a:xfrm>
          <a:prstGeom prst="rect">
            <a:avLst/>
          </a:prstGeom>
        </p:spPr>
      </p:pic>
      <p:pic>
        <p:nvPicPr>
          <p:cNvPr id="5" name="Imagen 4">
            <a:extLst>
              <a:ext uri="{FF2B5EF4-FFF2-40B4-BE49-F238E27FC236}">
                <a16:creationId xmlns:a16="http://schemas.microsoft.com/office/drawing/2014/main" id="{BCF99759-01C7-4649-A571-3140011A091B}"/>
              </a:ext>
            </a:extLst>
          </p:cNvPr>
          <p:cNvPicPr>
            <a:picLocks noChangeAspect="1"/>
          </p:cNvPicPr>
          <p:nvPr/>
        </p:nvPicPr>
        <p:blipFill>
          <a:blip r:embed="rId3"/>
          <a:stretch>
            <a:fillRect/>
          </a:stretch>
        </p:blipFill>
        <p:spPr>
          <a:xfrm>
            <a:off x="6300192" y="4651791"/>
            <a:ext cx="2264163" cy="1037924"/>
          </a:xfrm>
          <a:prstGeom prst="rect">
            <a:avLst/>
          </a:prstGeom>
        </p:spPr>
      </p:pic>
      <p:pic>
        <p:nvPicPr>
          <p:cNvPr id="6" name="Imagen 5">
            <a:extLst>
              <a:ext uri="{FF2B5EF4-FFF2-40B4-BE49-F238E27FC236}">
                <a16:creationId xmlns:a16="http://schemas.microsoft.com/office/drawing/2014/main" id="{12B78CBF-2F16-4DC5-A67E-BAE1A35EC6D3}"/>
              </a:ext>
            </a:extLst>
          </p:cNvPr>
          <p:cNvPicPr>
            <a:picLocks noChangeAspect="1"/>
          </p:cNvPicPr>
          <p:nvPr/>
        </p:nvPicPr>
        <p:blipFill>
          <a:blip r:embed="rId4"/>
          <a:stretch>
            <a:fillRect/>
          </a:stretch>
        </p:blipFill>
        <p:spPr>
          <a:xfrm>
            <a:off x="966308" y="4446153"/>
            <a:ext cx="2685779" cy="1449201"/>
          </a:xfrm>
          <a:prstGeom prst="rect">
            <a:avLst/>
          </a:prstGeom>
        </p:spPr>
      </p:pic>
    </p:spTree>
    <p:extLst>
      <p:ext uri="{BB962C8B-B14F-4D97-AF65-F5344CB8AC3E}">
        <p14:creationId xmlns:p14="http://schemas.microsoft.com/office/powerpoint/2010/main" val="4278870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2132856"/>
            <a:ext cx="8229600" cy="3802427"/>
          </a:xfrm>
        </p:spPr>
        <p:txBody>
          <a:bodyPr>
            <a:normAutofit/>
          </a:bodyPr>
          <a:lstStyle/>
          <a:p>
            <a:r>
              <a:rPr lang="es-ES" dirty="0"/>
              <a:t>In </a:t>
            </a:r>
            <a:r>
              <a:rPr lang="es-ES" dirty="0" err="1"/>
              <a:t>the</a:t>
            </a:r>
            <a:r>
              <a:rPr lang="es-ES" dirty="0"/>
              <a:t> </a:t>
            </a:r>
            <a:r>
              <a:rPr lang="es-ES" dirty="0" err="1"/>
              <a:t>European</a:t>
            </a:r>
            <a:r>
              <a:rPr lang="es-ES" dirty="0"/>
              <a:t> </a:t>
            </a:r>
            <a:r>
              <a:rPr lang="es-ES" dirty="0" err="1"/>
              <a:t>Legislation</a:t>
            </a:r>
            <a:r>
              <a:rPr lang="es-ES" dirty="0"/>
              <a:t>, as a </a:t>
            </a:r>
            <a:r>
              <a:rPr lang="es-ES" dirty="0" err="1"/>
              <a:t>legislative</a:t>
            </a:r>
            <a:r>
              <a:rPr lang="es-ES" dirty="0"/>
              <a:t> </a:t>
            </a:r>
            <a:r>
              <a:rPr lang="es-ES" dirty="0" err="1"/>
              <a:t>technique</a:t>
            </a:r>
            <a:r>
              <a:rPr lang="es-ES" dirty="0"/>
              <a:t>, </a:t>
            </a:r>
            <a:r>
              <a:rPr lang="es-ES" dirty="0" err="1"/>
              <a:t>we</a:t>
            </a:r>
            <a:r>
              <a:rPr lang="es-ES" dirty="0"/>
              <a:t> can </a:t>
            </a:r>
            <a:r>
              <a:rPr lang="es-ES" dirty="0" err="1"/>
              <a:t>find</a:t>
            </a:r>
            <a:r>
              <a:rPr lang="es-ES" dirty="0"/>
              <a:t> «</a:t>
            </a:r>
            <a:r>
              <a:rPr lang="es-ES" dirty="0" err="1"/>
              <a:t>definitions</a:t>
            </a:r>
            <a:r>
              <a:rPr lang="es-ES" dirty="0"/>
              <a:t>» of </a:t>
            </a:r>
            <a:r>
              <a:rPr lang="es-ES" dirty="0" err="1"/>
              <a:t>the</a:t>
            </a:r>
            <a:r>
              <a:rPr lang="es-ES" dirty="0"/>
              <a:t> </a:t>
            </a:r>
            <a:r>
              <a:rPr lang="es-ES" dirty="0" err="1"/>
              <a:t>key</a:t>
            </a:r>
            <a:r>
              <a:rPr lang="es-ES" dirty="0"/>
              <a:t> </a:t>
            </a:r>
            <a:r>
              <a:rPr lang="es-ES" dirty="0" err="1"/>
              <a:t>concepts</a:t>
            </a:r>
            <a:r>
              <a:rPr lang="es-ES" dirty="0"/>
              <a:t> of </a:t>
            </a:r>
            <a:r>
              <a:rPr lang="es-ES" dirty="0" err="1"/>
              <a:t>this</a:t>
            </a:r>
            <a:r>
              <a:rPr lang="es-ES" dirty="0"/>
              <a:t> </a:t>
            </a:r>
            <a:r>
              <a:rPr lang="es-ES" dirty="0" err="1"/>
              <a:t>legislation</a:t>
            </a:r>
            <a:endParaRPr lang="es-ES" dirty="0"/>
          </a:p>
          <a:p>
            <a:r>
              <a:rPr lang="es-ES" dirty="0" err="1"/>
              <a:t>Some</a:t>
            </a:r>
            <a:r>
              <a:rPr lang="es-ES" dirty="0"/>
              <a:t> </a:t>
            </a:r>
            <a:r>
              <a:rPr lang="es-ES" dirty="0" err="1"/>
              <a:t>European</a:t>
            </a:r>
            <a:r>
              <a:rPr lang="es-ES" dirty="0"/>
              <a:t> </a:t>
            </a:r>
            <a:r>
              <a:rPr lang="es-ES" dirty="0" err="1"/>
              <a:t>legislation</a:t>
            </a:r>
            <a:r>
              <a:rPr lang="es-ES" dirty="0"/>
              <a:t> </a:t>
            </a:r>
            <a:r>
              <a:rPr lang="es-ES" dirty="0" err="1"/>
              <a:t>is</a:t>
            </a:r>
            <a:r>
              <a:rPr lang="es-ES" dirty="0"/>
              <a:t> </a:t>
            </a:r>
            <a:r>
              <a:rPr lang="es-ES" dirty="0" err="1"/>
              <a:t>relevant</a:t>
            </a:r>
            <a:r>
              <a:rPr lang="es-ES" dirty="0"/>
              <a:t> in the </a:t>
            </a:r>
            <a:r>
              <a:rPr lang="es-ES" dirty="0" err="1"/>
              <a:t>land</a:t>
            </a:r>
            <a:r>
              <a:rPr lang="es-ES" dirty="0"/>
              <a:t> </a:t>
            </a:r>
            <a:r>
              <a:rPr lang="es-ES" dirty="0" err="1"/>
              <a:t>registry</a:t>
            </a:r>
            <a:r>
              <a:rPr lang="es-ES" dirty="0"/>
              <a:t> </a:t>
            </a:r>
            <a:r>
              <a:rPr lang="es-ES" dirty="0" err="1"/>
              <a:t>scope</a:t>
            </a:r>
            <a:r>
              <a:rPr lang="es-ES" dirty="0"/>
              <a:t> </a:t>
            </a:r>
          </a:p>
          <a:p>
            <a:pPr lvl="1"/>
            <a:r>
              <a:rPr lang="es-ES" dirty="0"/>
              <a:t>At </a:t>
            </a:r>
            <a:r>
              <a:rPr lang="es-ES" dirty="0" err="1"/>
              <a:t>the</a:t>
            </a:r>
            <a:r>
              <a:rPr lang="es-ES" dirty="0"/>
              <a:t> </a:t>
            </a:r>
            <a:r>
              <a:rPr lang="es-ES" dirty="0" err="1"/>
              <a:t>moment</a:t>
            </a:r>
            <a:r>
              <a:rPr lang="es-ES" dirty="0"/>
              <a:t>, </a:t>
            </a:r>
            <a:r>
              <a:rPr lang="es-ES" dirty="0" err="1"/>
              <a:t>we</a:t>
            </a:r>
            <a:r>
              <a:rPr lang="es-ES" dirty="0"/>
              <a:t> </a:t>
            </a:r>
            <a:r>
              <a:rPr lang="es-ES" dirty="0" err="1"/>
              <a:t>focus</a:t>
            </a:r>
            <a:r>
              <a:rPr lang="es-ES" dirty="0"/>
              <a:t> </a:t>
            </a:r>
            <a:r>
              <a:rPr lang="es-ES" dirty="0" err="1"/>
              <a:t>on</a:t>
            </a:r>
            <a:r>
              <a:rPr lang="es-ES" dirty="0"/>
              <a:t> </a:t>
            </a:r>
            <a:r>
              <a:rPr lang="es-ES" dirty="0" err="1"/>
              <a:t>the</a:t>
            </a:r>
            <a:r>
              <a:rPr lang="es-ES" dirty="0"/>
              <a:t> </a:t>
            </a:r>
            <a:r>
              <a:rPr lang="es-ES" dirty="0" err="1"/>
              <a:t>following</a:t>
            </a:r>
            <a:r>
              <a:rPr lang="es-ES" dirty="0"/>
              <a:t> </a:t>
            </a:r>
            <a:r>
              <a:rPr lang="es-ES" dirty="0" err="1"/>
              <a:t>Regulations</a:t>
            </a:r>
            <a:r>
              <a:rPr lang="es-ES" dirty="0"/>
              <a:t> </a:t>
            </a:r>
            <a:r>
              <a:rPr lang="es-ES" dirty="0" err="1"/>
              <a:t>or</a:t>
            </a:r>
            <a:r>
              <a:rPr lang="es-ES" dirty="0"/>
              <a:t> </a:t>
            </a:r>
            <a:r>
              <a:rPr lang="es-ES" dirty="0" err="1"/>
              <a:t>Directives</a:t>
            </a:r>
            <a:endParaRPr lang="es-ES" dirty="0"/>
          </a:p>
          <a:p>
            <a:endParaRPr lang="es-ES" dirty="0"/>
          </a:p>
        </p:txBody>
      </p:sp>
      <p:sp>
        <p:nvSpPr>
          <p:cNvPr id="2" name="1 Título"/>
          <p:cNvSpPr>
            <a:spLocks noGrp="1"/>
          </p:cNvSpPr>
          <p:nvPr>
            <p:ph type="title"/>
          </p:nvPr>
        </p:nvSpPr>
        <p:spPr>
          <a:xfrm>
            <a:off x="457200" y="692696"/>
            <a:ext cx="8229600" cy="724942"/>
          </a:xfrm>
        </p:spPr>
        <p:txBody>
          <a:bodyPr>
            <a:normAutofit fontScale="90000"/>
          </a:bodyPr>
          <a:lstStyle/>
          <a:p>
            <a:pPr algn="ctr"/>
            <a:r>
              <a:rPr lang="es-ES" dirty="0" err="1"/>
              <a:t>Definitions</a:t>
            </a:r>
            <a:r>
              <a:rPr lang="es-ES" dirty="0"/>
              <a:t> of </a:t>
            </a:r>
            <a:r>
              <a:rPr lang="es-ES" dirty="0" err="1"/>
              <a:t>the</a:t>
            </a:r>
            <a:r>
              <a:rPr lang="es-ES" dirty="0"/>
              <a:t> </a:t>
            </a:r>
            <a:r>
              <a:rPr lang="es-ES" dirty="0" err="1"/>
              <a:t>European</a:t>
            </a:r>
            <a:r>
              <a:rPr lang="es-ES" dirty="0"/>
              <a:t> </a:t>
            </a:r>
            <a:r>
              <a:rPr lang="es-ES" dirty="0" err="1"/>
              <a:t>legislation</a:t>
            </a:r>
            <a:endParaRPr lang="es-ES" dirty="0"/>
          </a:p>
        </p:txBody>
      </p:sp>
    </p:spTree>
    <p:extLst>
      <p:ext uri="{BB962C8B-B14F-4D97-AF65-F5344CB8AC3E}">
        <p14:creationId xmlns:p14="http://schemas.microsoft.com/office/powerpoint/2010/main" val="3168189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417638"/>
            <a:ext cx="8229600" cy="4608512"/>
          </a:xfrm>
        </p:spPr>
        <p:txBody>
          <a:bodyPr>
            <a:normAutofit fontScale="25000" lnSpcReduction="20000"/>
          </a:bodyPr>
          <a:lstStyle/>
          <a:p>
            <a:endParaRPr lang="es-ES" dirty="0"/>
          </a:p>
          <a:p>
            <a:pPr marL="514350" indent="-514350">
              <a:lnSpc>
                <a:spcPct val="170000"/>
              </a:lnSpc>
              <a:buFont typeface="+mj-lt"/>
              <a:buAutoNum type="arabicPeriod"/>
            </a:pPr>
            <a:r>
              <a:rPr lang="en-US" sz="4000" b="1" dirty="0"/>
              <a:t>CREDIT</a:t>
            </a:r>
            <a:r>
              <a:rPr lang="en-US" sz="4000" dirty="0"/>
              <a:t>. DIRECTIVE 2014/17/EU OF THE EUROPEAN PARLIAMENT AND OF THE COUNCIL of 4 February 2014 on </a:t>
            </a:r>
            <a:r>
              <a:rPr lang="en-US" sz="4000" b="1" dirty="0"/>
              <a:t>credit agreements for consumers relating to residential immovable property </a:t>
            </a:r>
            <a:r>
              <a:rPr lang="en-US" sz="4000" dirty="0"/>
              <a:t>and amending Directives 2008/48/EC and 2013/36/EU and Regulation (EU) No 1093/2010</a:t>
            </a:r>
          </a:p>
          <a:p>
            <a:pPr marL="514350" indent="-514350">
              <a:lnSpc>
                <a:spcPct val="170000"/>
              </a:lnSpc>
              <a:buFont typeface="+mj-lt"/>
              <a:buAutoNum type="arabicPeriod"/>
            </a:pPr>
            <a:r>
              <a:rPr lang="en-US" sz="4000" b="1" dirty="0"/>
              <a:t>BRUSSELS I </a:t>
            </a:r>
            <a:r>
              <a:rPr lang="en-US" sz="4000" b="1" dirty="0" err="1"/>
              <a:t>bis</a:t>
            </a:r>
            <a:r>
              <a:rPr lang="en-US" sz="4000" b="1" dirty="0"/>
              <a:t>.</a:t>
            </a:r>
            <a:r>
              <a:rPr lang="en-US" sz="4000" dirty="0"/>
              <a:t> REGULATION (EU) No 1215/2012 OF THE EUROPEAN PARLIAMENT AND OF THE COUNCIL of 12 December 2012 on jurisdiction and the recognition and enforcement of judgments in civil and commercial matters (recast)</a:t>
            </a:r>
          </a:p>
          <a:p>
            <a:pPr marL="514350" indent="-514350">
              <a:lnSpc>
                <a:spcPct val="170000"/>
              </a:lnSpc>
              <a:buFont typeface="+mj-lt"/>
              <a:buAutoNum type="arabicPeriod"/>
            </a:pPr>
            <a:r>
              <a:rPr lang="en-US" sz="4000" b="1" dirty="0"/>
              <a:t>SUCCESSIONS</a:t>
            </a:r>
            <a:r>
              <a:rPr lang="en-US" sz="4000" dirty="0"/>
              <a:t>. REGULATION (EU) No 650/2012 OF THE EUROPEAN PARLIAMENT AND OF THE COUNCIL of 4 July 2012 on jurisdiction, applicable law, recognition and enforcement of decisions and acceptance and enforcement of authentic instruments in matters of succession and on the creation of a European Certificate of Succession</a:t>
            </a:r>
          </a:p>
          <a:p>
            <a:pPr marL="514350" indent="-514350">
              <a:lnSpc>
                <a:spcPct val="170000"/>
              </a:lnSpc>
              <a:buFont typeface="+mj-lt"/>
              <a:buAutoNum type="arabicPeriod"/>
            </a:pPr>
            <a:r>
              <a:rPr lang="en-US" sz="4000" b="1" dirty="0"/>
              <a:t>INSOLVENCY</a:t>
            </a:r>
            <a:r>
              <a:rPr lang="en-US" sz="4000" dirty="0"/>
              <a:t>. REGULATION (EU) 2015/848 OF THE EUROPEAN PARLIAMENT AND OF THE COUNCIL of 20 May 2015 on insolvency proceedings (recast)</a:t>
            </a:r>
          </a:p>
          <a:p>
            <a:pPr marL="514350" indent="-514350">
              <a:lnSpc>
                <a:spcPct val="170000"/>
              </a:lnSpc>
              <a:buFont typeface="+mj-lt"/>
              <a:buAutoNum type="arabicPeriod"/>
            </a:pPr>
            <a:r>
              <a:rPr lang="en-US" sz="4000" b="1" dirty="0"/>
              <a:t>MATRIMONIAL PROPERTY REGIME</a:t>
            </a:r>
            <a:r>
              <a:rPr lang="en-US" sz="4000" dirty="0"/>
              <a:t>. COUNCIL REGULATION (EU) 2016/1103 of 24 June 2016 implementing enhanced cooperation in the area of jurisdiction, applicable law and the recognition and enforcement of decisions in matters of matrimonial property regimes</a:t>
            </a:r>
          </a:p>
          <a:p>
            <a:pPr marL="514350" indent="-514350">
              <a:lnSpc>
                <a:spcPct val="170000"/>
              </a:lnSpc>
              <a:buFont typeface="+mj-lt"/>
              <a:buAutoNum type="arabicPeriod"/>
            </a:pPr>
            <a:r>
              <a:rPr lang="en-US" sz="4000" b="1" dirty="0"/>
              <a:t>REGISTERED PARTNERSHIPS. </a:t>
            </a:r>
            <a:r>
              <a:rPr lang="en-US" sz="4000" dirty="0"/>
              <a:t>COUNCIL REGULATION (EU) 2016/1104 of 24 June 2016 implementing enhanced cooperation in the area of jurisdiction, applicable law and the recognition and enforcement of decisions in matters of the property consequences of registered partnerships</a:t>
            </a:r>
          </a:p>
          <a:p>
            <a:endParaRPr lang="es-ES" dirty="0"/>
          </a:p>
        </p:txBody>
      </p:sp>
      <p:sp>
        <p:nvSpPr>
          <p:cNvPr id="2" name="1 Título"/>
          <p:cNvSpPr>
            <a:spLocks noGrp="1"/>
          </p:cNvSpPr>
          <p:nvPr>
            <p:ph type="title"/>
          </p:nvPr>
        </p:nvSpPr>
        <p:spPr/>
        <p:txBody>
          <a:bodyPr/>
          <a:lstStyle/>
          <a:p>
            <a:pPr algn="ctr"/>
            <a:r>
              <a:rPr lang="es-ES" dirty="0" err="1"/>
              <a:t>Regulations</a:t>
            </a:r>
            <a:r>
              <a:rPr lang="es-ES" dirty="0"/>
              <a:t> and Directives </a:t>
            </a:r>
          </a:p>
        </p:txBody>
      </p:sp>
    </p:spTree>
    <p:extLst>
      <p:ext uri="{BB962C8B-B14F-4D97-AF65-F5344CB8AC3E}">
        <p14:creationId xmlns:p14="http://schemas.microsoft.com/office/powerpoint/2010/main" val="1662299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4666523"/>
          </a:xfrm>
        </p:spPr>
        <p:txBody>
          <a:bodyPr>
            <a:normAutofit lnSpcReduction="10000"/>
          </a:bodyPr>
          <a:lstStyle/>
          <a:p>
            <a:r>
              <a:rPr lang="en-US" dirty="0"/>
              <a:t>Definitions, Key Concepts («autonomous definitions»)</a:t>
            </a:r>
          </a:p>
          <a:p>
            <a:pPr lvl="1"/>
            <a:r>
              <a:rPr lang="en-US" sz="2000" dirty="0"/>
              <a:t>Applicable not further than their </a:t>
            </a:r>
            <a:r>
              <a:rPr lang="en-US" sz="2000" b="1" dirty="0"/>
              <a:t>scope</a:t>
            </a:r>
            <a:r>
              <a:rPr lang="en-US" sz="2000" dirty="0"/>
              <a:t> (explicitly said that they are intended for the purposes of the specific Regulation or Directive)</a:t>
            </a:r>
          </a:p>
          <a:p>
            <a:pPr lvl="1"/>
            <a:r>
              <a:rPr lang="en-US" sz="2000" dirty="0"/>
              <a:t>Made up with </a:t>
            </a:r>
            <a:r>
              <a:rPr lang="en-US" sz="2000" b="1" dirty="0"/>
              <a:t>full respect </a:t>
            </a:r>
            <a:r>
              <a:rPr lang="en-US" sz="2000" dirty="0"/>
              <a:t>of the concepts of the national systems (quite generic)</a:t>
            </a:r>
          </a:p>
          <a:p>
            <a:pPr lvl="1"/>
            <a:endParaRPr lang="en-US" sz="500" dirty="0"/>
          </a:p>
          <a:p>
            <a:pPr lvl="2"/>
            <a:r>
              <a:rPr lang="en-US" sz="2000" dirty="0"/>
              <a:t>The idea is to facilitate and to encompass all national concepts.</a:t>
            </a:r>
          </a:p>
          <a:p>
            <a:pPr marL="630936" lvl="2" indent="0">
              <a:buNone/>
            </a:pPr>
            <a:endParaRPr lang="en-US" sz="2000" dirty="0"/>
          </a:p>
          <a:p>
            <a:r>
              <a:rPr lang="es-ES" dirty="0" err="1"/>
              <a:t>Suitable</a:t>
            </a:r>
            <a:r>
              <a:rPr lang="es-ES" dirty="0"/>
              <a:t> </a:t>
            </a:r>
            <a:r>
              <a:rPr lang="es-ES" dirty="0" err="1"/>
              <a:t>for</a:t>
            </a:r>
            <a:r>
              <a:rPr lang="es-ES" dirty="0"/>
              <a:t> ELRD</a:t>
            </a:r>
          </a:p>
          <a:p>
            <a:pPr lvl="1"/>
            <a:r>
              <a:rPr lang="es-ES" sz="2000" dirty="0"/>
              <a:t>ELRD </a:t>
            </a:r>
            <a:r>
              <a:rPr lang="es-ES" sz="2000" dirty="0" err="1"/>
              <a:t>pivot</a:t>
            </a:r>
            <a:r>
              <a:rPr lang="es-ES" sz="2000" dirty="0"/>
              <a:t> </a:t>
            </a:r>
            <a:r>
              <a:rPr lang="es-ES" sz="2000" dirty="0" err="1"/>
              <a:t>terms</a:t>
            </a:r>
            <a:r>
              <a:rPr lang="es-ES" sz="2000" dirty="0"/>
              <a:t> </a:t>
            </a:r>
            <a:r>
              <a:rPr lang="es-ES" sz="2000" dirty="0" err="1"/>
              <a:t>must</a:t>
            </a:r>
            <a:r>
              <a:rPr lang="es-ES" sz="2000" dirty="0"/>
              <a:t> be </a:t>
            </a:r>
            <a:r>
              <a:rPr lang="es-ES" sz="2000" dirty="0" err="1"/>
              <a:t>neccesarily</a:t>
            </a:r>
            <a:r>
              <a:rPr lang="es-ES" sz="2000" dirty="0"/>
              <a:t> quite </a:t>
            </a:r>
            <a:r>
              <a:rPr lang="es-ES" sz="2000" b="1" dirty="0"/>
              <a:t>formal and </a:t>
            </a:r>
            <a:r>
              <a:rPr lang="es-ES" sz="2000" b="1" dirty="0" err="1"/>
              <a:t>abstract</a:t>
            </a:r>
            <a:r>
              <a:rPr lang="es-ES" sz="2000" dirty="0"/>
              <a:t> </a:t>
            </a:r>
            <a:r>
              <a:rPr lang="es-ES" sz="2000" dirty="0" err="1"/>
              <a:t>to</a:t>
            </a:r>
            <a:r>
              <a:rPr lang="es-ES" sz="2000" dirty="0"/>
              <a:t> </a:t>
            </a:r>
            <a:r>
              <a:rPr lang="es-ES" sz="2000" dirty="0" err="1"/>
              <a:t>collect</a:t>
            </a:r>
            <a:r>
              <a:rPr lang="es-ES" sz="2000" dirty="0"/>
              <a:t> </a:t>
            </a:r>
            <a:r>
              <a:rPr lang="es-ES" sz="2000" dirty="0" err="1"/>
              <a:t>or</a:t>
            </a:r>
            <a:r>
              <a:rPr lang="es-ES" sz="2000" dirty="0"/>
              <a:t> </a:t>
            </a:r>
            <a:r>
              <a:rPr lang="es-ES" sz="2000" dirty="0" err="1"/>
              <a:t>cover</a:t>
            </a:r>
            <a:r>
              <a:rPr lang="es-ES" sz="2000" dirty="0"/>
              <a:t> as </a:t>
            </a:r>
            <a:r>
              <a:rPr lang="es-ES" sz="2000" dirty="0" err="1"/>
              <a:t>many</a:t>
            </a:r>
            <a:r>
              <a:rPr lang="es-ES" sz="2000" dirty="0"/>
              <a:t> </a:t>
            </a:r>
            <a:r>
              <a:rPr lang="es-ES" sz="2000" dirty="0" err="1"/>
              <a:t>national</a:t>
            </a:r>
            <a:r>
              <a:rPr lang="es-ES" sz="2000" dirty="0"/>
              <a:t> </a:t>
            </a:r>
            <a:r>
              <a:rPr lang="es-ES" sz="2000" dirty="0" err="1"/>
              <a:t>concepts</a:t>
            </a:r>
            <a:r>
              <a:rPr lang="es-ES" sz="2000" dirty="0"/>
              <a:t> as </a:t>
            </a:r>
            <a:r>
              <a:rPr lang="es-ES" sz="2000" dirty="0" err="1"/>
              <a:t>possible</a:t>
            </a:r>
            <a:r>
              <a:rPr lang="es-ES" sz="2000" dirty="0"/>
              <a:t>.</a:t>
            </a:r>
          </a:p>
        </p:txBody>
      </p:sp>
      <p:sp>
        <p:nvSpPr>
          <p:cNvPr id="2" name="1 Título"/>
          <p:cNvSpPr>
            <a:spLocks noGrp="1"/>
          </p:cNvSpPr>
          <p:nvPr>
            <p:ph type="title"/>
          </p:nvPr>
        </p:nvSpPr>
        <p:spPr>
          <a:xfrm>
            <a:off x="457200" y="197768"/>
            <a:ext cx="8229600" cy="1143000"/>
          </a:xfrm>
        </p:spPr>
        <p:txBody>
          <a:bodyPr/>
          <a:lstStyle/>
          <a:p>
            <a:pPr algn="ctr"/>
            <a:r>
              <a:rPr lang="es-ES" dirty="0" err="1"/>
              <a:t>Features</a:t>
            </a:r>
            <a:endParaRPr lang="es-ES" dirty="0"/>
          </a:p>
        </p:txBody>
      </p:sp>
    </p:spTree>
    <p:extLst>
      <p:ext uri="{BB962C8B-B14F-4D97-AF65-F5344CB8AC3E}">
        <p14:creationId xmlns:p14="http://schemas.microsoft.com/office/powerpoint/2010/main" val="352122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988840"/>
            <a:ext cx="8229600" cy="4525963"/>
          </a:xfrm>
        </p:spPr>
        <p:txBody>
          <a:bodyPr/>
          <a:lstStyle/>
          <a:p>
            <a:r>
              <a:rPr lang="en-US" dirty="0"/>
              <a:t>It is indicated they are definitions for the purposes of a Regulation or Directive</a:t>
            </a:r>
          </a:p>
          <a:p>
            <a:r>
              <a:rPr lang="en-US" dirty="0"/>
              <a:t>They become part of the semantic fields to make the ELRD work</a:t>
            </a:r>
          </a:p>
          <a:p>
            <a:pPr lvl="1"/>
            <a:r>
              <a:rPr lang="en-US" dirty="0"/>
              <a:t>They apply for pivot terms</a:t>
            </a:r>
          </a:p>
          <a:p>
            <a:pPr lvl="1"/>
            <a:r>
              <a:rPr lang="en-US" dirty="0"/>
              <a:t>They can also be synonyms or associated terms</a:t>
            </a:r>
          </a:p>
          <a:p>
            <a:r>
              <a:rPr lang="en-US" dirty="0"/>
              <a:t>Some cases:</a:t>
            </a:r>
          </a:p>
        </p:txBody>
      </p:sp>
      <p:sp>
        <p:nvSpPr>
          <p:cNvPr id="2" name="1 Título"/>
          <p:cNvSpPr>
            <a:spLocks noGrp="1"/>
          </p:cNvSpPr>
          <p:nvPr>
            <p:ph type="title"/>
          </p:nvPr>
        </p:nvSpPr>
        <p:spPr>
          <a:xfrm>
            <a:off x="921895" y="476672"/>
            <a:ext cx="8229600" cy="1143000"/>
          </a:xfrm>
        </p:spPr>
        <p:txBody>
          <a:bodyPr>
            <a:normAutofit fontScale="90000"/>
          </a:bodyPr>
          <a:lstStyle/>
          <a:p>
            <a:r>
              <a:rPr lang="en-US" dirty="0"/>
              <a:t>When European definitions are included in the IMOLA KOS </a:t>
            </a:r>
          </a:p>
        </p:txBody>
      </p:sp>
    </p:spTree>
    <p:extLst>
      <p:ext uri="{BB962C8B-B14F-4D97-AF65-F5344CB8AC3E}">
        <p14:creationId xmlns:p14="http://schemas.microsoft.com/office/powerpoint/2010/main" val="139399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259632" y="918369"/>
            <a:ext cx="6794669"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p:cNvSpPr>
            <a:spLocks noChangeArrowheads="1"/>
          </p:cNvSpPr>
          <p:nvPr/>
        </p:nvSpPr>
        <p:spPr bwMode="auto">
          <a:xfrm>
            <a:off x="1803400" y="2724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44169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59147761"/>
              </p:ext>
            </p:extLst>
          </p:nvPr>
        </p:nvGraphicFramePr>
        <p:xfrm>
          <a:off x="920691" y="1481138"/>
          <a:ext cx="7755765" cy="4671196"/>
        </p:xfrm>
        <a:graphic>
          <a:graphicData uri="http://schemas.openxmlformats.org/drawingml/2006/table">
            <a:tbl>
              <a:tblPr firstRow="1" firstCol="1" bandRow="1"/>
              <a:tblGrid>
                <a:gridCol w="728559">
                  <a:extLst>
                    <a:ext uri="{9D8B030D-6E8A-4147-A177-3AD203B41FA5}">
                      <a16:colId xmlns:a16="http://schemas.microsoft.com/office/drawing/2014/main" val="20000"/>
                    </a:ext>
                  </a:extLst>
                </a:gridCol>
                <a:gridCol w="2490702">
                  <a:extLst>
                    <a:ext uri="{9D8B030D-6E8A-4147-A177-3AD203B41FA5}">
                      <a16:colId xmlns:a16="http://schemas.microsoft.com/office/drawing/2014/main" val="20001"/>
                    </a:ext>
                  </a:extLst>
                </a:gridCol>
                <a:gridCol w="552854">
                  <a:extLst>
                    <a:ext uri="{9D8B030D-6E8A-4147-A177-3AD203B41FA5}">
                      <a16:colId xmlns:a16="http://schemas.microsoft.com/office/drawing/2014/main" val="20002"/>
                    </a:ext>
                  </a:extLst>
                </a:gridCol>
                <a:gridCol w="887306">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tblGrid>
              <a:tr h="529008">
                <a:tc gridSpan="7">
                  <a:txBody>
                    <a:bodyPr/>
                    <a:lstStyle/>
                    <a:p>
                      <a:pPr>
                        <a:lnSpc>
                          <a:spcPct val="115000"/>
                        </a:lnSpc>
                        <a:spcAft>
                          <a:spcPts val="0"/>
                        </a:spcAft>
                      </a:pPr>
                      <a:r>
                        <a:rPr lang="en-GB" sz="1000" b="1" dirty="0">
                          <a:effectLst/>
                          <a:latin typeface="Calibri"/>
                          <a:ea typeface="Calibri"/>
                          <a:cs typeface="Calibri"/>
                        </a:rPr>
                        <a:t>REGULATION (EU) No 1215/2012 OF THE EUROPEAN PARLIAMENT AND OF THE COUNCIL of 12 December 2012 on jurisdiction and the recognition and enforcement of judgments in civil and commercial matters (recast)</a:t>
                      </a:r>
                      <a:endParaRPr lang="es-ES" sz="900" dirty="0">
                        <a:effectLst/>
                        <a:latin typeface="Calibri"/>
                        <a:ea typeface="Calibri"/>
                        <a:cs typeface="Times New Roman"/>
                      </a:endParaRPr>
                    </a:p>
                    <a:p>
                      <a:pPr>
                        <a:lnSpc>
                          <a:spcPct val="115000"/>
                        </a:lnSpc>
                        <a:spcAft>
                          <a:spcPts val="0"/>
                        </a:spcAft>
                      </a:pPr>
                      <a:r>
                        <a:rPr lang="en-GB" sz="1000" u="sng" dirty="0">
                          <a:solidFill>
                            <a:srgbClr val="0000FF"/>
                          </a:solidFill>
                          <a:effectLst/>
                          <a:latin typeface="Calibri"/>
                          <a:ea typeface="Calibri"/>
                          <a:cs typeface="Times New Roman"/>
                          <a:hlinkClick r:id="rId2"/>
                        </a:rPr>
                        <a:t>https://eur-lex.europa.eu/legal-content/EN/TXT/HTML/?uri=CELEX:02015R0848-20180726&amp;from=EN</a:t>
                      </a:r>
                      <a:r>
                        <a:rPr lang="en-GB" sz="1000" dirty="0">
                          <a:effectLst/>
                          <a:latin typeface="Calibri"/>
                          <a:ea typeface="Calibri"/>
                          <a:cs typeface="Times New Roman"/>
                        </a:rPr>
                        <a:t> </a:t>
                      </a:r>
                    </a:p>
                    <a:p>
                      <a:pPr>
                        <a:lnSpc>
                          <a:spcPct val="115000"/>
                        </a:lnSpc>
                        <a:spcAft>
                          <a:spcPts val="0"/>
                        </a:spcAft>
                      </a:pPr>
                      <a:endParaRPr lang="es-ES" sz="900" dirty="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323283">
                <a:tc>
                  <a:txBody>
                    <a:bodyPr/>
                    <a:lstStyle/>
                    <a:p>
                      <a:pPr>
                        <a:lnSpc>
                          <a:spcPct val="115000"/>
                        </a:lnSpc>
                        <a:spcAft>
                          <a:spcPts val="0"/>
                        </a:spcAft>
                      </a:pPr>
                      <a:r>
                        <a:rPr lang="en-GB" sz="900" b="1">
                          <a:effectLst/>
                          <a:latin typeface="Calibri"/>
                          <a:ea typeface="Calibri"/>
                          <a:cs typeface="Calibri"/>
                        </a:rPr>
                        <a:t>Term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Calibri"/>
                        </a:rPr>
                        <a:t>Definition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800" b="1">
                          <a:effectLst/>
                          <a:latin typeface="Calibri"/>
                          <a:ea typeface="Calibri"/>
                          <a:cs typeface="Calibri"/>
                        </a:rPr>
                        <a:t>Legal basis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Calibri"/>
                        </a:rPr>
                        <a:t>vocabulary</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Calibri"/>
                        </a:rPr>
                        <a:t>Pivot terms</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Calibri"/>
                        </a:rPr>
                        <a:t>Synonym</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Calibri"/>
                        </a:rPr>
                        <a:t>Template section</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10001"/>
                  </a:ext>
                </a:extLst>
              </a:tr>
              <a:tr h="1763362">
                <a:tc>
                  <a:txBody>
                    <a:bodyPr/>
                    <a:lstStyle/>
                    <a:p>
                      <a:pPr>
                        <a:lnSpc>
                          <a:spcPct val="115000"/>
                        </a:lnSpc>
                        <a:spcAft>
                          <a:spcPts val="0"/>
                        </a:spcAft>
                      </a:pPr>
                      <a:r>
                        <a:rPr lang="en-GB" sz="800">
                          <a:effectLst/>
                          <a:latin typeface="Calibri"/>
                          <a:ea typeface="Calibri"/>
                          <a:cs typeface="Calibri"/>
                        </a:rPr>
                        <a:t>Judgment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Calibri"/>
                        </a:rPr>
                        <a:t>For the purposes of Regulation (EU) No 1215/2012, ‘judgment’ means any judgment given by a court or tribunal of a Member State, whatever the judgment may be called, including a decree, order, decision or writ of execution, as well as a decision on the determination of costs or expenses by an officer of the court.</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Calibri"/>
                        </a:rPr>
                        <a:t>For the purposes of Chapter III, ‘judgment’ includes provisional, including protective, measures ordered by a court or tribunal which by virtue of this Regulation has jurisdiction as to the substance of the matter.</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Calibri"/>
                        </a:rPr>
                        <a:t>Article 2.a)</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1215/2012</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en-GB" sz="800">
                          <a:effectLst/>
                          <a:latin typeface="Calibri"/>
                          <a:ea typeface="Calibri"/>
                          <a:cs typeface="Times New Roman"/>
                        </a:rPr>
                        <a:t>Notice</a:t>
                      </a:r>
                      <a:endParaRPr lang="es-ES" sz="900">
                        <a:effectLst/>
                        <a:latin typeface="Calibri"/>
                        <a:ea typeface="Calibri"/>
                        <a:cs typeface="Times New Roman"/>
                      </a:endParaRPr>
                    </a:p>
                    <a:p>
                      <a:pPr marL="342900" lvl="0" indent="-342900">
                        <a:lnSpc>
                          <a:spcPct val="115000"/>
                        </a:lnSpc>
                        <a:spcAft>
                          <a:spcPts val="0"/>
                        </a:spcAft>
                        <a:buFont typeface="Calibri"/>
                        <a:buChar char="•"/>
                      </a:pPr>
                      <a:r>
                        <a:rPr lang="en-GB" sz="800">
                          <a:effectLst/>
                          <a:latin typeface="Calibri"/>
                          <a:ea typeface="Calibri"/>
                          <a:cs typeface="Times New Roman"/>
                        </a:rPr>
                        <a:t>Judicial resolution</a:t>
                      </a:r>
                      <a:endParaRPr lang="es-ES" sz="900">
                        <a:effectLst/>
                        <a:latin typeface="Calibri"/>
                        <a:ea typeface="Calibri"/>
                        <a:cs typeface="Times New Roman"/>
                      </a:endParaRPr>
                    </a:p>
                    <a:p>
                      <a:pPr marL="250825" indent="-184150">
                        <a:lnSpc>
                          <a:spcPct val="115000"/>
                        </a:lnSpc>
                        <a:spcAft>
                          <a:spcPts val="0"/>
                        </a:spcAft>
                      </a:pPr>
                      <a:r>
                        <a:rPr lang="en-GB" sz="900">
                          <a:effectLst/>
                          <a:latin typeface="Calibri"/>
                          <a:ea typeface="Calibri"/>
                          <a:cs typeface="Times New Roman"/>
                        </a:rPr>
                        <a:t>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a:lnSpc>
                          <a:spcPct val="115000"/>
                        </a:lnSpc>
                        <a:spcAft>
                          <a:spcPts val="0"/>
                        </a:spcAft>
                      </a:pPr>
                      <a:r>
                        <a:rPr lang="en-GB" sz="800" dirty="0">
                          <a:effectLst/>
                          <a:latin typeface="Calibri"/>
                          <a:ea typeface="Calibri"/>
                          <a:cs typeface="Times New Roman"/>
                        </a:rPr>
                        <a:t>Decision</a:t>
                      </a:r>
                      <a:endParaRPr lang="es-ES" sz="900" dirty="0">
                        <a:effectLst/>
                        <a:latin typeface="Calibri"/>
                        <a:ea typeface="Calibri"/>
                        <a:cs typeface="Times New Roman"/>
                      </a:endParaRPr>
                    </a:p>
                    <a:p>
                      <a:pPr marL="228600" algn="ctr">
                        <a:lnSpc>
                          <a:spcPct val="115000"/>
                        </a:lnSpc>
                        <a:spcAft>
                          <a:spcPts val="0"/>
                        </a:spcAft>
                      </a:pPr>
                      <a:r>
                        <a:rPr lang="en-GB" sz="800" dirty="0">
                          <a:effectLst/>
                          <a:latin typeface="Calibri"/>
                          <a:ea typeface="Calibri"/>
                          <a:cs typeface="Times New Roman"/>
                        </a:rPr>
                        <a:t>Judicial decision</a:t>
                      </a:r>
                      <a:endParaRPr lang="es-ES" sz="900" dirty="0">
                        <a:effectLst/>
                        <a:latin typeface="Calibri"/>
                        <a:ea typeface="Calibri"/>
                        <a:cs typeface="Times New Roman"/>
                      </a:endParaRPr>
                    </a:p>
                    <a:p>
                      <a:pPr marL="228600" algn="ctr">
                        <a:lnSpc>
                          <a:spcPct val="115000"/>
                        </a:lnSpc>
                        <a:spcAft>
                          <a:spcPts val="0"/>
                        </a:spcAft>
                      </a:pPr>
                      <a:r>
                        <a:rPr lang="en-GB" sz="800" dirty="0">
                          <a:effectLst/>
                          <a:latin typeface="Calibri"/>
                          <a:ea typeface="Calibri"/>
                          <a:cs typeface="Calibri"/>
                        </a:rPr>
                        <a:t>Judicial resolution</a:t>
                      </a:r>
                      <a:endParaRPr lang="es-ES" sz="900" dirty="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a:lnSpc>
                          <a:spcPct val="115000"/>
                        </a:lnSpc>
                        <a:spcAft>
                          <a:spcPts val="0"/>
                        </a:spcAft>
                      </a:pPr>
                      <a:r>
                        <a:rPr lang="en-GB" sz="800">
                          <a:effectLst/>
                          <a:latin typeface="Calibri"/>
                          <a:ea typeface="Calibri"/>
                          <a:cs typeface="Times New Roman"/>
                        </a:rPr>
                        <a:t>B</a:t>
                      </a:r>
                      <a:endParaRPr lang="es-ES" sz="900">
                        <a:effectLst/>
                        <a:latin typeface="Calibri"/>
                        <a:ea typeface="Calibri"/>
                        <a:cs typeface="Times New Roman"/>
                      </a:endParaRPr>
                    </a:p>
                    <a:p>
                      <a:pPr marL="228600" algn="ctr">
                        <a:lnSpc>
                          <a:spcPct val="115000"/>
                        </a:lnSpc>
                        <a:spcAft>
                          <a:spcPts val="0"/>
                        </a:spcAft>
                      </a:pPr>
                      <a:r>
                        <a:rPr lang="en-GB" sz="800">
                          <a:effectLst/>
                          <a:latin typeface="Calibri"/>
                          <a:ea typeface="Calibri"/>
                          <a:cs typeface="Times New Roman"/>
                        </a:rPr>
                        <a:t>C</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34734">
                <a:tc>
                  <a:txBody>
                    <a:bodyPr/>
                    <a:lstStyle/>
                    <a:p>
                      <a:pPr>
                        <a:lnSpc>
                          <a:spcPct val="115000"/>
                        </a:lnSpc>
                        <a:spcAft>
                          <a:spcPts val="0"/>
                        </a:spcAft>
                      </a:pPr>
                      <a:r>
                        <a:rPr lang="en-GB" sz="800">
                          <a:effectLst/>
                          <a:latin typeface="Calibri"/>
                          <a:ea typeface="Calibri"/>
                          <a:cs typeface="Calibri"/>
                        </a:rPr>
                        <a:t>Court settlement</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Calibri"/>
                        </a:rPr>
                        <a:t>For the purposes of Regulation (EU) No 1215/2012, court settlement’ means a settlement which has been approved by a court of a Member State or concluded before a court of a Member State in the course of proceedings</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Calibri"/>
                        </a:rPr>
                        <a:t>Recital 37</a:t>
                      </a:r>
                      <a:endParaRPr lang="es-ES" sz="900">
                        <a:effectLst/>
                        <a:latin typeface="Calibri"/>
                        <a:ea typeface="Calibri"/>
                        <a:cs typeface="Times New Roman"/>
                      </a:endParaRPr>
                    </a:p>
                    <a:p>
                      <a:pPr>
                        <a:lnSpc>
                          <a:spcPct val="115000"/>
                        </a:lnSpc>
                        <a:spcAft>
                          <a:spcPts val="0"/>
                        </a:spcAft>
                      </a:pPr>
                      <a:r>
                        <a:rPr lang="en-GB" sz="700">
                          <a:effectLst/>
                          <a:latin typeface="Calibri"/>
                          <a:ea typeface="Calibri"/>
                          <a:cs typeface="Calibri"/>
                        </a:rPr>
                        <a:t>Article 2.b)</a:t>
                      </a:r>
                      <a:endParaRPr lang="es-ES" sz="900">
                        <a:effectLst/>
                        <a:latin typeface="Calibri"/>
                        <a:ea typeface="Calibri"/>
                        <a:cs typeface="Times New Roman"/>
                      </a:endParaRPr>
                    </a:p>
                    <a:p>
                      <a:pPr>
                        <a:lnSpc>
                          <a:spcPct val="115000"/>
                        </a:lnSpc>
                        <a:spcAft>
                          <a:spcPts val="0"/>
                        </a:spcAft>
                      </a:pPr>
                      <a:r>
                        <a:rPr lang="en-GB" sz="700">
                          <a:effectLst/>
                          <a:latin typeface="Calibri"/>
                          <a:ea typeface="Calibri"/>
                          <a:cs typeface="Calibri"/>
                        </a:rPr>
                        <a:t>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Calibri"/>
                        </a:rPr>
                        <a:t>Regulation (EU) No 1215/2012</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en-GB" sz="800">
                          <a:effectLst/>
                          <a:latin typeface="Calibri"/>
                          <a:ea typeface="Calibri"/>
                          <a:cs typeface="Calibri"/>
                        </a:rPr>
                        <a:t>Judicial resolution</a:t>
                      </a:r>
                      <a:endParaRPr lang="es-ES" sz="900">
                        <a:effectLst/>
                        <a:latin typeface="Calibri"/>
                        <a:ea typeface="Calibri"/>
                        <a:cs typeface="Times New Roman"/>
                      </a:endParaRPr>
                    </a:p>
                    <a:p>
                      <a:pPr marL="342900" lvl="0" indent="-342900">
                        <a:lnSpc>
                          <a:spcPct val="115000"/>
                        </a:lnSpc>
                        <a:spcAft>
                          <a:spcPts val="0"/>
                        </a:spcAft>
                        <a:buFont typeface="Calibri"/>
                        <a:buChar char="•"/>
                      </a:pPr>
                      <a:r>
                        <a:rPr lang="en-GB" sz="800">
                          <a:effectLst/>
                          <a:latin typeface="Calibri"/>
                          <a:ea typeface="Calibri"/>
                          <a:cs typeface="Calibri"/>
                        </a:rPr>
                        <a:t>Notice</a:t>
                      </a:r>
                      <a:endParaRPr lang="es-ES" sz="900">
                        <a:effectLst/>
                        <a:latin typeface="Calibri"/>
                        <a:ea typeface="Calibri"/>
                        <a:cs typeface="Times New Roman"/>
                      </a:endParaRPr>
                    </a:p>
                    <a:p>
                      <a:pPr marL="342900" lvl="0" indent="-342900">
                        <a:lnSpc>
                          <a:spcPct val="115000"/>
                        </a:lnSpc>
                        <a:spcAft>
                          <a:spcPts val="0"/>
                        </a:spcAft>
                        <a:buFont typeface="Calibri"/>
                        <a:buChar char="•"/>
                      </a:pPr>
                      <a:r>
                        <a:rPr lang="en-GB" sz="800">
                          <a:effectLst/>
                          <a:latin typeface="Calibri"/>
                          <a:ea typeface="Calibri"/>
                          <a:cs typeface="Calibri"/>
                        </a:rPr>
                        <a:t>Document </a:t>
                      </a:r>
                      <a:endParaRPr lang="es-ES" sz="900">
                        <a:effectLst/>
                        <a:latin typeface="Calibri"/>
                        <a:ea typeface="Calibri"/>
                        <a:cs typeface="Times New Roman"/>
                      </a:endParaRPr>
                    </a:p>
                    <a:p>
                      <a:pPr marL="342900" lvl="0" indent="-342900">
                        <a:lnSpc>
                          <a:spcPct val="115000"/>
                        </a:lnSpc>
                        <a:spcAft>
                          <a:spcPts val="0"/>
                        </a:spcAft>
                        <a:buFont typeface="Calibri"/>
                        <a:buChar char="•"/>
                      </a:pPr>
                      <a:r>
                        <a:rPr lang="en-GB" sz="800">
                          <a:effectLst/>
                          <a:latin typeface="Calibri"/>
                          <a:ea typeface="Calibri"/>
                          <a:cs typeface="Calibri"/>
                        </a:rPr>
                        <a:t>Deed</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Calibri"/>
                        </a:rPr>
                        <a:t>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Calibri"/>
                        </a:rPr>
                        <a:t>B</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75574">
                <a:tc>
                  <a:txBody>
                    <a:bodyPr/>
                    <a:lstStyle/>
                    <a:p>
                      <a:pPr>
                        <a:lnSpc>
                          <a:spcPct val="115000"/>
                        </a:lnSpc>
                        <a:spcAft>
                          <a:spcPts val="0"/>
                        </a:spcAft>
                      </a:pPr>
                      <a:r>
                        <a:rPr lang="en-GB" sz="800">
                          <a:effectLst/>
                          <a:latin typeface="Calibri"/>
                          <a:ea typeface="Calibri"/>
                          <a:cs typeface="Calibri"/>
                        </a:rPr>
                        <a:t>Authentic instrument</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Calibri"/>
                        </a:rPr>
                        <a:t>For the purposes of Regulation (EU) No 1215/2012, ‘authentic instrument’ means a document which has been formally drawn up or registered as an authentic instrument in the Member State of origin and the authenticity of which: (i) relates to the signature and the content of the instrument; and (ii) has been established by a public authority or other authority empowered for that purpose</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Calibri"/>
                        </a:rPr>
                        <a:t>Recital 37</a:t>
                      </a:r>
                      <a:endParaRPr lang="es-ES" sz="900">
                        <a:effectLst/>
                        <a:latin typeface="Calibri"/>
                        <a:ea typeface="Calibri"/>
                        <a:cs typeface="Times New Roman"/>
                      </a:endParaRPr>
                    </a:p>
                    <a:p>
                      <a:pPr>
                        <a:lnSpc>
                          <a:spcPct val="115000"/>
                        </a:lnSpc>
                        <a:spcAft>
                          <a:spcPts val="0"/>
                        </a:spcAft>
                      </a:pPr>
                      <a:r>
                        <a:rPr lang="en-GB" sz="700">
                          <a:effectLst/>
                          <a:latin typeface="Calibri"/>
                          <a:ea typeface="Calibri"/>
                          <a:cs typeface="Calibri"/>
                        </a:rPr>
                        <a:t>Article 2.c)</a:t>
                      </a:r>
                      <a:endParaRPr lang="es-ES" sz="900">
                        <a:effectLst/>
                        <a:latin typeface="Calibri"/>
                        <a:ea typeface="Calibri"/>
                        <a:cs typeface="Times New Roman"/>
                      </a:endParaRPr>
                    </a:p>
                    <a:p>
                      <a:pPr>
                        <a:lnSpc>
                          <a:spcPct val="115000"/>
                        </a:lnSpc>
                        <a:spcAft>
                          <a:spcPts val="0"/>
                        </a:spcAft>
                      </a:pPr>
                      <a:r>
                        <a:rPr lang="en-GB" sz="700">
                          <a:effectLst/>
                          <a:latin typeface="Calibri"/>
                          <a:ea typeface="Calibri"/>
                          <a:cs typeface="Calibri"/>
                        </a:rPr>
                        <a:t>Articles 58-60</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Calibri"/>
                        </a:rPr>
                        <a:t>Regulation (EU) No 1215/2012</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a:buChar char="•"/>
                      </a:pPr>
                      <a:r>
                        <a:rPr lang="en-GB" sz="800">
                          <a:effectLst/>
                          <a:latin typeface="Calibri"/>
                          <a:ea typeface="Calibri"/>
                          <a:cs typeface="Calibri"/>
                        </a:rPr>
                        <a:t>Document </a:t>
                      </a:r>
                      <a:endParaRPr lang="es-ES" sz="900">
                        <a:effectLst/>
                        <a:latin typeface="Calibri"/>
                        <a:ea typeface="Calibri"/>
                        <a:cs typeface="Times New Roman"/>
                      </a:endParaRPr>
                    </a:p>
                    <a:p>
                      <a:pPr marL="342900" lvl="0" indent="-342900">
                        <a:lnSpc>
                          <a:spcPct val="115000"/>
                        </a:lnSpc>
                        <a:spcAft>
                          <a:spcPts val="0"/>
                        </a:spcAft>
                        <a:buFont typeface="Calibri"/>
                        <a:buChar char="•"/>
                      </a:pPr>
                      <a:r>
                        <a:rPr lang="en-GB" sz="800">
                          <a:effectLst/>
                          <a:latin typeface="Calibri"/>
                          <a:ea typeface="Calibri"/>
                          <a:cs typeface="Calibri"/>
                        </a:rPr>
                        <a:t>Deed</a:t>
                      </a:r>
                      <a:endParaRPr lang="es-ES" sz="900">
                        <a:effectLst/>
                        <a:latin typeface="Calibri"/>
                        <a:ea typeface="Calibri"/>
                        <a:cs typeface="Times New Roman"/>
                      </a:endParaRPr>
                    </a:p>
                    <a:p>
                      <a:pPr marL="250825" indent="-184150">
                        <a:lnSpc>
                          <a:spcPct val="115000"/>
                        </a:lnSpc>
                        <a:spcAft>
                          <a:spcPts val="0"/>
                        </a:spcAft>
                      </a:pPr>
                      <a:r>
                        <a:rPr lang="en-GB" sz="800">
                          <a:effectLst/>
                          <a:latin typeface="Calibri"/>
                          <a:ea typeface="Calibri"/>
                          <a:cs typeface="Calibri"/>
                        </a:rPr>
                        <a:t> </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Calibri"/>
                        </a:rPr>
                        <a:t>Authentic document</a:t>
                      </a:r>
                      <a:endParaRPr lang="es-ES" sz="900">
                        <a:effectLst/>
                        <a:latin typeface="Calibri"/>
                        <a:ea typeface="Calibri"/>
                        <a:cs typeface="Times New Roman"/>
                      </a:endParaRPr>
                    </a:p>
                    <a:p>
                      <a:pPr algn="ctr">
                        <a:lnSpc>
                          <a:spcPct val="115000"/>
                        </a:lnSpc>
                        <a:spcAft>
                          <a:spcPts val="0"/>
                        </a:spcAft>
                      </a:pPr>
                      <a:r>
                        <a:rPr lang="en-GB" sz="800">
                          <a:effectLst/>
                          <a:latin typeface="Calibri"/>
                          <a:ea typeface="Calibri"/>
                          <a:cs typeface="Calibri"/>
                        </a:rPr>
                        <a:t>Deed</a:t>
                      </a:r>
                      <a:endParaRPr lang="es-ES" sz="900">
                        <a:effectLst/>
                        <a:latin typeface="Calibri"/>
                        <a:ea typeface="Calibri"/>
                        <a:cs typeface="Times New Roman"/>
                      </a:endParaRPr>
                    </a:p>
                    <a:p>
                      <a:pPr algn="ctr">
                        <a:lnSpc>
                          <a:spcPct val="115000"/>
                        </a:lnSpc>
                        <a:spcAft>
                          <a:spcPts val="0"/>
                        </a:spcAft>
                      </a:pPr>
                      <a:r>
                        <a:rPr lang="en-GB" sz="800">
                          <a:effectLst/>
                          <a:latin typeface="Calibri"/>
                          <a:ea typeface="Calibri"/>
                          <a:cs typeface="Calibri"/>
                        </a:rPr>
                        <a:t>Public document</a:t>
                      </a:r>
                      <a:endParaRPr lang="es-ES" sz="90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dirty="0">
                          <a:effectLst/>
                          <a:latin typeface="Calibri"/>
                          <a:ea typeface="Calibri"/>
                          <a:cs typeface="Calibri"/>
                        </a:rPr>
                        <a:t>B</a:t>
                      </a:r>
                      <a:endParaRPr lang="es-ES" sz="900" dirty="0">
                        <a:effectLst/>
                        <a:latin typeface="Calibri"/>
                        <a:ea typeface="Calibri"/>
                        <a:cs typeface="Times New Roman"/>
                      </a:endParaRPr>
                    </a:p>
                  </a:txBody>
                  <a:tcPr marL="57501" marR="5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2 Título"/>
          <p:cNvSpPr>
            <a:spLocks noGrp="1"/>
          </p:cNvSpPr>
          <p:nvPr>
            <p:ph type="title"/>
          </p:nvPr>
        </p:nvSpPr>
        <p:spPr/>
        <p:txBody>
          <a:bodyPr/>
          <a:lstStyle/>
          <a:p>
            <a:endParaRPr lang="es-ES"/>
          </a:p>
        </p:txBody>
      </p:sp>
    </p:spTree>
    <p:extLst>
      <p:ext uri="{BB962C8B-B14F-4D97-AF65-F5344CB8AC3E}">
        <p14:creationId xmlns:p14="http://schemas.microsoft.com/office/powerpoint/2010/main" val="128103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2816537822"/>
              </p:ext>
            </p:extLst>
          </p:nvPr>
        </p:nvGraphicFramePr>
        <p:xfrm>
          <a:off x="1014399" y="1378109"/>
          <a:ext cx="7590049" cy="4731673"/>
        </p:xfrm>
        <a:graphic>
          <a:graphicData uri="http://schemas.openxmlformats.org/drawingml/2006/table">
            <a:tbl>
              <a:tblPr firstRow="1" firstCol="1" bandRow="1"/>
              <a:tblGrid>
                <a:gridCol w="716299">
                  <a:extLst>
                    <a:ext uri="{9D8B030D-6E8A-4147-A177-3AD203B41FA5}">
                      <a16:colId xmlns:a16="http://schemas.microsoft.com/office/drawing/2014/main" val="20000"/>
                    </a:ext>
                  </a:extLst>
                </a:gridCol>
                <a:gridCol w="2625278">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720080">
                  <a:extLst>
                    <a:ext uri="{9D8B030D-6E8A-4147-A177-3AD203B41FA5}">
                      <a16:colId xmlns:a16="http://schemas.microsoft.com/office/drawing/2014/main" val="20006"/>
                    </a:ext>
                  </a:extLst>
                </a:gridCol>
              </a:tblGrid>
              <a:tr h="610866">
                <a:tc gridSpan="7">
                  <a:txBody>
                    <a:bodyPr/>
                    <a:lstStyle/>
                    <a:p>
                      <a:pPr>
                        <a:lnSpc>
                          <a:spcPct val="115000"/>
                        </a:lnSpc>
                        <a:spcAft>
                          <a:spcPts val="0"/>
                        </a:spcAft>
                      </a:pPr>
                      <a:r>
                        <a:rPr lang="en-GB" sz="900" b="1" dirty="0">
                          <a:effectLst/>
                          <a:latin typeface="Calibri"/>
                          <a:ea typeface="Calibri"/>
                          <a:cs typeface="Times New Roman"/>
                        </a:rPr>
                        <a:t>REGULATION (EU) No 650/2012 OF THE EUROPEAN PARLIAMENT AND OF THE COUNCIL of 4 July 2012 on jurisdiction, applicable law, recognition and enforcement of decisions and acceptance and enforcement of authentic instruments in matters of succession and on the creation of a European Certificate of Succession</a:t>
                      </a:r>
                      <a:endParaRPr lang="es-ES" sz="900" dirty="0">
                        <a:effectLst/>
                        <a:latin typeface="Calibri"/>
                        <a:ea typeface="Calibri"/>
                        <a:cs typeface="Times New Roman"/>
                      </a:endParaRPr>
                    </a:p>
                    <a:p>
                      <a:pPr>
                        <a:lnSpc>
                          <a:spcPct val="115000"/>
                        </a:lnSpc>
                        <a:spcAft>
                          <a:spcPts val="0"/>
                        </a:spcAft>
                      </a:pPr>
                      <a:r>
                        <a:rPr lang="en-GB" sz="900" u="sng" dirty="0">
                          <a:solidFill>
                            <a:srgbClr val="0000FF"/>
                          </a:solidFill>
                          <a:effectLst/>
                          <a:latin typeface="Calibri"/>
                          <a:ea typeface="Calibri"/>
                          <a:cs typeface="Times New Roman"/>
                          <a:hlinkClick r:id="rId2"/>
                        </a:rPr>
                        <a:t>https://eur-lex.europa.eu/legal-content/EN/TXT/HTML/?uri=CELEX:02012R0650-20120705&amp;from=EN</a:t>
                      </a:r>
                      <a:r>
                        <a:rPr lang="en-GB" sz="900" dirty="0">
                          <a:effectLst/>
                          <a:latin typeface="Calibri"/>
                          <a:ea typeface="Calibri"/>
                          <a:cs typeface="Times New Roman"/>
                        </a:rPr>
                        <a:t> </a:t>
                      </a:r>
                    </a:p>
                    <a:p>
                      <a:pPr>
                        <a:lnSpc>
                          <a:spcPct val="115000"/>
                        </a:lnSpc>
                        <a:spcAft>
                          <a:spcPts val="0"/>
                        </a:spcAft>
                      </a:pPr>
                      <a:endParaRPr lang="es-ES" sz="900" dirty="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305433">
                <a:tc>
                  <a:txBody>
                    <a:bodyPr/>
                    <a:lstStyle/>
                    <a:p>
                      <a:pPr>
                        <a:lnSpc>
                          <a:spcPct val="115000"/>
                        </a:lnSpc>
                        <a:spcAft>
                          <a:spcPts val="0"/>
                        </a:spcAft>
                      </a:pPr>
                      <a:r>
                        <a:rPr lang="en-GB" sz="900" b="1">
                          <a:effectLst/>
                          <a:latin typeface="Calibri"/>
                          <a:ea typeface="Calibri"/>
                          <a:cs typeface="Times New Roman"/>
                        </a:rPr>
                        <a:t>Term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Definition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Legal basis</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vocabulary</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Pivot terms related</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Synonym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nSpc>
                          <a:spcPct val="115000"/>
                        </a:lnSpc>
                        <a:spcAft>
                          <a:spcPts val="0"/>
                        </a:spcAft>
                      </a:pPr>
                      <a:r>
                        <a:rPr lang="en-GB" sz="900" b="1">
                          <a:effectLst/>
                          <a:latin typeface="Calibri"/>
                          <a:ea typeface="Calibri"/>
                          <a:cs typeface="Times New Roman"/>
                        </a:rPr>
                        <a:t>Template Section</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10001"/>
                  </a:ext>
                </a:extLst>
              </a:tr>
              <a:tr h="971832">
                <a:tc>
                  <a:txBody>
                    <a:bodyPr/>
                    <a:lstStyle/>
                    <a:p>
                      <a:pPr>
                        <a:lnSpc>
                          <a:spcPct val="115000"/>
                        </a:lnSpc>
                        <a:spcAft>
                          <a:spcPts val="0"/>
                        </a:spcAft>
                      </a:pPr>
                      <a:r>
                        <a:rPr lang="en-GB" sz="800">
                          <a:effectLst/>
                          <a:latin typeface="Calibri"/>
                          <a:ea typeface="Calibri"/>
                          <a:cs typeface="Times New Roman"/>
                        </a:rPr>
                        <a:t>Succession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For the purposes of the Regulation (EU) No 650/2012 ‘succession’ means succession to the estate of a deceased person and covers all forms of transfer of assets, rights and obligations by reason of death, whether by way of a voluntary transfer under a disposition of property upon death or a transfer through intestate succession</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Recital 9</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3.1.a)</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23</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650/2012</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Entitlement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Inheritance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Times New Roman"/>
                        </a:rPr>
                        <a:t>B</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32999">
                <a:tc>
                  <a:txBody>
                    <a:bodyPr/>
                    <a:lstStyle/>
                    <a:p>
                      <a:pPr>
                        <a:lnSpc>
                          <a:spcPct val="115000"/>
                        </a:lnSpc>
                        <a:spcAft>
                          <a:spcPts val="0"/>
                        </a:spcAft>
                      </a:pPr>
                      <a:r>
                        <a:rPr lang="en-GB" sz="800">
                          <a:effectLst/>
                          <a:latin typeface="Calibri"/>
                          <a:ea typeface="Calibri"/>
                          <a:cs typeface="Times New Roman"/>
                        </a:rPr>
                        <a:t>Agreement as to succession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For the purposes of the Regulation (EU) No 650/2012 ‘agreement as to succession’ means an agreement, including an agreement resulting from mutual wills, which, with or without consideration, creates, modifies or terminates rights to the future estate or estates of one or more persons party to the agreement</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Recitals 49, 50</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3.1.b)</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25</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650/2012</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Entitlement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Inheritance contract</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Times New Roman"/>
                        </a:rPr>
                        <a:t>B</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6500">
                <a:tc>
                  <a:txBody>
                    <a:bodyPr/>
                    <a:lstStyle/>
                    <a:p>
                      <a:pPr>
                        <a:lnSpc>
                          <a:spcPct val="115000"/>
                        </a:lnSpc>
                        <a:spcAft>
                          <a:spcPts val="0"/>
                        </a:spcAft>
                      </a:pPr>
                      <a:r>
                        <a:rPr lang="en-GB" sz="800">
                          <a:effectLst/>
                          <a:latin typeface="Calibri"/>
                          <a:ea typeface="Calibri"/>
                          <a:cs typeface="Times New Roman"/>
                        </a:rPr>
                        <a:t>Disposition of property upon death</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For the purposes of the Regulation (EU) No 650/2012 ‘disposition of property upon death’ means a will, a joint will or an agreement as to succession</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Recital 9</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3.1.d)</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650/2012</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Entitlement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Mortis causa disposition</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Times New Roman"/>
                        </a:rPr>
                        <a:t>B</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32999">
                <a:tc>
                  <a:txBody>
                    <a:bodyPr/>
                    <a:lstStyle/>
                    <a:p>
                      <a:pPr>
                        <a:lnSpc>
                          <a:spcPct val="115000"/>
                        </a:lnSpc>
                        <a:spcAft>
                          <a:spcPts val="0"/>
                        </a:spcAft>
                      </a:pPr>
                      <a:r>
                        <a:rPr lang="en-GB" sz="800">
                          <a:effectLst/>
                          <a:latin typeface="Calibri"/>
                          <a:ea typeface="Calibri"/>
                          <a:cs typeface="Times New Roman"/>
                        </a:rPr>
                        <a:t>Decision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For the purposes of the Regulation(EU) No 650/2012 ‘decision’ means any decision in a matter of succession given by a court of a Member State, whatever the decision may be called, including a decision on the determination of costs or expenses by an officer of the court</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Article 3.1.g)</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650/2012</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Notice</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Judgment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Judicial resolution</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a:effectLst/>
                          <a:latin typeface="Calibri"/>
                          <a:ea typeface="Calibri"/>
                          <a:cs typeface="Times New Roman"/>
                        </a:rPr>
                        <a:t>B</a:t>
                      </a:r>
                      <a:endParaRPr lang="es-ES" sz="900">
                        <a:effectLst/>
                        <a:latin typeface="Calibri"/>
                        <a:ea typeface="Calibri"/>
                        <a:cs typeface="Times New Roman"/>
                      </a:endParaRPr>
                    </a:p>
                    <a:p>
                      <a:pPr algn="ctr">
                        <a:lnSpc>
                          <a:spcPct val="115000"/>
                        </a:lnSpc>
                        <a:spcAft>
                          <a:spcPts val="0"/>
                        </a:spcAft>
                      </a:pPr>
                      <a:r>
                        <a:rPr lang="en-GB" sz="800">
                          <a:effectLst/>
                          <a:latin typeface="Calibri"/>
                          <a:ea typeface="Calibri"/>
                          <a:cs typeface="Times New Roman"/>
                        </a:rPr>
                        <a:t>C</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55333">
                <a:tc>
                  <a:txBody>
                    <a:bodyPr/>
                    <a:lstStyle/>
                    <a:p>
                      <a:pPr>
                        <a:lnSpc>
                          <a:spcPct val="115000"/>
                        </a:lnSpc>
                        <a:spcAft>
                          <a:spcPts val="0"/>
                        </a:spcAft>
                      </a:pPr>
                      <a:r>
                        <a:rPr lang="en-GB" sz="800">
                          <a:effectLst/>
                          <a:latin typeface="Calibri"/>
                          <a:ea typeface="Calibri"/>
                          <a:cs typeface="Times New Roman"/>
                        </a:rPr>
                        <a:t>Court settlement</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For the purposes of the Regulation (EU) No 650/2012 ‘court settlement’ means a settlement in a matter of succession which has been approved by a court or concluded before a court in the course of proceedings;</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 </a:t>
                      </a:r>
                      <a:endParaRPr lang="es-ES" sz="900">
                        <a:effectLst/>
                        <a:latin typeface="Calibri"/>
                        <a:ea typeface="Calibri"/>
                        <a:cs typeface="Times New Roman"/>
                      </a:endParaRPr>
                    </a:p>
                    <a:p>
                      <a:pPr>
                        <a:lnSpc>
                          <a:spcPct val="115000"/>
                        </a:lnSpc>
                        <a:spcAft>
                          <a:spcPts val="0"/>
                        </a:spcAft>
                      </a:pPr>
                      <a:r>
                        <a:rPr lang="en-GB" sz="800">
                          <a:effectLst/>
                          <a:latin typeface="Calibri"/>
                          <a:ea typeface="Calibri"/>
                          <a:cs typeface="Times New Roman"/>
                        </a:rPr>
                        <a:t>Article 3.1.h)</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No 650/2012</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Document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 </a:t>
                      </a:r>
                      <a:endParaRPr lang="es-ES" sz="90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800" dirty="0">
                          <a:effectLst/>
                          <a:latin typeface="Calibri"/>
                          <a:ea typeface="Calibri"/>
                          <a:cs typeface="Times New Roman"/>
                        </a:rPr>
                        <a:t>B</a:t>
                      </a:r>
                      <a:endParaRPr lang="es-ES" sz="900" dirty="0">
                        <a:effectLst/>
                        <a:latin typeface="Calibri"/>
                        <a:ea typeface="Calibri"/>
                        <a:cs typeface="Times New Roman"/>
                      </a:endParaRPr>
                    </a:p>
                  </a:txBody>
                  <a:tcPr marL="54326" marR="543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2 Título"/>
          <p:cNvSpPr>
            <a:spLocks noGrp="1"/>
          </p:cNvSpPr>
          <p:nvPr>
            <p:ph type="title"/>
          </p:nvPr>
        </p:nvSpPr>
        <p:spPr/>
        <p:txBody>
          <a:bodyPr/>
          <a:lstStyle/>
          <a:p>
            <a:endParaRPr lang="es-ES"/>
          </a:p>
        </p:txBody>
      </p:sp>
      <p:sp>
        <p:nvSpPr>
          <p:cNvPr id="7" name="Rectangle 2"/>
          <p:cNvSpPr>
            <a:spLocks noChangeArrowheads="1"/>
          </p:cNvSpPr>
          <p:nvPr/>
        </p:nvSpPr>
        <p:spPr bwMode="auto">
          <a:xfrm>
            <a:off x="1014413" y="13779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8176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86510078"/>
              </p:ext>
            </p:extLst>
          </p:nvPr>
        </p:nvGraphicFramePr>
        <p:xfrm>
          <a:off x="611560" y="1427868"/>
          <a:ext cx="8064896" cy="4769892"/>
        </p:xfrm>
        <a:graphic>
          <a:graphicData uri="http://schemas.openxmlformats.org/drawingml/2006/table">
            <a:tbl>
              <a:tblPr firstRow="1" firstCol="1" bandRow="1"/>
              <a:tblGrid>
                <a:gridCol w="684890">
                  <a:extLst>
                    <a:ext uri="{9D8B030D-6E8A-4147-A177-3AD203B41FA5}">
                      <a16:colId xmlns:a16="http://schemas.microsoft.com/office/drawing/2014/main" val="20000"/>
                    </a:ext>
                  </a:extLst>
                </a:gridCol>
                <a:gridCol w="2787183">
                  <a:extLst>
                    <a:ext uri="{9D8B030D-6E8A-4147-A177-3AD203B41FA5}">
                      <a16:colId xmlns:a16="http://schemas.microsoft.com/office/drawing/2014/main" val="20001"/>
                    </a:ext>
                  </a:extLst>
                </a:gridCol>
                <a:gridCol w="588601">
                  <a:extLst>
                    <a:ext uri="{9D8B030D-6E8A-4147-A177-3AD203B41FA5}">
                      <a16:colId xmlns:a16="http://schemas.microsoft.com/office/drawing/2014/main" val="20002"/>
                    </a:ext>
                  </a:extLst>
                </a:gridCol>
                <a:gridCol w="907878">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tblGrid>
              <a:tr h="291998">
                <a:tc gridSpan="7">
                  <a:txBody>
                    <a:bodyPr/>
                    <a:lstStyle/>
                    <a:p>
                      <a:pPr>
                        <a:lnSpc>
                          <a:spcPct val="115000"/>
                        </a:lnSpc>
                        <a:spcAft>
                          <a:spcPts val="0"/>
                        </a:spcAft>
                      </a:pPr>
                      <a:r>
                        <a:rPr lang="en-GB" sz="1000" b="1" dirty="0">
                          <a:effectLst/>
                          <a:latin typeface="Calibri"/>
                          <a:ea typeface="Calibri"/>
                          <a:cs typeface="Times New Roman"/>
                        </a:rPr>
                        <a:t>REGULATION (EU) 2015/848 OF THE EUROPEAN PARLIAMENT AND OF THE COUNCIL of 20 May 2015 on insolvency proceedings (recast)</a:t>
                      </a:r>
                      <a:endParaRPr lang="es-ES" sz="1000" dirty="0">
                        <a:effectLst/>
                        <a:latin typeface="Calibri"/>
                        <a:ea typeface="Calibri"/>
                        <a:cs typeface="Times New Roman"/>
                      </a:endParaRPr>
                    </a:p>
                    <a:p>
                      <a:pPr>
                        <a:lnSpc>
                          <a:spcPct val="115000"/>
                        </a:lnSpc>
                        <a:spcAft>
                          <a:spcPts val="0"/>
                        </a:spcAft>
                      </a:pPr>
                      <a:r>
                        <a:rPr lang="en-GB" sz="1000" u="sng" dirty="0">
                          <a:solidFill>
                            <a:srgbClr val="0000FF"/>
                          </a:solidFill>
                          <a:effectLst/>
                          <a:latin typeface="Calibri"/>
                          <a:ea typeface="Calibri"/>
                          <a:cs typeface="Times New Roman"/>
                          <a:hlinkClick r:id="rId2"/>
                        </a:rPr>
                        <a:t>https://eur-lex.europa.eu/legal-content/EN/TXT/HTML/?uri=CELEX:02015R0848-20180726&amp;from=EN</a:t>
                      </a:r>
                      <a:r>
                        <a:rPr lang="en-GB" sz="1000" dirty="0">
                          <a:effectLst/>
                          <a:latin typeface="Calibri"/>
                          <a:ea typeface="Calibri"/>
                          <a:cs typeface="Times New Roman"/>
                        </a:rPr>
                        <a:t> </a:t>
                      </a:r>
                    </a:p>
                    <a:p>
                      <a:pPr>
                        <a:lnSpc>
                          <a:spcPct val="115000"/>
                        </a:lnSpc>
                        <a:spcAft>
                          <a:spcPts val="0"/>
                        </a:spcAft>
                      </a:pP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291998">
                <a:tc>
                  <a:txBody>
                    <a:bodyPr/>
                    <a:lstStyle/>
                    <a:p>
                      <a:pPr>
                        <a:lnSpc>
                          <a:spcPct val="115000"/>
                        </a:lnSpc>
                        <a:spcAft>
                          <a:spcPts val="0"/>
                        </a:spcAft>
                      </a:pPr>
                      <a:r>
                        <a:rPr lang="es-ES" sz="800" b="1" dirty="0" err="1">
                          <a:effectLst/>
                          <a:latin typeface="Calibri"/>
                          <a:ea typeface="Calibri"/>
                          <a:cs typeface="Times New Roman"/>
                        </a:rPr>
                        <a:t>Term</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err="1">
                          <a:effectLst/>
                          <a:latin typeface="Calibri"/>
                          <a:ea typeface="Calibri"/>
                          <a:cs typeface="Times New Roman"/>
                        </a:rPr>
                        <a:t>Definition</a:t>
                      </a:r>
                      <a:r>
                        <a:rPr lang="es-ES" sz="800" b="1" dirty="0">
                          <a:effectLst/>
                          <a:latin typeface="Calibri"/>
                          <a:ea typeface="Calibri"/>
                          <a:cs typeface="Times New Roman"/>
                        </a:rPr>
                        <a:t> </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a:effectLst/>
                          <a:latin typeface="Calibri"/>
                          <a:ea typeface="Calibri"/>
                          <a:cs typeface="Times New Roman"/>
                        </a:rPr>
                        <a:t>Legal </a:t>
                      </a:r>
                      <a:r>
                        <a:rPr lang="es-ES" sz="800" b="1" dirty="0" err="1">
                          <a:effectLst/>
                          <a:latin typeface="Calibri"/>
                          <a:ea typeface="Calibri"/>
                          <a:cs typeface="Times New Roman"/>
                        </a:rPr>
                        <a:t>basis</a:t>
                      </a:r>
                      <a:r>
                        <a:rPr lang="es-ES" sz="800" b="1" dirty="0">
                          <a:effectLst/>
                          <a:latin typeface="Calibri"/>
                          <a:ea typeface="Calibri"/>
                          <a:cs typeface="Times New Roman"/>
                        </a:rPr>
                        <a:t> </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err="1">
                          <a:effectLst/>
                          <a:latin typeface="Calibri"/>
                          <a:ea typeface="Calibri"/>
                          <a:cs typeface="Times New Roman"/>
                        </a:rPr>
                        <a:t>vocabulary</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err="1">
                          <a:effectLst/>
                          <a:latin typeface="Calibri"/>
                          <a:ea typeface="Calibri"/>
                          <a:cs typeface="Times New Roman"/>
                        </a:rPr>
                        <a:t>Pivot</a:t>
                      </a:r>
                      <a:r>
                        <a:rPr lang="es-ES" sz="800" b="1" dirty="0">
                          <a:effectLst/>
                          <a:latin typeface="Calibri"/>
                          <a:ea typeface="Calibri"/>
                          <a:cs typeface="Times New Roman"/>
                        </a:rPr>
                        <a:t> </a:t>
                      </a:r>
                      <a:r>
                        <a:rPr lang="es-ES" sz="800" b="1" dirty="0" err="1">
                          <a:effectLst/>
                          <a:latin typeface="Calibri"/>
                          <a:ea typeface="Calibri"/>
                          <a:cs typeface="Times New Roman"/>
                        </a:rPr>
                        <a:t>terms</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err="1">
                          <a:effectLst/>
                          <a:latin typeface="Calibri"/>
                          <a:ea typeface="Calibri"/>
                          <a:cs typeface="Times New Roman"/>
                        </a:rPr>
                        <a:t>Synonym</a:t>
                      </a:r>
                      <a:r>
                        <a:rPr lang="es-ES" sz="800" b="1" dirty="0">
                          <a:effectLst/>
                          <a:latin typeface="Calibri"/>
                          <a:ea typeface="Calibri"/>
                          <a:cs typeface="Times New Roman"/>
                        </a:rPr>
                        <a:t> </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800" b="1" dirty="0" err="1">
                          <a:effectLst/>
                          <a:latin typeface="Calibri"/>
                          <a:ea typeface="Calibri"/>
                          <a:cs typeface="Times New Roman"/>
                        </a:rPr>
                        <a:t>Template</a:t>
                      </a:r>
                      <a:r>
                        <a:rPr lang="es-ES" sz="800" b="1" dirty="0">
                          <a:effectLst/>
                          <a:latin typeface="Calibri"/>
                          <a:ea typeface="Calibri"/>
                          <a:cs typeface="Times New Roman"/>
                        </a:rPr>
                        <a:t> </a:t>
                      </a:r>
                      <a:r>
                        <a:rPr lang="es-ES" sz="800" b="1" dirty="0" err="1">
                          <a:effectLst/>
                          <a:latin typeface="Calibri"/>
                          <a:ea typeface="Calibri"/>
                          <a:cs typeface="Times New Roman"/>
                        </a:rPr>
                        <a:t>Section</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16721">
                <a:tc>
                  <a:txBody>
                    <a:bodyPr/>
                    <a:lstStyle/>
                    <a:p>
                      <a:pPr>
                        <a:lnSpc>
                          <a:spcPct val="115000"/>
                        </a:lnSpc>
                        <a:spcAft>
                          <a:spcPts val="0"/>
                        </a:spcAft>
                      </a:pPr>
                      <a:r>
                        <a:rPr lang="en-GB" sz="700">
                          <a:effectLst/>
                          <a:latin typeface="Calibri"/>
                          <a:ea typeface="Calibri"/>
                          <a:cs typeface="Times New Roman"/>
                        </a:rPr>
                        <a:t>Debtor  in possession</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dirty="0">
                          <a:effectLst/>
                          <a:latin typeface="Calibri"/>
                          <a:ea typeface="Calibri"/>
                          <a:cs typeface="Times New Roman"/>
                        </a:rPr>
                        <a:t>For the purposes of Regulation (EU) 2015/848, ‘debtor in possession’ means a debtor in respect of which insolvency proceedings have been opened which do not necessarily involve the appointment of an insolvency practitioner or the complete transfer of the rights and duties to administer the debtor's assets to an insolvency</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2.3)</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Proprietor</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Restrictions on the person of the proprietor</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Insolvency </a:t>
                      </a:r>
                      <a:endParaRPr lang="es-ES" sz="800">
                        <a:effectLst/>
                        <a:latin typeface="Calibri"/>
                        <a:ea typeface="Calibri"/>
                        <a:cs typeface="Times New Roman"/>
                      </a:endParaRPr>
                    </a:p>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a:effectLst/>
                          <a:latin typeface="Calibri"/>
                          <a:ea typeface="Calibri"/>
                          <a:cs typeface="Times New Roman"/>
                        </a:rPr>
                        <a:t>B</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75082">
                <a:tc>
                  <a:txBody>
                    <a:bodyPr/>
                    <a:lstStyle/>
                    <a:p>
                      <a:pPr>
                        <a:lnSpc>
                          <a:spcPct val="115000"/>
                        </a:lnSpc>
                        <a:spcAft>
                          <a:spcPts val="0"/>
                        </a:spcAft>
                      </a:pPr>
                      <a:r>
                        <a:rPr lang="en-GB" sz="700">
                          <a:effectLst/>
                          <a:latin typeface="Calibri"/>
                          <a:ea typeface="Calibri"/>
                          <a:cs typeface="Times New Roman"/>
                        </a:rPr>
                        <a:t>Insolvency  practitioner</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For the purposes of Regulation (EU) 2015/848, ‘insolvency practitioner’ means any person or body whose function, including on an interim basis, is to: (i) verify and admit claims submitted in insolvency proceedings; (ii) represent the collective interest of the creditors; (iii) administer, either in full or in part, assets of which the debtor has been divested; (iv) liquidate the assets referred to in point (iii); or (v) supervise the administration of the debtor's affairs. The persons and bodies referred to in the first subparagraph are listed in Annex B of the Regulation (UE)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2.5)</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Insolvency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Official receiver</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a:effectLst/>
                          <a:latin typeface="Calibri"/>
                          <a:ea typeface="Calibri"/>
                          <a:cs typeface="Times New Roman"/>
                        </a:rPr>
                        <a:t>B</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97268">
                <a:tc>
                  <a:txBody>
                    <a:bodyPr/>
                    <a:lstStyle/>
                    <a:p>
                      <a:pPr>
                        <a:lnSpc>
                          <a:spcPct val="115000"/>
                        </a:lnSpc>
                        <a:spcAft>
                          <a:spcPts val="0"/>
                        </a:spcAft>
                      </a:pPr>
                      <a:r>
                        <a:rPr lang="en-GB" sz="700">
                          <a:effectLst/>
                          <a:latin typeface="Calibri"/>
                          <a:ea typeface="Calibri"/>
                          <a:cs typeface="Times New Roman"/>
                        </a:rPr>
                        <a:t>Judgment  opening insolvency proceeding</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For the purposes of Regulation (EU) 2015/848, ‘judgment opening insolvency proceedings’ means: (i) the decision of any court to open insolvency proceedings or to confirm the opening of such proceedings; and also (ii) the decision of a court to appoint an insolvency practitioner</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2.7)</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Notice </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Insolvency</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a:effectLst/>
                          <a:latin typeface="Calibri"/>
                          <a:ea typeface="Calibri"/>
                          <a:cs typeface="Times New Roman"/>
                        </a:rPr>
                        <a:t>B</a:t>
                      </a:r>
                      <a:endParaRPr lang="es-ES" sz="800">
                        <a:effectLst/>
                        <a:latin typeface="Calibri"/>
                        <a:ea typeface="Calibri"/>
                        <a:cs typeface="Times New Roman"/>
                      </a:endParaRPr>
                    </a:p>
                    <a:p>
                      <a:pPr algn="ctr">
                        <a:lnSpc>
                          <a:spcPct val="115000"/>
                        </a:lnSpc>
                        <a:spcAft>
                          <a:spcPts val="0"/>
                        </a:spcAft>
                      </a:pPr>
                      <a:r>
                        <a:rPr lang="en-GB" sz="700">
                          <a:effectLst/>
                          <a:latin typeface="Calibri"/>
                          <a:ea typeface="Calibri"/>
                          <a:cs typeface="Times New Roman"/>
                        </a:rPr>
                        <a:t>C</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7814">
                <a:tc>
                  <a:txBody>
                    <a:bodyPr/>
                    <a:lstStyle/>
                    <a:p>
                      <a:pPr>
                        <a:lnSpc>
                          <a:spcPct val="115000"/>
                        </a:lnSpc>
                        <a:spcAft>
                          <a:spcPts val="0"/>
                        </a:spcAft>
                      </a:pPr>
                      <a:r>
                        <a:rPr lang="en-GB" sz="700">
                          <a:effectLst/>
                          <a:latin typeface="Calibri"/>
                          <a:ea typeface="Calibri"/>
                          <a:cs typeface="Times New Roman"/>
                        </a:rPr>
                        <a:t>Time of the opening of proceeding</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For the purposes of Regulation (EU) 2015/848, ‘the time of the opening of proceedings’ means the time at which the judgment opening insolvency proceedings becomes effective, regardless of whether the judgment is final or not;</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2.8)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Notice </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Insolvency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a:effectLst/>
                          <a:latin typeface="Calibri"/>
                          <a:ea typeface="Calibri"/>
                          <a:cs typeface="Times New Roman"/>
                        </a:rPr>
                        <a:t>B</a:t>
                      </a:r>
                      <a:endParaRPr lang="es-ES" sz="800">
                        <a:effectLst/>
                        <a:latin typeface="Calibri"/>
                        <a:ea typeface="Calibri"/>
                        <a:cs typeface="Times New Roman"/>
                      </a:endParaRPr>
                    </a:p>
                    <a:p>
                      <a:pPr algn="ctr">
                        <a:lnSpc>
                          <a:spcPct val="115000"/>
                        </a:lnSpc>
                        <a:spcAft>
                          <a:spcPts val="0"/>
                        </a:spcAft>
                      </a:pPr>
                      <a:r>
                        <a:rPr lang="en-GB" sz="700">
                          <a:effectLst/>
                          <a:latin typeface="Calibri"/>
                          <a:ea typeface="Calibri"/>
                          <a:cs typeface="Times New Roman"/>
                        </a:rPr>
                        <a:t>C</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97268">
                <a:tc>
                  <a:txBody>
                    <a:bodyPr/>
                    <a:lstStyle/>
                    <a:p>
                      <a:pPr>
                        <a:lnSpc>
                          <a:spcPct val="115000"/>
                        </a:lnSpc>
                        <a:spcAft>
                          <a:spcPts val="0"/>
                        </a:spcAft>
                      </a:pPr>
                      <a:r>
                        <a:rPr lang="en-GB" sz="700">
                          <a:effectLst/>
                          <a:latin typeface="Calibri"/>
                          <a:ea typeface="Calibri"/>
                          <a:cs typeface="Times New Roman"/>
                        </a:rPr>
                        <a:t>Establishment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For the purposes of Regulation (EU) 2015/848, ‘establishment’ means any place of operations where a debtor carries out or has carried out in the 3-month period prior to the request to open main insolvency proceedings a non-transitory economic activity with human means and assets;</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2.10)</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LR Unit-property</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Notice</a:t>
                      </a:r>
                      <a:endParaRPr lang="es-ES" sz="800">
                        <a:effectLst/>
                        <a:latin typeface="Calibri"/>
                        <a:ea typeface="Calibri"/>
                        <a:cs typeface="Times New Roman"/>
                      </a:endParaRPr>
                    </a:p>
                    <a:p>
                      <a:pPr marL="342900" lvl="0" indent="-342900">
                        <a:lnSpc>
                          <a:spcPct val="115000"/>
                        </a:lnSpc>
                        <a:spcAft>
                          <a:spcPts val="0"/>
                        </a:spcAft>
                        <a:buFont typeface="Symbol"/>
                        <a:buChar char=""/>
                      </a:pPr>
                      <a:r>
                        <a:rPr lang="en-GB" sz="700">
                          <a:effectLst/>
                          <a:latin typeface="Calibri"/>
                          <a:ea typeface="Calibri"/>
                          <a:cs typeface="Times New Roman"/>
                        </a:rPr>
                        <a:t>Insolvency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a:effectLst/>
                          <a:latin typeface="Calibri"/>
                          <a:ea typeface="Calibri"/>
                          <a:cs typeface="Times New Roman"/>
                        </a:rPr>
                        <a:t>A</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77814">
                <a:tc>
                  <a:txBody>
                    <a:bodyPr/>
                    <a:lstStyle/>
                    <a:p>
                      <a:pPr>
                        <a:lnSpc>
                          <a:spcPct val="115000"/>
                        </a:lnSpc>
                        <a:spcAft>
                          <a:spcPts val="0"/>
                        </a:spcAft>
                      </a:pPr>
                      <a:r>
                        <a:rPr lang="en-GB" sz="700">
                          <a:effectLst/>
                          <a:latin typeface="Calibri"/>
                          <a:ea typeface="Calibri"/>
                          <a:cs typeface="Times New Roman"/>
                        </a:rPr>
                        <a:t>Assimilated right </a:t>
                      </a:r>
                      <a:r>
                        <a:rPr lang="en-GB" sz="700" i="1">
                          <a:effectLst/>
                          <a:latin typeface="Calibri"/>
                          <a:ea typeface="Calibri"/>
                          <a:cs typeface="Times New Roman"/>
                        </a:rPr>
                        <a:t>in rem</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For the purposes of Regulation (EU) 2015/848, the right, recorded in a public register and enforceable against third parties, based on which a right </a:t>
                      </a:r>
                      <a:r>
                        <a:rPr lang="en-GB" sz="700" i="1">
                          <a:effectLst/>
                          <a:latin typeface="Calibri"/>
                          <a:ea typeface="Calibri"/>
                          <a:cs typeface="Times New Roman"/>
                        </a:rPr>
                        <a:t>in rem</a:t>
                      </a:r>
                      <a:r>
                        <a:rPr lang="en-GB" sz="700">
                          <a:effectLst/>
                          <a:latin typeface="Calibri"/>
                          <a:ea typeface="Calibri"/>
                          <a:cs typeface="Times New Roman"/>
                        </a:rPr>
                        <a:t> within the meaning of Article 8.1 Regulation 2015/848 may be obtained, shall be considered to be a right in rem.</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Article 8.3</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800">
                          <a:effectLst/>
                          <a:latin typeface="Calibri"/>
                          <a:ea typeface="Calibri"/>
                          <a:cs typeface="Times New Roman"/>
                        </a:rPr>
                        <a:t>Regulation (EU) 2015/848</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a:buChar char=""/>
                      </a:pPr>
                      <a:r>
                        <a:rPr lang="en-GB" sz="700">
                          <a:effectLst/>
                          <a:latin typeface="Calibri"/>
                          <a:ea typeface="Calibri"/>
                          <a:cs typeface="Times New Roman"/>
                        </a:rPr>
                        <a:t>Property right</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700">
                          <a:effectLst/>
                          <a:latin typeface="Calibri"/>
                          <a:ea typeface="Calibri"/>
                          <a:cs typeface="Times New Roman"/>
                        </a:rPr>
                        <a:t> </a:t>
                      </a:r>
                      <a:endParaRPr lang="es-ES" sz="80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dirty="0">
                          <a:effectLst/>
                          <a:latin typeface="Calibri"/>
                          <a:ea typeface="Calibri"/>
                          <a:cs typeface="Times New Roman"/>
                        </a:rPr>
                        <a:t>C</a:t>
                      </a:r>
                      <a:endParaRPr lang="es-ES" sz="800" dirty="0">
                        <a:effectLst/>
                        <a:latin typeface="Calibri"/>
                        <a:ea typeface="Calibri"/>
                        <a:cs typeface="Times New Roman"/>
                      </a:endParaRPr>
                    </a:p>
                  </a:txBody>
                  <a:tcPr marL="51936" marR="51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2 Título"/>
          <p:cNvSpPr>
            <a:spLocks noGrp="1"/>
          </p:cNvSpPr>
          <p:nvPr>
            <p:ph type="title"/>
          </p:nvPr>
        </p:nvSpPr>
        <p:spPr/>
        <p:txBody>
          <a:bodyPr/>
          <a:lstStyle/>
          <a:p>
            <a:endParaRPr lang="es-ES"/>
          </a:p>
        </p:txBody>
      </p:sp>
      <p:sp>
        <p:nvSpPr>
          <p:cNvPr id="5" name="Rectangle 1"/>
          <p:cNvSpPr>
            <a:spLocks noChangeArrowheads="1"/>
          </p:cNvSpPr>
          <p:nvPr/>
        </p:nvSpPr>
        <p:spPr bwMode="auto">
          <a:xfrm>
            <a:off x="1138238" y="14271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94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3" ma:contentTypeDescription="Crée un document." ma:contentTypeScope="" ma:versionID="dbb1d6e96dc1d032063a24d18d78ebee">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20560419277d3a32fd8142a4ef2f33aa"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AB9EDE-4CEF-4A5E-A916-33E4164E8014}">
  <ds:schemaRefs>
    <ds:schemaRef ds:uri="http://schemas.microsoft.com/sharepoint/v3/contenttype/forms"/>
  </ds:schemaRefs>
</ds:datastoreItem>
</file>

<file path=customXml/itemProps2.xml><?xml version="1.0" encoding="utf-8"?>
<ds:datastoreItem xmlns:ds="http://schemas.openxmlformats.org/officeDocument/2006/customXml" ds:itemID="{09D325CE-30EB-4C41-8CAB-A17256C16EC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3EE1751-1FEA-489E-ACF5-C5CD93D462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4f20c0-8dbc-4b5c-9096-fd3e4d0777c4"/>
    <ds:schemaRef ds:uri="e66461d7-75a6-4067-a786-bcc092b1a5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Concourse</Template>
  <TotalTime>153</TotalTime>
  <Words>1837</Words>
  <Application>Microsoft Office PowerPoint</Application>
  <PresentationFormat>Presentación en pantalla (4:3)</PresentationFormat>
  <Paragraphs>198</Paragraphs>
  <Slides>11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Arial</vt:lpstr>
      <vt:lpstr>Calibri</vt:lpstr>
      <vt:lpstr>Lucida Sans Unicode</vt:lpstr>
      <vt:lpstr>Symbol</vt:lpstr>
      <vt:lpstr>Verdana</vt:lpstr>
      <vt:lpstr>Wingdings 2</vt:lpstr>
      <vt:lpstr>Wingdings 3</vt:lpstr>
      <vt:lpstr>Concurrencia</vt:lpstr>
      <vt:lpstr>Conceptualization and formalization techniques and their integration in the IMOLA I.KOS Methodology and practical vision: European Legislation</vt:lpstr>
      <vt:lpstr>Definitions of the European legislation</vt:lpstr>
      <vt:lpstr>Regulations and Directives </vt:lpstr>
      <vt:lpstr>Features</vt:lpstr>
      <vt:lpstr>When European definitions are included in the IMOLA KOS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ELRA Secretariat</cp:lastModifiedBy>
  <cp:revision>16</cp:revision>
  <dcterms:created xsi:type="dcterms:W3CDTF">2021-09-06T07:21:35Z</dcterms:created>
  <dcterms:modified xsi:type="dcterms:W3CDTF">2021-09-27T14:30:44Z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ies>
</file>