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docx" ContentType="application/vnd.openxmlformats-officedocument.wordprocessingml.document"/>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8" r:id="rId4"/>
    <p:sldId id="259" r:id="rId5"/>
    <p:sldId id="260" r:id="rId6"/>
    <p:sldId id="262" r:id="rId7"/>
    <p:sldId id="264" r:id="rId8"/>
    <p:sldId id="265" r:id="rId9"/>
    <p:sldId id="266" r:id="rId10"/>
    <p:sldId id="267" r:id="rId11"/>
    <p:sldId id="269" r:id="rId1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7" d="100"/>
          <a:sy n="67" d="100"/>
        </p:scale>
        <p:origin x="64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4E79E556-CA74-41E6-9D09-BE90E25BA3A7}" type="datetimeFigureOut">
              <a:rPr lang="es-ES" smtClean="0"/>
              <a:t>27/09/2021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EA70633-EDEC-4053-B488-1629410C8A59}" type="slidenum">
              <a:rPr lang="es-ES" smtClean="0"/>
              <a:t>‹Nº›</a:t>
            </a:fld>
            <a:endParaRPr lang="es-ES"/>
          </a:p>
        </p:txBody>
      </p:sp>
    </p:spTree>
    <p:extLst>
      <p:ext uri="{BB962C8B-B14F-4D97-AF65-F5344CB8AC3E}">
        <p14:creationId xmlns:p14="http://schemas.microsoft.com/office/powerpoint/2010/main" val="3587637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E79E556-CA74-41E6-9D09-BE90E25BA3A7}" type="datetimeFigureOut">
              <a:rPr lang="es-ES" smtClean="0"/>
              <a:t>27/09/2021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EA70633-EDEC-4053-B488-1629410C8A59}" type="slidenum">
              <a:rPr lang="es-ES" smtClean="0"/>
              <a:t>‹Nº›</a:t>
            </a:fld>
            <a:endParaRPr lang="es-ES"/>
          </a:p>
        </p:txBody>
      </p:sp>
    </p:spTree>
    <p:extLst>
      <p:ext uri="{BB962C8B-B14F-4D97-AF65-F5344CB8AC3E}">
        <p14:creationId xmlns:p14="http://schemas.microsoft.com/office/powerpoint/2010/main" val="311920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E79E556-CA74-41E6-9D09-BE90E25BA3A7}" type="datetimeFigureOut">
              <a:rPr lang="es-ES" smtClean="0"/>
              <a:t>27/09/2021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EA70633-EDEC-4053-B488-1629410C8A59}" type="slidenum">
              <a:rPr lang="es-ES" smtClean="0"/>
              <a:t>‹Nº›</a:t>
            </a:fld>
            <a:endParaRPr lang="es-ES"/>
          </a:p>
        </p:txBody>
      </p:sp>
    </p:spTree>
    <p:extLst>
      <p:ext uri="{BB962C8B-B14F-4D97-AF65-F5344CB8AC3E}">
        <p14:creationId xmlns:p14="http://schemas.microsoft.com/office/powerpoint/2010/main" val="3450550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E79E556-CA74-41E6-9D09-BE90E25BA3A7}" type="datetimeFigureOut">
              <a:rPr lang="es-ES" smtClean="0"/>
              <a:t>27/09/2021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EA70633-EDEC-4053-B488-1629410C8A59}" type="slidenum">
              <a:rPr lang="es-ES" smtClean="0"/>
              <a:t>‹Nº›</a:t>
            </a:fld>
            <a:endParaRPr lang="es-ES"/>
          </a:p>
        </p:txBody>
      </p:sp>
    </p:spTree>
    <p:extLst>
      <p:ext uri="{BB962C8B-B14F-4D97-AF65-F5344CB8AC3E}">
        <p14:creationId xmlns:p14="http://schemas.microsoft.com/office/powerpoint/2010/main" val="3780895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4E79E556-CA74-41E6-9D09-BE90E25BA3A7}" type="datetimeFigureOut">
              <a:rPr lang="es-ES" smtClean="0"/>
              <a:t>27/09/2021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EA70633-EDEC-4053-B488-1629410C8A59}" type="slidenum">
              <a:rPr lang="es-ES" smtClean="0"/>
              <a:t>‹Nº›</a:t>
            </a:fld>
            <a:endParaRPr lang="es-ES"/>
          </a:p>
        </p:txBody>
      </p:sp>
    </p:spTree>
    <p:extLst>
      <p:ext uri="{BB962C8B-B14F-4D97-AF65-F5344CB8AC3E}">
        <p14:creationId xmlns:p14="http://schemas.microsoft.com/office/powerpoint/2010/main" val="2854662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4E79E556-CA74-41E6-9D09-BE90E25BA3A7}" type="datetimeFigureOut">
              <a:rPr lang="es-ES" smtClean="0"/>
              <a:t>27/09/2021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EA70633-EDEC-4053-B488-1629410C8A59}" type="slidenum">
              <a:rPr lang="es-ES" smtClean="0"/>
              <a:t>‹Nº›</a:t>
            </a:fld>
            <a:endParaRPr lang="es-ES"/>
          </a:p>
        </p:txBody>
      </p:sp>
    </p:spTree>
    <p:extLst>
      <p:ext uri="{BB962C8B-B14F-4D97-AF65-F5344CB8AC3E}">
        <p14:creationId xmlns:p14="http://schemas.microsoft.com/office/powerpoint/2010/main" val="4268506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4E79E556-CA74-41E6-9D09-BE90E25BA3A7}" type="datetimeFigureOut">
              <a:rPr lang="es-ES" smtClean="0"/>
              <a:t>27/09/2021</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1EA70633-EDEC-4053-B488-1629410C8A59}" type="slidenum">
              <a:rPr lang="es-ES" smtClean="0"/>
              <a:t>‹Nº›</a:t>
            </a:fld>
            <a:endParaRPr lang="es-ES"/>
          </a:p>
        </p:txBody>
      </p:sp>
    </p:spTree>
    <p:extLst>
      <p:ext uri="{BB962C8B-B14F-4D97-AF65-F5344CB8AC3E}">
        <p14:creationId xmlns:p14="http://schemas.microsoft.com/office/powerpoint/2010/main" val="3342257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4E79E556-CA74-41E6-9D09-BE90E25BA3A7}" type="datetimeFigureOut">
              <a:rPr lang="es-ES" smtClean="0"/>
              <a:t>27/09/2021</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1EA70633-EDEC-4053-B488-1629410C8A59}" type="slidenum">
              <a:rPr lang="es-ES" smtClean="0"/>
              <a:t>‹Nº›</a:t>
            </a:fld>
            <a:endParaRPr lang="es-ES"/>
          </a:p>
        </p:txBody>
      </p:sp>
    </p:spTree>
    <p:extLst>
      <p:ext uri="{BB962C8B-B14F-4D97-AF65-F5344CB8AC3E}">
        <p14:creationId xmlns:p14="http://schemas.microsoft.com/office/powerpoint/2010/main" val="1005296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E79E556-CA74-41E6-9D09-BE90E25BA3A7}" type="datetimeFigureOut">
              <a:rPr lang="es-ES" smtClean="0"/>
              <a:t>27/09/2021</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1EA70633-EDEC-4053-B488-1629410C8A59}" type="slidenum">
              <a:rPr lang="es-ES" smtClean="0"/>
              <a:t>‹Nº›</a:t>
            </a:fld>
            <a:endParaRPr lang="es-ES"/>
          </a:p>
        </p:txBody>
      </p:sp>
    </p:spTree>
    <p:extLst>
      <p:ext uri="{BB962C8B-B14F-4D97-AF65-F5344CB8AC3E}">
        <p14:creationId xmlns:p14="http://schemas.microsoft.com/office/powerpoint/2010/main" val="2233582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E79E556-CA74-41E6-9D09-BE90E25BA3A7}" type="datetimeFigureOut">
              <a:rPr lang="es-ES" smtClean="0"/>
              <a:t>27/09/2021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EA70633-EDEC-4053-B488-1629410C8A59}" type="slidenum">
              <a:rPr lang="es-ES" smtClean="0"/>
              <a:t>‹Nº›</a:t>
            </a:fld>
            <a:endParaRPr lang="es-ES"/>
          </a:p>
        </p:txBody>
      </p:sp>
    </p:spTree>
    <p:extLst>
      <p:ext uri="{BB962C8B-B14F-4D97-AF65-F5344CB8AC3E}">
        <p14:creationId xmlns:p14="http://schemas.microsoft.com/office/powerpoint/2010/main" val="1412413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E79E556-CA74-41E6-9D09-BE90E25BA3A7}" type="datetimeFigureOut">
              <a:rPr lang="es-ES" smtClean="0"/>
              <a:t>27/09/2021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EA70633-EDEC-4053-B488-1629410C8A59}" type="slidenum">
              <a:rPr lang="es-ES" smtClean="0"/>
              <a:t>‹Nº›</a:t>
            </a:fld>
            <a:endParaRPr lang="es-ES"/>
          </a:p>
        </p:txBody>
      </p:sp>
    </p:spTree>
    <p:extLst>
      <p:ext uri="{BB962C8B-B14F-4D97-AF65-F5344CB8AC3E}">
        <p14:creationId xmlns:p14="http://schemas.microsoft.com/office/powerpoint/2010/main" val="1031612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79E556-CA74-41E6-9D09-BE90E25BA3A7}" type="datetimeFigureOut">
              <a:rPr lang="es-ES" smtClean="0"/>
              <a:t>27/09/2021</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A70633-EDEC-4053-B488-1629410C8A59}" type="slidenum">
              <a:rPr lang="es-ES" smtClean="0"/>
              <a:t>‹Nº›</a:t>
            </a:fld>
            <a:endParaRPr lang="es-ES"/>
          </a:p>
        </p:txBody>
      </p:sp>
    </p:spTree>
    <p:extLst>
      <p:ext uri="{BB962C8B-B14F-4D97-AF65-F5344CB8AC3E}">
        <p14:creationId xmlns:p14="http://schemas.microsoft.com/office/powerpoint/2010/main" val="3247082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package" Target="../embeddings/Microsoft_Word_Document.docx"/></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package" Target="../embeddings/Microsoft_Word_Document1.docx"/></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package" Target="../embeddings/Microsoft_Word_Document2.docx"/></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package" Target="../embeddings/Microsoft_Word_Document3.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04813" y="2337954"/>
            <a:ext cx="9144000" cy="1286309"/>
          </a:xfrm>
        </p:spPr>
        <p:txBody>
          <a:bodyPr>
            <a:normAutofit/>
          </a:bodyPr>
          <a:lstStyle/>
          <a:p>
            <a:r>
              <a:rPr lang="es-ES" sz="3200" b="1" dirty="0">
                <a:latin typeface="Verdana" panose="020B0604030504040204" pitchFamily="34" charset="0"/>
                <a:ea typeface="Verdana" panose="020B0604030504040204" pitchFamily="34" charset="0"/>
                <a:cs typeface="Verdana" panose="020B0604030504040204" pitchFamily="34" charset="0"/>
              </a:rPr>
              <a:t>LINKING EU CASE LAW TO THE ELRD PIVOT TERMS</a:t>
            </a:r>
          </a:p>
        </p:txBody>
      </p:sp>
      <p:sp>
        <p:nvSpPr>
          <p:cNvPr id="3" name="Subtítulo 2"/>
          <p:cNvSpPr>
            <a:spLocks noGrp="1"/>
          </p:cNvSpPr>
          <p:nvPr>
            <p:ph type="subTitle" idx="1"/>
          </p:nvPr>
        </p:nvSpPr>
        <p:spPr>
          <a:xfrm>
            <a:off x="2147454" y="4344700"/>
            <a:ext cx="9144000" cy="1655762"/>
          </a:xfrm>
        </p:spPr>
        <p:txBody>
          <a:bodyPr/>
          <a:lstStyle/>
          <a:p>
            <a:r>
              <a:rPr lang="es-ES" dirty="0"/>
              <a:t>			</a:t>
            </a:r>
            <a:r>
              <a:rPr lang="en-US" b="1" dirty="0"/>
              <a:t>10</a:t>
            </a:r>
            <a:r>
              <a:rPr lang="en-US" b="1" baseline="30000" dirty="0"/>
              <a:t>th</a:t>
            </a:r>
            <a:r>
              <a:rPr lang="en-US" b="1" dirty="0"/>
              <a:t> Training Seminar IMOLA III project</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95" y="241155"/>
            <a:ext cx="2857500" cy="1304925"/>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99690" y="169717"/>
            <a:ext cx="3152775" cy="1447800"/>
          </a:xfrm>
          <a:prstGeom prst="rect">
            <a:avLst/>
          </a:prstGeom>
        </p:spPr>
      </p:pic>
    </p:spTree>
    <p:extLst>
      <p:ext uri="{BB962C8B-B14F-4D97-AF65-F5344CB8AC3E}">
        <p14:creationId xmlns:p14="http://schemas.microsoft.com/office/powerpoint/2010/main" val="438518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4952" y="301900"/>
            <a:ext cx="10058400" cy="733648"/>
          </a:xfrm>
        </p:spPr>
        <p:txBody>
          <a:bodyPr>
            <a:normAutofit fontScale="90000"/>
          </a:bodyPr>
          <a:lstStyle/>
          <a:p>
            <a:r>
              <a:rPr lang="es-ES" sz="1800" dirty="0"/>
              <a:t>				</a:t>
            </a:r>
            <a:br>
              <a:rPr lang="es-ES" sz="1800" dirty="0"/>
            </a:br>
            <a:r>
              <a:rPr lang="es-ES" sz="1800" dirty="0"/>
              <a:t>				</a:t>
            </a:r>
            <a:r>
              <a:rPr lang="es-ES" sz="1800" b="1" dirty="0">
                <a:latin typeface="Verdana" panose="020B0604030504040204" pitchFamily="34" charset="0"/>
                <a:ea typeface="Verdana" panose="020B0604030504040204" pitchFamily="34" charset="0"/>
                <a:cs typeface="Verdana" panose="020B0604030504040204" pitchFamily="34" charset="0"/>
              </a:rPr>
              <a:t>IMOLA III</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LINKING EU CASE LAW TO THE ELRD PIVOT TERMS</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a:t>
            </a:r>
            <a:r>
              <a:rPr lang="en-US" sz="1600" b="1" dirty="0"/>
              <a:t>10</a:t>
            </a:r>
            <a:r>
              <a:rPr lang="en-US" sz="1600" b="1" baseline="30000" dirty="0"/>
              <a:t>th</a:t>
            </a:r>
            <a:r>
              <a:rPr lang="en-US" sz="1600" b="1" dirty="0"/>
              <a:t> Training Seminar IMOLA III project</a:t>
            </a:r>
            <a:br>
              <a:rPr lang="es-ES" sz="1600" dirty="0"/>
            </a:br>
            <a:endParaRPr lang="es-ES" sz="1800" b="1" dirty="0">
              <a:latin typeface="Verdana" panose="020B0604030504040204" pitchFamily="34" charset="0"/>
              <a:ea typeface="Verdana" panose="020B0604030504040204" pitchFamily="34" charset="0"/>
              <a:cs typeface="Verdana" panose="020B060403050404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50056" y="359399"/>
            <a:ext cx="2170490" cy="991190"/>
          </a:xfr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05" y="291786"/>
            <a:ext cx="2305682" cy="1058803"/>
          </a:xfrm>
          <a:prstGeom prst="rect">
            <a:avLst/>
          </a:prstGeom>
        </p:spPr>
      </p:pic>
      <p:sp>
        <p:nvSpPr>
          <p:cNvPr id="3" name="Rectángulo 2"/>
          <p:cNvSpPr/>
          <p:nvPr/>
        </p:nvSpPr>
        <p:spPr>
          <a:xfrm>
            <a:off x="851547" y="1911928"/>
            <a:ext cx="10505210" cy="5632311"/>
          </a:xfrm>
          <a:prstGeom prst="rect">
            <a:avLst/>
          </a:prstGeom>
        </p:spPr>
        <p:txBody>
          <a:bodyPr wrap="square">
            <a:spAutoFit/>
          </a:bodyPr>
          <a:lstStyle/>
          <a:p>
            <a:r>
              <a:rPr lang="en-US" dirty="0">
                <a:latin typeface="Franklin Gothic Medium" panose="020B0603020102020204" pitchFamily="34" charset="0"/>
              </a:rPr>
              <a:t>Linking EU case law to ELRD pivots allows to achieve the following targets:</a:t>
            </a:r>
            <a:endParaRPr lang="es-ES" dirty="0">
              <a:latin typeface="Franklin Gothic Medium" panose="020B0603020102020204" pitchFamily="34" charset="0"/>
            </a:endParaRPr>
          </a:p>
          <a:p>
            <a:pPr lvl="0"/>
            <a:r>
              <a:rPr lang="en-US" dirty="0">
                <a:latin typeface="Franklin Gothic Medium" panose="020B0603020102020204" pitchFamily="34" charset="0"/>
              </a:rPr>
              <a:t>	-</a:t>
            </a:r>
            <a:r>
              <a:rPr lang="en-US" u="sng" dirty="0">
                <a:latin typeface="Franklin Gothic Medium" panose="020B0603020102020204" pitchFamily="34" charset="0"/>
              </a:rPr>
              <a:t>Create association  </a:t>
            </a:r>
            <a:r>
              <a:rPr lang="en-US" dirty="0">
                <a:latin typeface="Franklin Gothic Medium" panose="020B0603020102020204" pitchFamily="34" charset="0"/>
              </a:rPr>
              <a:t>relations  between  EU acquis and the ELRD pivots, (and through the ELRD 	pivots with the national concepts.)</a:t>
            </a:r>
          </a:p>
          <a:p>
            <a:pPr lvl="0"/>
            <a:endParaRPr lang="en-US" dirty="0">
              <a:latin typeface="Franklin Gothic Medium" panose="020B0603020102020204" pitchFamily="34" charset="0"/>
            </a:endParaRPr>
          </a:p>
          <a:p>
            <a:pPr lvl="0"/>
            <a:r>
              <a:rPr lang="en-US" dirty="0">
                <a:latin typeface="Franklin Gothic Medium" panose="020B0603020102020204" pitchFamily="34" charset="0"/>
              </a:rPr>
              <a:t>	- To give information about how </a:t>
            </a:r>
            <a:r>
              <a:rPr lang="en-US" u="sng" dirty="0">
                <a:latin typeface="Franklin Gothic Medium" panose="020B0603020102020204" pitchFamily="34" charset="0"/>
              </a:rPr>
              <a:t>EU law interacts with national legislation.</a:t>
            </a:r>
          </a:p>
          <a:p>
            <a:pPr lvl="0"/>
            <a:endParaRPr lang="es-ES" dirty="0">
              <a:latin typeface="Franklin Gothic Medium" panose="020B0603020102020204" pitchFamily="34" charset="0"/>
            </a:endParaRPr>
          </a:p>
          <a:p>
            <a:pPr lvl="0"/>
            <a:r>
              <a:rPr lang="en-US" dirty="0">
                <a:latin typeface="Franklin Gothic Medium" panose="020B0603020102020204" pitchFamily="34" charset="0"/>
              </a:rPr>
              <a:t>	-Provide an example to illuminate the process of </a:t>
            </a:r>
            <a:r>
              <a:rPr lang="en-US" u="sng" dirty="0">
                <a:latin typeface="Franklin Gothic Medium" panose="020B0603020102020204" pitchFamily="34" charset="0"/>
              </a:rPr>
              <a:t>association between national case law and the 	national concepts loaded in the ELRD template by each MS. </a:t>
            </a:r>
          </a:p>
          <a:p>
            <a:pPr lvl="0"/>
            <a:endParaRPr lang="en-US" dirty="0">
              <a:latin typeface="Franklin Gothic Medium" panose="020B0603020102020204" pitchFamily="34" charset="0"/>
            </a:endParaRPr>
          </a:p>
          <a:p>
            <a:pPr lvl="0"/>
            <a:endParaRPr lang="es-ES" dirty="0">
              <a:latin typeface="Franklin Gothic Medium" panose="020B0603020102020204" pitchFamily="34" charset="0"/>
            </a:endParaRPr>
          </a:p>
          <a:p>
            <a:r>
              <a:rPr lang="en-US" dirty="0">
                <a:latin typeface="Franklin Gothic Medium" panose="020B0603020102020204" pitchFamily="34" charset="0"/>
              </a:rPr>
              <a:t>The final target of this action:</a:t>
            </a:r>
          </a:p>
          <a:p>
            <a:r>
              <a:rPr lang="en-US" dirty="0">
                <a:latin typeface="Franklin Gothic Medium" panose="020B0603020102020204" pitchFamily="34" charset="0"/>
              </a:rPr>
              <a:t> to enrich the ELRD scheme by  giving </a:t>
            </a:r>
            <a:r>
              <a:rPr lang="en-US" dirty="0" err="1">
                <a:latin typeface="Franklin Gothic Medium" panose="020B0603020102020204" pitchFamily="34" charset="0"/>
              </a:rPr>
              <a:t>aditional</a:t>
            </a:r>
            <a:r>
              <a:rPr lang="en-US" dirty="0">
                <a:latin typeface="Franklin Gothic Medium" panose="020B0603020102020204" pitchFamily="34" charset="0"/>
              </a:rPr>
              <a:t> information  about how  the Courts  apply national law and interpret  the national concepts included in   the land registry information presented in the ELRD’s template.</a:t>
            </a:r>
          </a:p>
          <a:p>
            <a:endParaRPr lang="en-US" dirty="0">
              <a:latin typeface="Franklin Gothic Medium" panose="020B0603020102020204" pitchFamily="34" charset="0"/>
            </a:endParaRPr>
          </a:p>
          <a:p>
            <a:r>
              <a:rPr lang="en-US" dirty="0">
                <a:latin typeface="Franklin Gothic Medium" panose="020B0603020102020204" pitchFamily="34" charset="0"/>
              </a:rPr>
              <a:t>			</a:t>
            </a:r>
            <a:endParaRPr lang="es-ES" dirty="0">
              <a:latin typeface="Franklin Gothic Medium" panose="020B0603020102020204" pitchFamily="34" charset="0"/>
            </a:endParaRPr>
          </a:p>
          <a:p>
            <a:endParaRPr lang="es-ES" dirty="0">
              <a:latin typeface="Franklin Gothic Medium" panose="020B0603020102020204" pitchFamily="34" charset="0"/>
            </a:endParaRPr>
          </a:p>
          <a:p>
            <a:endParaRPr lang="en-US" b="1" dirty="0">
              <a:latin typeface="Franklin Gothic Medium" panose="020B0603020102020204" pitchFamily="34" charset="0"/>
            </a:endParaRPr>
          </a:p>
          <a:p>
            <a:r>
              <a:rPr lang="en-US" b="1" dirty="0">
                <a:latin typeface="Franklin Gothic Medium" panose="020B0603020102020204" pitchFamily="34" charset="0"/>
              </a:rPr>
              <a:t>	</a:t>
            </a:r>
          </a:p>
          <a:p>
            <a:endParaRPr lang="es-ES" dirty="0">
              <a:latin typeface="Franklin Gothic Medium" panose="020B0603020102020204" pitchFamily="34" charset="0"/>
            </a:endParaRPr>
          </a:p>
        </p:txBody>
      </p:sp>
    </p:spTree>
    <p:extLst>
      <p:ext uri="{BB962C8B-B14F-4D97-AF65-F5344CB8AC3E}">
        <p14:creationId xmlns:p14="http://schemas.microsoft.com/office/powerpoint/2010/main" val="2935609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4952" y="301900"/>
            <a:ext cx="10058400" cy="733648"/>
          </a:xfrm>
        </p:spPr>
        <p:txBody>
          <a:bodyPr>
            <a:normAutofit fontScale="90000"/>
          </a:bodyPr>
          <a:lstStyle/>
          <a:p>
            <a:r>
              <a:rPr lang="es-ES" sz="1800" dirty="0"/>
              <a:t>				</a:t>
            </a:r>
            <a:br>
              <a:rPr lang="es-ES" sz="1800" dirty="0"/>
            </a:br>
            <a:r>
              <a:rPr lang="es-ES" sz="1800" dirty="0"/>
              <a:t>				</a:t>
            </a:r>
            <a:r>
              <a:rPr lang="es-ES" sz="1800" b="1" dirty="0">
                <a:latin typeface="Verdana" panose="020B0604030504040204" pitchFamily="34" charset="0"/>
                <a:ea typeface="Verdana" panose="020B0604030504040204" pitchFamily="34" charset="0"/>
                <a:cs typeface="Verdana" panose="020B0604030504040204" pitchFamily="34" charset="0"/>
              </a:rPr>
              <a:t>IMOLA III</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LINKING EU CASE LAW TO THE ELRD PIVOT TERMS</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a:t>
            </a:r>
            <a:r>
              <a:rPr lang="en-US" sz="1600" b="1" dirty="0"/>
              <a:t>10</a:t>
            </a:r>
            <a:r>
              <a:rPr lang="en-US" sz="1600" b="1" baseline="30000" dirty="0"/>
              <a:t>th</a:t>
            </a:r>
            <a:r>
              <a:rPr lang="en-US" sz="1600" b="1" dirty="0"/>
              <a:t> Training Seminar IMOLA III project</a:t>
            </a:r>
            <a:br>
              <a:rPr lang="es-ES" sz="1600" dirty="0"/>
            </a:br>
            <a:endParaRPr lang="es-ES" sz="1800" b="1" dirty="0">
              <a:latin typeface="Verdana" panose="020B0604030504040204" pitchFamily="34" charset="0"/>
              <a:ea typeface="Verdana" panose="020B0604030504040204" pitchFamily="34" charset="0"/>
              <a:cs typeface="Verdana" panose="020B060403050404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50056" y="359399"/>
            <a:ext cx="2170490" cy="991190"/>
          </a:xfr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05" y="291786"/>
            <a:ext cx="2305682" cy="1058803"/>
          </a:xfrm>
          <a:prstGeom prst="rect">
            <a:avLst/>
          </a:prstGeom>
        </p:spPr>
      </p:pic>
      <p:sp>
        <p:nvSpPr>
          <p:cNvPr id="3" name="Rectángulo 2"/>
          <p:cNvSpPr/>
          <p:nvPr/>
        </p:nvSpPr>
        <p:spPr>
          <a:xfrm>
            <a:off x="851547" y="1911928"/>
            <a:ext cx="10505210" cy="5201424"/>
          </a:xfrm>
          <a:prstGeom prst="rect">
            <a:avLst/>
          </a:prstGeom>
        </p:spPr>
        <p:txBody>
          <a:bodyPr wrap="square">
            <a:spAutoFit/>
          </a:bodyPr>
          <a:lstStyle/>
          <a:p>
            <a:r>
              <a:rPr lang="en-US" dirty="0">
                <a:latin typeface="Franklin Gothic Medium" panose="020B0603020102020204" pitchFamily="34" charset="0"/>
              </a:rPr>
              <a:t>		</a:t>
            </a:r>
          </a:p>
          <a:p>
            <a:endParaRPr lang="en-US" dirty="0">
              <a:latin typeface="Franklin Gothic Medium" panose="020B0603020102020204" pitchFamily="34" charset="0"/>
            </a:endParaRPr>
          </a:p>
          <a:p>
            <a:endParaRPr lang="en-US" dirty="0">
              <a:latin typeface="Franklin Gothic Medium" panose="020B0603020102020204" pitchFamily="34" charset="0"/>
            </a:endParaRPr>
          </a:p>
          <a:p>
            <a:r>
              <a:rPr lang="en-US" dirty="0">
                <a:latin typeface="Franklin Gothic Medium" panose="020B0603020102020204" pitchFamily="34" charset="0"/>
              </a:rPr>
              <a:t>			</a:t>
            </a:r>
            <a:r>
              <a:rPr lang="en-US" sz="4000" dirty="0">
                <a:latin typeface="Franklin Gothic Medium" panose="020B0603020102020204" pitchFamily="34" charset="0"/>
              </a:rPr>
              <a:t>THANK YOU </a:t>
            </a:r>
          </a:p>
          <a:p>
            <a:endParaRPr lang="en-US" sz="4000" dirty="0">
              <a:latin typeface="Franklin Gothic Medium" panose="020B0603020102020204" pitchFamily="34" charset="0"/>
            </a:endParaRPr>
          </a:p>
          <a:p>
            <a:endParaRPr lang="en-US" dirty="0">
              <a:latin typeface="Franklin Gothic Medium" panose="020B0603020102020204" pitchFamily="34" charset="0"/>
            </a:endParaRPr>
          </a:p>
          <a:p>
            <a:endParaRPr lang="en-US" dirty="0">
              <a:latin typeface="Franklin Gothic Medium" panose="020B0603020102020204" pitchFamily="34" charset="0"/>
            </a:endParaRPr>
          </a:p>
          <a:p>
            <a:endParaRPr lang="en-US" dirty="0">
              <a:latin typeface="Franklin Gothic Medium" panose="020B0603020102020204" pitchFamily="34" charset="0"/>
            </a:endParaRPr>
          </a:p>
          <a:p>
            <a:r>
              <a:rPr lang="en-US" dirty="0">
                <a:latin typeface="Franklin Gothic Medium" panose="020B0603020102020204" pitchFamily="34" charset="0"/>
              </a:rPr>
              <a:t>					For more questions:</a:t>
            </a:r>
          </a:p>
          <a:p>
            <a:r>
              <a:rPr lang="en-US" dirty="0">
                <a:latin typeface="Franklin Gothic Medium" panose="020B0603020102020204" pitchFamily="34" charset="0"/>
              </a:rPr>
              <a:t>					</a:t>
            </a:r>
          </a:p>
          <a:p>
            <a:r>
              <a:rPr lang="en-US" dirty="0">
                <a:latin typeface="Franklin Gothic Medium" panose="020B0603020102020204" pitchFamily="34" charset="0"/>
              </a:rPr>
              <a:t>				 ELRA Secretariat &lt;secretariat@elra.eu&gt;</a:t>
            </a:r>
          </a:p>
          <a:p>
            <a:r>
              <a:rPr lang="en-US" dirty="0">
                <a:latin typeface="Franklin Gothic Medium" panose="020B0603020102020204" pitchFamily="34" charset="0"/>
              </a:rPr>
              <a:t>			</a:t>
            </a:r>
            <a:endParaRPr lang="es-ES" dirty="0">
              <a:latin typeface="Franklin Gothic Medium" panose="020B0603020102020204" pitchFamily="34" charset="0"/>
            </a:endParaRPr>
          </a:p>
          <a:p>
            <a:endParaRPr lang="es-ES" dirty="0">
              <a:latin typeface="Franklin Gothic Medium" panose="020B0603020102020204" pitchFamily="34" charset="0"/>
            </a:endParaRPr>
          </a:p>
          <a:p>
            <a:endParaRPr lang="en-US" b="1" dirty="0">
              <a:latin typeface="Franklin Gothic Medium" panose="020B0603020102020204" pitchFamily="34" charset="0"/>
            </a:endParaRPr>
          </a:p>
          <a:p>
            <a:r>
              <a:rPr lang="en-US" b="1" dirty="0">
                <a:latin typeface="Franklin Gothic Medium" panose="020B0603020102020204" pitchFamily="34" charset="0"/>
              </a:rPr>
              <a:t>	</a:t>
            </a:r>
          </a:p>
          <a:p>
            <a:endParaRPr lang="es-ES" dirty="0">
              <a:latin typeface="Franklin Gothic Medium" panose="020B0603020102020204" pitchFamily="34" charset="0"/>
            </a:endParaRPr>
          </a:p>
        </p:txBody>
      </p:sp>
    </p:spTree>
    <p:extLst>
      <p:ext uri="{BB962C8B-B14F-4D97-AF65-F5344CB8AC3E}">
        <p14:creationId xmlns:p14="http://schemas.microsoft.com/office/powerpoint/2010/main" val="207640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4952" y="301900"/>
            <a:ext cx="10058400" cy="733648"/>
          </a:xfrm>
        </p:spPr>
        <p:txBody>
          <a:bodyPr>
            <a:normAutofit fontScale="90000"/>
          </a:bodyPr>
          <a:lstStyle/>
          <a:p>
            <a:r>
              <a:rPr lang="es-ES" sz="1800" dirty="0"/>
              <a:t>				</a:t>
            </a:r>
            <a:br>
              <a:rPr lang="es-ES" sz="1800" dirty="0"/>
            </a:br>
            <a:r>
              <a:rPr lang="es-ES" sz="1800" dirty="0"/>
              <a:t>				</a:t>
            </a:r>
            <a:r>
              <a:rPr lang="es-ES" sz="1800" b="1" dirty="0">
                <a:latin typeface="Verdana" panose="020B0604030504040204" pitchFamily="34" charset="0"/>
                <a:ea typeface="Verdana" panose="020B0604030504040204" pitchFamily="34" charset="0"/>
                <a:cs typeface="Verdana" panose="020B0604030504040204" pitchFamily="34" charset="0"/>
              </a:rPr>
              <a:t>IMOLA III</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LINKING EU CASE LAW TO THE ELRD PIVOT TERMS</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a:t>
            </a:r>
            <a:r>
              <a:rPr lang="en-US" sz="1600" b="1" dirty="0"/>
              <a:t>10</a:t>
            </a:r>
            <a:r>
              <a:rPr lang="en-US" sz="1600" b="1" baseline="30000" dirty="0"/>
              <a:t>th</a:t>
            </a:r>
            <a:r>
              <a:rPr lang="en-US" sz="1600" b="1" dirty="0"/>
              <a:t> Training Seminar IMOLA III project</a:t>
            </a:r>
            <a:br>
              <a:rPr lang="es-ES" sz="1600" dirty="0"/>
            </a:br>
            <a:endParaRPr lang="es-ES" sz="1800" b="1" dirty="0">
              <a:latin typeface="Verdana" panose="020B0604030504040204" pitchFamily="34" charset="0"/>
              <a:ea typeface="Verdana" panose="020B0604030504040204" pitchFamily="34" charset="0"/>
              <a:cs typeface="Verdana" panose="020B060403050404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50056" y="359399"/>
            <a:ext cx="2170490" cy="991190"/>
          </a:xfr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05" y="291786"/>
            <a:ext cx="2305682" cy="1058803"/>
          </a:xfrm>
          <a:prstGeom prst="rect">
            <a:avLst/>
          </a:prstGeom>
        </p:spPr>
      </p:pic>
      <p:sp>
        <p:nvSpPr>
          <p:cNvPr id="3" name="Rectángulo 2"/>
          <p:cNvSpPr/>
          <p:nvPr/>
        </p:nvSpPr>
        <p:spPr>
          <a:xfrm>
            <a:off x="748145" y="2483428"/>
            <a:ext cx="10505210" cy="1200329"/>
          </a:xfrm>
          <a:prstGeom prst="rect">
            <a:avLst/>
          </a:prstGeom>
        </p:spPr>
        <p:txBody>
          <a:bodyPr wrap="square">
            <a:spAutoFit/>
          </a:bodyPr>
          <a:lstStyle/>
          <a:p>
            <a:endParaRPr lang="en-US" b="1" dirty="0">
              <a:latin typeface="EUAlbertina"/>
            </a:endParaRPr>
          </a:p>
          <a:p>
            <a:endParaRPr lang="en-US" b="1" dirty="0">
              <a:latin typeface="EUAlbertina"/>
            </a:endParaRPr>
          </a:p>
          <a:p>
            <a:r>
              <a:rPr lang="en-US" b="1" dirty="0"/>
              <a:t>	</a:t>
            </a:r>
          </a:p>
          <a:p>
            <a:endParaRPr lang="es-ES" dirty="0"/>
          </a:p>
        </p:txBody>
      </p:sp>
      <p:sp>
        <p:nvSpPr>
          <p:cNvPr id="6" name="Rectángulo 5"/>
          <p:cNvSpPr/>
          <p:nvPr/>
        </p:nvSpPr>
        <p:spPr>
          <a:xfrm>
            <a:off x="799000" y="2246953"/>
            <a:ext cx="9663545" cy="4611327"/>
          </a:xfrm>
          <a:prstGeom prst="rect">
            <a:avLst/>
          </a:prstGeom>
        </p:spPr>
        <p:txBody>
          <a:bodyPr wrap="square">
            <a:spAutoFit/>
          </a:bodyPr>
          <a:lstStyle/>
          <a:p>
            <a:pPr>
              <a:lnSpc>
                <a:spcPct val="107000"/>
              </a:lnSpc>
              <a:spcAft>
                <a:spcPts val="800"/>
              </a:spcAft>
            </a:pPr>
            <a:r>
              <a:rPr lang="en-US" dirty="0">
                <a:effectLst/>
                <a:latin typeface="Franklin Gothic Medium" panose="020B0603020102020204" pitchFamily="34" charset="0"/>
                <a:ea typeface="Calibri" panose="020F0502020204030204" pitchFamily="34" charset="0"/>
                <a:cs typeface="Times New Roman" panose="02020603050405020304" pitchFamily="18" charset="0"/>
              </a:rPr>
              <a:t>ELRD is a European template to present in a </a:t>
            </a:r>
            <a:r>
              <a:rPr lang="en-US" u="sng" dirty="0">
                <a:effectLst/>
                <a:latin typeface="Franklin Gothic Medium" panose="020B0603020102020204" pitchFamily="34" charset="0"/>
                <a:ea typeface="Calibri" panose="020F0502020204030204" pitchFamily="34" charset="0"/>
                <a:cs typeface="Times New Roman" panose="02020603050405020304" pitchFamily="18" charset="0"/>
              </a:rPr>
              <a:t>uniform manner </a:t>
            </a:r>
            <a:r>
              <a:rPr lang="en-US" dirty="0">
                <a:effectLst/>
                <a:latin typeface="Franklin Gothic Medium" panose="020B0603020102020204" pitchFamily="34" charset="0"/>
                <a:ea typeface="Calibri" panose="020F0502020204030204" pitchFamily="34" charset="0"/>
                <a:cs typeface="Times New Roman" panose="02020603050405020304" pitchFamily="18" charset="0"/>
              </a:rPr>
              <a:t>the land registry information from the member states’ land registries.</a:t>
            </a:r>
          </a:p>
          <a:p>
            <a:pPr>
              <a:lnSpc>
                <a:spcPct val="107000"/>
              </a:lnSpc>
              <a:spcAft>
                <a:spcPts val="800"/>
              </a:spcAft>
            </a:pPr>
            <a:endParaRPr lang="es-ES" dirty="0">
              <a:effectLst/>
              <a:latin typeface="Franklin Gothic Medium" panose="020B0603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effectLst/>
                <a:latin typeface="Franklin Gothic Medium" panose="020B0603020102020204" pitchFamily="34" charset="0"/>
                <a:ea typeface="Calibri" panose="020F0502020204030204" pitchFamily="34" charset="0"/>
                <a:cs typeface="Times New Roman" panose="02020603050405020304" pitchFamily="18" charset="0"/>
              </a:rPr>
              <a:t>ELRD  is made up of generic terms, called in the project </a:t>
            </a:r>
            <a:r>
              <a:rPr lang="en-US" u="sng" dirty="0">
                <a:effectLst/>
                <a:latin typeface="Franklin Gothic Medium" panose="020B0603020102020204" pitchFamily="34" charset="0"/>
                <a:ea typeface="Calibri" panose="020F0502020204030204" pitchFamily="34" charset="0"/>
                <a:cs typeface="Times New Roman" panose="02020603050405020304" pitchFamily="18" charset="0"/>
              </a:rPr>
              <a:t>the Pivot terms</a:t>
            </a:r>
            <a:r>
              <a:rPr lang="en-US" dirty="0">
                <a:effectLst/>
                <a:latin typeface="Franklin Gothic Medium" panose="020B0603020102020204" pitchFamily="34" charset="0"/>
                <a:ea typeface="Calibri" panose="020F0502020204030204" pitchFamily="34" charset="0"/>
                <a:cs typeface="Times New Roman" panose="02020603050405020304" pitchFamily="18" charset="0"/>
              </a:rPr>
              <a:t>, that are used as containers to allocate the different  national land registry information.</a:t>
            </a:r>
          </a:p>
          <a:p>
            <a:pPr>
              <a:lnSpc>
                <a:spcPct val="107000"/>
              </a:lnSpc>
              <a:spcAft>
                <a:spcPts val="800"/>
              </a:spcAft>
            </a:pPr>
            <a:endParaRPr lang="en-US" dirty="0">
              <a:effectLst/>
              <a:latin typeface="Franklin Gothic Medium" panose="020B0603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Franklin Gothic Medium" panose="020B0603020102020204" pitchFamily="34" charset="0"/>
                <a:ea typeface="Calibri" panose="020F0502020204030204" pitchFamily="34" charset="0"/>
                <a:cs typeface="Times New Roman" panose="02020603050405020304" pitchFamily="18" charset="0"/>
              </a:rPr>
              <a:t>IMOLA is a tool developed by the land registry’s experts in order to enable a </a:t>
            </a:r>
            <a:r>
              <a:rPr lang="en-US" u="sng" dirty="0">
                <a:latin typeface="Franklin Gothic Medium" panose="020B0603020102020204" pitchFamily="34" charset="0"/>
                <a:ea typeface="Calibri" panose="020F0502020204030204" pitchFamily="34" charset="0"/>
                <a:cs typeface="Times New Roman" panose="02020603050405020304" pitchFamily="18" charset="0"/>
              </a:rPr>
              <a:t>better understanding </a:t>
            </a:r>
            <a:r>
              <a:rPr lang="en-US" dirty="0">
                <a:latin typeface="Franklin Gothic Medium" panose="020B0603020102020204" pitchFamily="34" charset="0"/>
                <a:ea typeface="Calibri" panose="020F0502020204030204" pitchFamily="34" charset="0"/>
                <a:cs typeface="Times New Roman" panose="02020603050405020304" pitchFamily="18" charset="0"/>
              </a:rPr>
              <a:t>of the land registry information presented in the ELRD , but</a:t>
            </a:r>
          </a:p>
          <a:p>
            <a:pPr>
              <a:lnSpc>
                <a:spcPct val="107000"/>
              </a:lnSpc>
              <a:spcAft>
                <a:spcPts val="800"/>
              </a:spcAft>
            </a:pPr>
            <a:endParaRPr lang="en-US" dirty="0">
              <a:latin typeface="Franklin Gothic Medium" panose="020B06030201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Medium" panose="020B0603020102020204" pitchFamily="34" charset="0"/>
                <a:ea typeface="Calibri" panose="020F0502020204030204" pitchFamily="34" charset="0"/>
                <a:cs typeface="Times New Roman" panose="02020603050405020304" pitchFamily="18" charset="0"/>
              </a:rPr>
              <a:t>IMOLA can not provide </a:t>
            </a:r>
            <a:r>
              <a:rPr kumimoji="0" lang="en-US" sz="1800" b="0" i="0" u="sng" strike="noStrike" kern="1200" cap="none" spc="0" normalizeH="0" baseline="0" noProof="0" dirty="0">
                <a:ln>
                  <a:noFill/>
                </a:ln>
                <a:solidFill>
                  <a:prstClr val="black"/>
                </a:solidFill>
                <a:effectLst/>
                <a:uLnTx/>
                <a:uFillTx/>
                <a:latin typeface="Franklin Gothic Medium" panose="020B0603020102020204" pitchFamily="34" charset="0"/>
                <a:ea typeface="Calibri" panose="020F0502020204030204" pitchFamily="34" charset="0"/>
                <a:cs typeface="Times New Roman" panose="02020603050405020304" pitchFamily="18" charset="0"/>
              </a:rPr>
              <a:t>for  deep and comprehensive knowledge </a:t>
            </a:r>
            <a:r>
              <a:rPr kumimoji="0" lang="en-US" sz="1800" b="0" i="0" u="none" strike="noStrike" kern="1200" cap="none" spc="0" normalizeH="0" baseline="0" noProof="0" dirty="0">
                <a:ln>
                  <a:noFill/>
                </a:ln>
                <a:solidFill>
                  <a:prstClr val="black"/>
                </a:solidFill>
                <a:effectLst/>
                <a:uLnTx/>
                <a:uFillTx/>
                <a:latin typeface="Franklin Gothic Medium" panose="020B0603020102020204" pitchFamily="34" charset="0"/>
                <a:ea typeface="Calibri" panose="020F0502020204030204" pitchFamily="34" charset="0"/>
                <a:cs typeface="Times New Roman" panose="02020603050405020304" pitchFamily="18" charset="0"/>
              </a:rPr>
              <a:t>of the legal institutions of the different MS</a:t>
            </a:r>
          </a:p>
          <a:p>
            <a:pPr>
              <a:lnSpc>
                <a:spcPct val="107000"/>
              </a:lnSpc>
              <a:spcAft>
                <a:spcPts val="800"/>
              </a:spcAft>
            </a:pPr>
            <a:endParaRPr lang="en-US" dirty="0">
              <a:effectLst/>
              <a:latin typeface="Franklin Gothic Medium" panose="020B0603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E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695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4952" y="301900"/>
            <a:ext cx="10058400" cy="733648"/>
          </a:xfrm>
        </p:spPr>
        <p:txBody>
          <a:bodyPr>
            <a:normAutofit fontScale="90000"/>
          </a:bodyPr>
          <a:lstStyle/>
          <a:p>
            <a:r>
              <a:rPr lang="es-ES" sz="1800" dirty="0"/>
              <a:t>				</a:t>
            </a:r>
            <a:br>
              <a:rPr lang="es-ES" sz="1800" dirty="0"/>
            </a:br>
            <a:r>
              <a:rPr lang="es-ES" sz="1800" dirty="0"/>
              <a:t>				</a:t>
            </a:r>
            <a:r>
              <a:rPr lang="es-ES" sz="1800" b="1" dirty="0">
                <a:latin typeface="Verdana" panose="020B0604030504040204" pitchFamily="34" charset="0"/>
                <a:ea typeface="Verdana" panose="020B0604030504040204" pitchFamily="34" charset="0"/>
                <a:cs typeface="Verdana" panose="020B0604030504040204" pitchFamily="34" charset="0"/>
              </a:rPr>
              <a:t>IMOLA III</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LINKING EU CASE LAW TO THE ELRD PIVOT TERMS</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a:t>
            </a:r>
            <a:r>
              <a:rPr lang="en-US" sz="1600" b="1" dirty="0"/>
              <a:t>10</a:t>
            </a:r>
            <a:r>
              <a:rPr lang="en-US" sz="1600" b="1" baseline="30000" dirty="0"/>
              <a:t>th</a:t>
            </a:r>
            <a:r>
              <a:rPr lang="en-US" sz="1600" b="1" dirty="0"/>
              <a:t> Training Seminar IMOLA III project</a:t>
            </a:r>
            <a:br>
              <a:rPr lang="es-ES" sz="1600" dirty="0"/>
            </a:br>
            <a:endParaRPr lang="es-ES" sz="1800" b="1" dirty="0">
              <a:latin typeface="Verdana" panose="020B0604030504040204" pitchFamily="34" charset="0"/>
              <a:ea typeface="Verdana" panose="020B0604030504040204" pitchFamily="34" charset="0"/>
              <a:cs typeface="Verdana" panose="020B060403050404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50056" y="359399"/>
            <a:ext cx="2170490" cy="991190"/>
          </a:xfr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05" y="291786"/>
            <a:ext cx="2305682" cy="1058803"/>
          </a:xfrm>
          <a:prstGeom prst="rect">
            <a:avLst/>
          </a:prstGeom>
        </p:spPr>
      </p:pic>
      <p:sp>
        <p:nvSpPr>
          <p:cNvPr id="3" name="Rectángulo 2"/>
          <p:cNvSpPr/>
          <p:nvPr/>
        </p:nvSpPr>
        <p:spPr>
          <a:xfrm>
            <a:off x="719570" y="1673803"/>
            <a:ext cx="10505210" cy="4801314"/>
          </a:xfrm>
          <a:prstGeom prst="rect">
            <a:avLst/>
          </a:prstGeom>
        </p:spPr>
        <p:txBody>
          <a:bodyPr wrap="square">
            <a:spAutoFit/>
          </a:bodyPr>
          <a:lstStyle/>
          <a:p>
            <a:endParaRPr lang="en-US" dirty="0">
              <a:effectLst/>
              <a:latin typeface="Franklin Gothic Medium" panose="020B0603020102020204" pitchFamily="34" charset="0"/>
              <a:ea typeface="Calibri" panose="020F0502020204030204" pitchFamily="34" charset="0"/>
              <a:cs typeface="Times New Roman" panose="02020603050405020304" pitchFamily="18" charset="0"/>
            </a:endParaRPr>
          </a:p>
          <a:p>
            <a:endParaRPr lang="en-US" dirty="0">
              <a:latin typeface="Franklin Gothic Medium" panose="020B0603020102020204" pitchFamily="34" charset="0"/>
              <a:ea typeface="Calibri" panose="020F0502020204030204" pitchFamily="34" charset="0"/>
              <a:cs typeface="Times New Roman" panose="02020603050405020304" pitchFamily="18" charset="0"/>
            </a:endParaRPr>
          </a:p>
          <a:p>
            <a:r>
              <a:rPr lang="en-US" dirty="0">
                <a:effectLst/>
                <a:latin typeface="Franklin Gothic Medium" panose="020B0603020102020204" pitchFamily="34" charset="0"/>
                <a:ea typeface="Calibri" panose="020F0502020204030204" pitchFamily="34" charset="0"/>
                <a:cs typeface="Times New Roman" panose="02020603050405020304" pitchFamily="18" charset="0"/>
              </a:rPr>
              <a:t>In the first stages of the project, </a:t>
            </a:r>
            <a:r>
              <a:rPr lang="en-US" u="sng" dirty="0">
                <a:effectLst/>
                <a:latin typeface="Franklin Gothic Medium" panose="020B0603020102020204" pitchFamily="34" charset="0"/>
                <a:ea typeface="Calibri" panose="020F0502020204030204" pitchFamily="34" charset="0"/>
                <a:cs typeface="Times New Roman" panose="02020603050405020304" pitchFamily="18" charset="0"/>
              </a:rPr>
              <a:t>definitions had been agreed for the pivot terms based on common minimum features.</a:t>
            </a:r>
            <a:endParaRPr lang="en-US" dirty="0">
              <a:effectLst/>
              <a:latin typeface="Franklin Gothic Medium" panose="020B0603020102020204" pitchFamily="34" charset="0"/>
              <a:ea typeface="Calibri" panose="020F0502020204030204" pitchFamily="34" charset="0"/>
              <a:cs typeface="Times New Roman" panose="02020603050405020304" pitchFamily="18" charset="0"/>
            </a:endParaRPr>
          </a:p>
          <a:p>
            <a:endParaRPr lang="en-US" dirty="0">
              <a:latin typeface="Franklin Gothic Medium" panose="020B0603020102020204" pitchFamily="34" charset="0"/>
              <a:ea typeface="Calibri" panose="020F0502020204030204" pitchFamily="34" charset="0"/>
              <a:cs typeface="Times New Roman" panose="02020603050405020304" pitchFamily="18" charset="0"/>
            </a:endParaRPr>
          </a:p>
          <a:p>
            <a:r>
              <a:rPr lang="en-US" u="sng" dirty="0">
                <a:latin typeface="Franklin Gothic Medium" panose="020B0603020102020204" pitchFamily="34" charset="0"/>
                <a:ea typeface="Calibri" panose="020F0502020204030204" pitchFamily="34" charset="0"/>
                <a:cs typeface="Times New Roman" panose="02020603050405020304" pitchFamily="18" charset="0"/>
              </a:rPr>
              <a:t>National concepts </a:t>
            </a:r>
            <a:r>
              <a:rPr lang="en-US" dirty="0">
                <a:latin typeface="Franklin Gothic Medium" panose="020B0603020102020204" pitchFamily="34" charset="0"/>
                <a:ea typeface="Calibri" panose="020F0502020204030204" pitchFamily="34" charset="0"/>
                <a:cs typeface="Times New Roman" panose="02020603050405020304" pitchFamily="18" charset="0"/>
              </a:rPr>
              <a:t>have </a:t>
            </a:r>
            <a:r>
              <a:rPr lang="en-US" dirty="0" err="1">
                <a:latin typeface="Franklin Gothic Medium" panose="020B0603020102020204" pitchFamily="34" charset="0"/>
                <a:ea typeface="Calibri" panose="020F0502020204030204" pitchFamily="34" charset="0"/>
                <a:cs typeface="Times New Roman" panose="02020603050405020304" pitchFamily="18" charset="0"/>
              </a:rPr>
              <a:t>beed</a:t>
            </a:r>
            <a:r>
              <a:rPr lang="en-US" dirty="0">
                <a:latin typeface="Franklin Gothic Medium" panose="020B0603020102020204" pitchFamily="34" charset="0"/>
                <a:ea typeface="Calibri" panose="020F0502020204030204" pitchFamily="34" charset="0"/>
                <a:cs typeface="Times New Roman" panose="02020603050405020304" pitchFamily="18" charset="0"/>
              </a:rPr>
              <a:t> placed in the box  of the devoted  pivot term.</a:t>
            </a:r>
          </a:p>
          <a:p>
            <a:endParaRPr lang="en-US" dirty="0">
              <a:latin typeface="Franklin Gothic Medium" panose="020B0603020102020204" pitchFamily="34" charset="0"/>
              <a:ea typeface="Calibri" panose="020F0502020204030204" pitchFamily="34" charset="0"/>
              <a:cs typeface="Times New Roman" panose="02020603050405020304" pitchFamily="18" charset="0"/>
            </a:endParaRPr>
          </a:p>
          <a:p>
            <a:r>
              <a:rPr lang="en-US" dirty="0">
                <a:latin typeface="Franklin Gothic Medium" panose="020B0603020102020204" pitchFamily="34" charset="0"/>
                <a:ea typeface="Calibri" panose="020F0502020204030204" pitchFamily="34" charset="0"/>
                <a:cs typeface="Times New Roman" panose="02020603050405020304" pitchFamily="18" charset="0"/>
              </a:rPr>
              <a:t>National concepts are explained through a definition, in most cases by </a:t>
            </a:r>
            <a:r>
              <a:rPr lang="en-US" u="sng" dirty="0">
                <a:latin typeface="Franklin Gothic Medium" panose="020B0603020102020204" pitchFamily="34" charset="0"/>
                <a:ea typeface="Calibri" panose="020F0502020204030204" pitchFamily="34" charset="0"/>
                <a:cs typeface="Times New Roman" panose="02020603050405020304" pitchFamily="18" charset="0"/>
              </a:rPr>
              <a:t>definitions established in the law</a:t>
            </a:r>
          </a:p>
          <a:p>
            <a:endParaRPr lang="en-US" dirty="0">
              <a:latin typeface="Franklin Gothic Medium" panose="020B0603020102020204" pitchFamily="34" charset="0"/>
              <a:ea typeface="Calibri" panose="020F0502020204030204" pitchFamily="34" charset="0"/>
              <a:cs typeface="Times New Roman" panose="02020603050405020304" pitchFamily="18" charset="0"/>
            </a:endParaRPr>
          </a:p>
          <a:p>
            <a:r>
              <a:rPr lang="en-US" dirty="0">
                <a:latin typeface="Franklin Gothic Medium" panose="020B0603020102020204" pitchFamily="34" charset="0"/>
                <a:ea typeface="Calibri" panose="020F0502020204030204" pitchFamily="34" charset="0"/>
                <a:cs typeface="Times New Roman" panose="02020603050405020304" pitchFamily="18" charset="0"/>
              </a:rPr>
              <a:t>But since </a:t>
            </a:r>
            <a:r>
              <a:rPr lang="en-US" u="sng" dirty="0">
                <a:latin typeface="Franklin Gothic Medium" panose="020B0603020102020204" pitchFamily="34" charset="0"/>
                <a:ea typeface="Calibri" panose="020F0502020204030204" pitchFamily="34" charset="0"/>
                <a:cs typeface="Times New Roman" panose="02020603050405020304" pitchFamily="18" charset="0"/>
              </a:rPr>
              <a:t>law is interpreted and applied by Courts</a:t>
            </a:r>
            <a:r>
              <a:rPr lang="en-US" dirty="0">
                <a:latin typeface="Franklin Gothic Medium" panose="020B0603020102020204" pitchFamily="34" charset="0"/>
                <a:ea typeface="Calibri" panose="020F0502020204030204" pitchFamily="34" charset="0"/>
                <a:cs typeface="Times New Roman" panose="02020603050405020304" pitchFamily="18" charset="0"/>
              </a:rPr>
              <a:t>, for  a deeper knowledge of national concepts, the knowledge of the case law becomes necessary .  </a:t>
            </a:r>
          </a:p>
          <a:p>
            <a:endParaRPr lang="en-US" dirty="0">
              <a:effectLst/>
              <a:latin typeface="Franklin Gothic Medium" panose="020B0603020102020204" pitchFamily="34" charset="0"/>
              <a:ea typeface="Calibri" panose="020F0502020204030204" pitchFamily="34" charset="0"/>
              <a:cs typeface="Times New Roman" panose="02020603050405020304" pitchFamily="18" charset="0"/>
            </a:endParaRPr>
          </a:p>
          <a:p>
            <a:r>
              <a:rPr lang="en-US" dirty="0">
                <a:effectLst/>
                <a:latin typeface="Franklin Gothic Medium" panose="020B0603020102020204" pitchFamily="34" charset="0"/>
                <a:ea typeface="Calibri" panose="020F0502020204030204" pitchFamily="34" charset="0"/>
                <a:cs typeface="Times New Roman" panose="02020603050405020304" pitchFamily="18" charset="0"/>
              </a:rPr>
              <a:t>In this final stage of  the IMOLA III project the target is to enrich the  ELRD scheme by creating associations between the  pivot terms and </a:t>
            </a:r>
            <a:r>
              <a:rPr lang="en-US" u="sng" dirty="0">
                <a:effectLst/>
                <a:latin typeface="Franklin Gothic Medium" panose="020B0603020102020204" pitchFamily="34" charset="0"/>
                <a:ea typeface="Calibri" panose="020F0502020204030204" pitchFamily="34" charset="0"/>
                <a:cs typeface="Times New Roman" panose="02020603050405020304" pitchFamily="18" charset="0"/>
              </a:rPr>
              <a:t>the  European Court  of Justice (ECJ)  case law</a:t>
            </a:r>
            <a:r>
              <a:rPr lang="en-US" dirty="0">
                <a:effectLst/>
                <a:latin typeface="Franklin Gothic Medium" panose="020B0603020102020204" pitchFamily="34" charset="0"/>
                <a:ea typeface="Calibri" panose="020F0502020204030204" pitchFamily="34" charset="0"/>
                <a:cs typeface="Times New Roman" panose="02020603050405020304" pitchFamily="18" charset="0"/>
              </a:rPr>
              <a:t>.</a:t>
            </a:r>
            <a:endParaRPr lang="es-ES" dirty="0">
              <a:effectLst/>
              <a:latin typeface="Franklin Gothic Medium" panose="020B0603020102020204" pitchFamily="34" charset="0"/>
              <a:ea typeface="Calibri" panose="020F0502020204030204" pitchFamily="34" charset="0"/>
              <a:cs typeface="Times New Roman" panose="02020603050405020304" pitchFamily="18" charset="0"/>
            </a:endParaRPr>
          </a:p>
          <a:p>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b="1" dirty="0"/>
              <a:t>	</a:t>
            </a:r>
          </a:p>
          <a:p>
            <a:endParaRPr lang="es-ES" dirty="0"/>
          </a:p>
        </p:txBody>
      </p:sp>
    </p:spTree>
    <p:extLst>
      <p:ext uri="{BB962C8B-B14F-4D97-AF65-F5344CB8AC3E}">
        <p14:creationId xmlns:p14="http://schemas.microsoft.com/office/powerpoint/2010/main" val="2296894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4952" y="301900"/>
            <a:ext cx="10058400" cy="733648"/>
          </a:xfrm>
        </p:spPr>
        <p:txBody>
          <a:bodyPr>
            <a:normAutofit fontScale="90000"/>
          </a:bodyPr>
          <a:lstStyle/>
          <a:p>
            <a:r>
              <a:rPr lang="es-ES" sz="1800" dirty="0"/>
              <a:t>				</a:t>
            </a:r>
            <a:br>
              <a:rPr lang="es-ES" sz="1800" dirty="0"/>
            </a:br>
            <a:r>
              <a:rPr lang="es-ES" sz="1800" dirty="0"/>
              <a:t>				</a:t>
            </a:r>
            <a:r>
              <a:rPr lang="es-ES" sz="1800" b="1" dirty="0">
                <a:latin typeface="Verdana" panose="020B0604030504040204" pitchFamily="34" charset="0"/>
                <a:ea typeface="Verdana" panose="020B0604030504040204" pitchFamily="34" charset="0"/>
                <a:cs typeface="Verdana" panose="020B0604030504040204" pitchFamily="34" charset="0"/>
              </a:rPr>
              <a:t>IMOLA III</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LINKING EU CASE LAW TO THE ELRD PIVOT TERMS</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a:t>
            </a:r>
            <a:r>
              <a:rPr lang="en-US" sz="1600" b="1" dirty="0"/>
              <a:t>10</a:t>
            </a:r>
            <a:r>
              <a:rPr lang="en-US" sz="1600" b="1" baseline="30000" dirty="0"/>
              <a:t>th</a:t>
            </a:r>
            <a:r>
              <a:rPr lang="en-US" sz="1600" b="1" dirty="0"/>
              <a:t> Training Seminar IMOLA III project</a:t>
            </a:r>
            <a:br>
              <a:rPr lang="es-ES" sz="1600" dirty="0"/>
            </a:br>
            <a:endParaRPr lang="es-ES" sz="1800" b="1" dirty="0">
              <a:latin typeface="Verdana" panose="020B0604030504040204" pitchFamily="34" charset="0"/>
              <a:ea typeface="Verdana" panose="020B0604030504040204" pitchFamily="34" charset="0"/>
              <a:cs typeface="Verdana" panose="020B060403050404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50056" y="359399"/>
            <a:ext cx="2170490" cy="991190"/>
          </a:xfr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05" y="291786"/>
            <a:ext cx="2305682" cy="1058803"/>
          </a:xfrm>
          <a:prstGeom prst="rect">
            <a:avLst/>
          </a:prstGeom>
        </p:spPr>
      </p:pic>
      <p:sp>
        <p:nvSpPr>
          <p:cNvPr id="3" name="Rectángulo 2"/>
          <p:cNvSpPr/>
          <p:nvPr/>
        </p:nvSpPr>
        <p:spPr>
          <a:xfrm>
            <a:off x="737754" y="1408088"/>
            <a:ext cx="10505210" cy="5632311"/>
          </a:xfrm>
          <a:prstGeom prst="rect">
            <a:avLst/>
          </a:prstGeom>
        </p:spPr>
        <p:txBody>
          <a:bodyPr wrap="square">
            <a:spAutoFit/>
          </a:bodyPr>
          <a:lstStyle/>
          <a:p>
            <a:r>
              <a:rPr lang="en-US" i="1" dirty="0"/>
              <a:t> 			THE TREATY ON THE EUROPEAN UNION </a:t>
            </a:r>
          </a:p>
          <a:p>
            <a:r>
              <a:rPr lang="en-US" i="1" dirty="0"/>
              <a:t>				Article 19</a:t>
            </a:r>
            <a:endParaRPr lang="es-ES" dirty="0"/>
          </a:p>
          <a:p>
            <a:r>
              <a:rPr lang="en-US" dirty="0"/>
              <a:t> </a:t>
            </a:r>
            <a:endParaRPr lang="es-ES" dirty="0"/>
          </a:p>
          <a:p>
            <a:r>
              <a:rPr lang="en-US" i="1" dirty="0"/>
              <a:t>3.The Court of Justice of the European Union shall, in accordance with the Treaties:</a:t>
            </a:r>
          </a:p>
          <a:p>
            <a:endParaRPr lang="es-ES" i="1" dirty="0"/>
          </a:p>
          <a:p>
            <a:r>
              <a:rPr lang="en-GB" i="1" dirty="0"/>
              <a:t>	(a)  rule on actions brought by a Member State, an institution or a natural or legal person;</a:t>
            </a:r>
          </a:p>
          <a:p>
            <a:endParaRPr lang="es-ES" i="1" dirty="0"/>
          </a:p>
          <a:p>
            <a:r>
              <a:rPr lang="en-GB" i="1" dirty="0"/>
              <a:t>	b)  give preliminary rulings, at the request of courts or tribunals of the Member States, on the 	interpretation of Union law or the validity of acts adopted by the institutions;</a:t>
            </a:r>
          </a:p>
          <a:p>
            <a:endParaRPr lang="es-ES" i="1" dirty="0"/>
          </a:p>
          <a:p>
            <a:r>
              <a:rPr lang="en-GB" i="1" dirty="0"/>
              <a:t>	(c) rule in other cases provided for in the Treaties.</a:t>
            </a:r>
          </a:p>
          <a:p>
            <a:endParaRPr lang="en-GB" i="1" dirty="0"/>
          </a:p>
          <a:p>
            <a:endParaRPr lang="en-GB" b="1" dirty="0">
              <a:latin typeface="EUAlbertina"/>
            </a:endParaRPr>
          </a:p>
          <a:p>
            <a:pPr lvl="0"/>
            <a:r>
              <a:rPr lang="en-US" dirty="0">
                <a:solidFill>
                  <a:prstClr val="black"/>
                </a:solidFill>
                <a:latin typeface="Franklin Gothic Medium" panose="020B0603020102020204" pitchFamily="34" charset="0"/>
              </a:rPr>
              <a:t>In broad terms, the purpose of European Court  Justice’s ( ECJ)  decisions is: </a:t>
            </a:r>
          </a:p>
          <a:p>
            <a:pPr marL="285750" lvl="0" indent="-285750">
              <a:buFontTx/>
              <a:buChar char="-"/>
            </a:pPr>
            <a:r>
              <a:rPr lang="en-US" dirty="0">
                <a:solidFill>
                  <a:prstClr val="black"/>
                </a:solidFill>
                <a:latin typeface="Franklin Gothic Medium" panose="020B0603020102020204" pitchFamily="34" charset="0"/>
              </a:rPr>
              <a:t>to solve disputes arising by  the application of EU law. </a:t>
            </a:r>
          </a:p>
          <a:p>
            <a:pPr marL="285750" lvl="0" indent="-285750">
              <a:buFontTx/>
              <a:buChar char="-"/>
            </a:pPr>
            <a:r>
              <a:rPr lang="en-US" dirty="0">
                <a:solidFill>
                  <a:prstClr val="black"/>
                </a:solidFill>
                <a:latin typeface="Franklin Gothic Medium" panose="020B0603020102020204" pitchFamily="34" charset="0"/>
              </a:rPr>
              <a:t>to provide the national courts with an authentic interpretation about the meaning of EU concepts and how EU law applies.</a:t>
            </a:r>
          </a:p>
          <a:p>
            <a:endParaRPr lang="en-US" b="1" dirty="0">
              <a:latin typeface="EUAlbertina"/>
            </a:endParaRPr>
          </a:p>
          <a:p>
            <a:r>
              <a:rPr lang="en-US" b="1" dirty="0"/>
              <a:t>	</a:t>
            </a:r>
          </a:p>
          <a:p>
            <a:endParaRPr lang="es-ES" dirty="0"/>
          </a:p>
        </p:txBody>
      </p:sp>
    </p:spTree>
    <p:extLst>
      <p:ext uri="{BB962C8B-B14F-4D97-AF65-F5344CB8AC3E}">
        <p14:creationId xmlns:p14="http://schemas.microsoft.com/office/powerpoint/2010/main" val="1797304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4952" y="301900"/>
            <a:ext cx="10058400" cy="733648"/>
          </a:xfrm>
        </p:spPr>
        <p:txBody>
          <a:bodyPr>
            <a:normAutofit fontScale="90000"/>
          </a:bodyPr>
          <a:lstStyle/>
          <a:p>
            <a:r>
              <a:rPr lang="es-ES" sz="1800" dirty="0"/>
              <a:t>				</a:t>
            </a:r>
            <a:br>
              <a:rPr lang="es-ES" sz="1800" dirty="0"/>
            </a:br>
            <a:r>
              <a:rPr lang="es-ES" sz="1800" dirty="0"/>
              <a:t>				</a:t>
            </a:r>
            <a:r>
              <a:rPr lang="es-ES" sz="1800" b="1" dirty="0">
                <a:latin typeface="Verdana" panose="020B0604030504040204" pitchFamily="34" charset="0"/>
                <a:ea typeface="Verdana" panose="020B0604030504040204" pitchFamily="34" charset="0"/>
                <a:cs typeface="Verdana" panose="020B0604030504040204" pitchFamily="34" charset="0"/>
              </a:rPr>
              <a:t>IMOLA III</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LINKING EU CASE LAW TO THE ELRD PIVOT TERMS</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a:t>
            </a:r>
            <a:r>
              <a:rPr lang="en-US" sz="1600" b="1" dirty="0"/>
              <a:t>10</a:t>
            </a:r>
            <a:r>
              <a:rPr lang="en-US" sz="1600" b="1" baseline="30000" dirty="0"/>
              <a:t>th</a:t>
            </a:r>
            <a:r>
              <a:rPr lang="en-US" sz="1600" b="1" dirty="0"/>
              <a:t> Training Seminar IMOLA III project</a:t>
            </a:r>
            <a:br>
              <a:rPr lang="es-ES" sz="1600" dirty="0"/>
            </a:br>
            <a:endParaRPr lang="es-ES" sz="1800" b="1" dirty="0">
              <a:latin typeface="Verdana" panose="020B0604030504040204" pitchFamily="34" charset="0"/>
              <a:ea typeface="Verdana" panose="020B0604030504040204" pitchFamily="34" charset="0"/>
              <a:cs typeface="Verdana" panose="020B060403050404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50056" y="359399"/>
            <a:ext cx="2170490" cy="991190"/>
          </a:xfr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05" y="291786"/>
            <a:ext cx="2305682" cy="1058803"/>
          </a:xfrm>
          <a:prstGeom prst="rect">
            <a:avLst/>
          </a:prstGeom>
        </p:spPr>
      </p:pic>
      <p:sp>
        <p:nvSpPr>
          <p:cNvPr id="3" name="Rectángulo 2"/>
          <p:cNvSpPr/>
          <p:nvPr/>
        </p:nvSpPr>
        <p:spPr>
          <a:xfrm>
            <a:off x="628142" y="1408088"/>
            <a:ext cx="10505210" cy="6740307"/>
          </a:xfrm>
          <a:prstGeom prst="rect">
            <a:avLst/>
          </a:prstGeom>
        </p:spPr>
        <p:txBody>
          <a:bodyPr wrap="square">
            <a:spAutoFit/>
          </a:bodyPr>
          <a:lstStyle/>
          <a:p>
            <a:r>
              <a:rPr lang="en-US" dirty="0">
                <a:latin typeface="Franklin Gothic Medium" panose="020B0603020102020204" pitchFamily="34" charset="0"/>
              </a:rPr>
              <a:t>PRELIMINARY QUESTION </a:t>
            </a:r>
          </a:p>
          <a:p>
            <a:endParaRPr lang="es-ES" dirty="0">
              <a:latin typeface="Franklin Gothic Medium" panose="020B0603020102020204" pitchFamily="34" charset="0"/>
            </a:endParaRPr>
          </a:p>
          <a:p>
            <a:r>
              <a:rPr lang="en-US" dirty="0">
                <a:latin typeface="Franklin Gothic Medium" panose="020B0603020102020204" pitchFamily="34" charset="0"/>
              </a:rPr>
              <a:t>Because the scope of de ECJ is EU law, and pivot terms are devoted to contain national legal institutions  It is not easy to link pivot terms to EU case law. </a:t>
            </a:r>
          </a:p>
          <a:p>
            <a:endParaRPr lang="en-US" dirty="0">
              <a:latin typeface="Franklin Gothic Medium" panose="020B0603020102020204" pitchFamily="34" charset="0"/>
            </a:endParaRPr>
          </a:p>
          <a:p>
            <a:r>
              <a:rPr lang="en-US" dirty="0">
                <a:latin typeface="Franklin Gothic Medium" panose="020B0603020102020204" pitchFamily="34" charset="0"/>
              </a:rPr>
              <a:t>EU LAW CONCEPTS: </a:t>
            </a:r>
          </a:p>
          <a:p>
            <a:r>
              <a:rPr lang="en-US" dirty="0">
                <a:latin typeface="Franklin Gothic Medium" panose="020B0603020102020204" pitchFamily="34" charset="0"/>
              </a:rPr>
              <a:t>“The terms of a provision of that law which makes no express reference to the law of the Member States for the purpose of determining its meaning and scope must normally be given </a:t>
            </a:r>
            <a:r>
              <a:rPr lang="en-US" b="1" dirty="0">
                <a:latin typeface="Franklin Gothic Medium" panose="020B0603020102020204" pitchFamily="34" charset="0"/>
              </a:rPr>
              <a:t>an autonomous and uniform interpretation throughout the Union</a:t>
            </a:r>
            <a:r>
              <a:rPr lang="en-US" b="1" u="sng" dirty="0">
                <a:latin typeface="Franklin Gothic Medium" panose="020B0603020102020204" pitchFamily="34" charset="0"/>
              </a:rPr>
              <a:t>,</a:t>
            </a:r>
            <a:r>
              <a:rPr lang="en-US" u="sng" dirty="0">
                <a:latin typeface="Franklin Gothic Medium" panose="020B0603020102020204" pitchFamily="34" charset="0"/>
              </a:rPr>
              <a:t> having regard to the context of the provision and the objective pursued by the legislation in question.”</a:t>
            </a:r>
          </a:p>
          <a:p>
            <a:r>
              <a:rPr lang="en-US" dirty="0">
                <a:latin typeface="Franklin Gothic Medium" panose="020B0603020102020204" pitchFamily="34" charset="0"/>
              </a:rPr>
              <a:t> (see, inter alia, Case C‑174/08 NCC Construction </a:t>
            </a:r>
            <a:r>
              <a:rPr lang="en-US" dirty="0" err="1">
                <a:latin typeface="Franklin Gothic Medium" panose="020B0603020102020204" pitchFamily="34" charset="0"/>
              </a:rPr>
              <a:t>Danmark</a:t>
            </a:r>
            <a:r>
              <a:rPr lang="en-US" dirty="0">
                <a:latin typeface="Franklin Gothic Medium" panose="020B0603020102020204" pitchFamily="34" charset="0"/>
              </a:rPr>
              <a:t> [2009] ECR I‑10567, paragraph 24  Case C‑396/09, </a:t>
            </a:r>
            <a:r>
              <a:rPr lang="en-US" dirty="0" err="1">
                <a:latin typeface="Franklin Gothic Medium" panose="020B0603020102020204" pitchFamily="34" charset="0"/>
              </a:rPr>
              <a:t>Interedil</a:t>
            </a:r>
            <a:r>
              <a:rPr lang="en-US" dirty="0">
                <a:latin typeface="Franklin Gothic Medium" panose="020B0603020102020204" pitchFamily="34" charset="0"/>
              </a:rPr>
              <a:t> </a:t>
            </a:r>
            <a:r>
              <a:rPr lang="en-US" dirty="0" err="1">
                <a:latin typeface="Franklin Gothic Medium" panose="020B0603020102020204" pitchFamily="34" charset="0"/>
              </a:rPr>
              <a:t>Srl</a:t>
            </a:r>
            <a:r>
              <a:rPr lang="en-US" dirty="0">
                <a:latin typeface="Franklin Gothic Medium" panose="020B0603020102020204" pitchFamily="34" charset="0"/>
              </a:rPr>
              <a:t> paragraph 42)</a:t>
            </a:r>
          </a:p>
          <a:p>
            <a:endParaRPr lang="en-US" dirty="0">
              <a:latin typeface="Franklin Gothic Medium" panose="020B0603020102020204" pitchFamily="34" charset="0"/>
            </a:endParaRPr>
          </a:p>
          <a:p>
            <a:r>
              <a:rPr lang="en-US" dirty="0">
                <a:latin typeface="Franklin Gothic Medium" panose="020B0603020102020204" pitchFamily="34" charset="0"/>
              </a:rPr>
              <a:t>ELRD PIVOT TERMS.- Pivots are generic concepts agreed by the national experts built upon certain minimum common features  which allows to identify national concepts related to them. Pivots are not European concepts with an autonomous European meaning.</a:t>
            </a:r>
          </a:p>
          <a:p>
            <a:endParaRPr lang="en-US" dirty="0">
              <a:latin typeface="Franklin Gothic Medium" panose="020B0603020102020204" pitchFamily="34" charset="0"/>
            </a:endParaRPr>
          </a:p>
          <a:p>
            <a:r>
              <a:rPr lang="en-US" dirty="0">
                <a:latin typeface="Franklin Gothic Medium" panose="020B0603020102020204" pitchFamily="34" charset="0"/>
              </a:rPr>
              <a:t>Example: the term Court in the scope of succession regulation has a broader meaning in the context of the  regulation that in the national legislations.</a:t>
            </a:r>
          </a:p>
          <a:p>
            <a:endParaRPr lang="en-US" dirty="0"/>
          </a:p>
          <a:p>
            <a:endParaRPr lang="es-ES" dirty="0"/>
          </a:p>
          <a:p>
            <a:endParaRPr lang="en-US" b="1" dirty="0">
              <a:latin typeface="EUAlbertina"/>
            </a:endParaRPr>
          </a:p>
          <a:p>
            <a:r>
              <a:rPr lang="en-US" b="1" dirty="0"/>
              <a:t>	</a:t>
            </a:r>
          </a:p>
          <a:p>
            <a:endParaRPr lang="es-ES" dirty="0"/>
          </a:p>
        </p:txBody>
      </p:sp>
    </p:spTree>
    <p:extLst>
      <p:ext uri="{BB962C8B-B14F-4D97-AF65-F5344CB8AC3E}">
        <p14:creationId xmlns:p14="http://schemas.microsoft.com/office/powerpoint/2010/main" val="3517892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4952" y="301900"/>
            <a:ext cx="10058400" cy="733648"/>
          </a:xfrm>
        </p:spPr>
        <p:txBody>
          <a:bodyPr>
            <a:normAutofit fontScale="90000"/>
          </a:bodyPr>
          <a:lstStyle/>
          <a:p>
            <a:r>
              <a:rPr lang="es-ES" sz="1800" dirty="0"/>
              <a:t>				</a:t>
            </a:r>
            <a:br>
              <a:rPr lang="es-ES" sz="1800" dirty="0"/>
            </a:br>
            <a:r>
              <a:rPr lang="es-ES" sz="1800" dirty="0"/>
              <a:t>				</a:t>
            </a:r>
            <a:r>
              <a:rPr lang="es-ES" sz="1800" b="1" dirty="0">
                <a:latin typeface="Verdana" panose="020B0604030504040204" pitchFamily="34" charset="0"/>
                <a:ea typeface="Verdana" panose="020B0604030504040204" pitchFamily="34" charset="0"/>
                <a:cs typeface="Verdana" panose="020B0604030504040204" pitchFamily="34" charset="0"/>
              </a:rPr>
              <a:t>IMOLA III</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LINKING EU CASE LAW TO THE ELRD PIVOT TERMS</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a:t>
            </a:r>
            <a:r>
              <a:rPr lang="en-US" sz="1600" b="1" dirty="0"/>
              <a:t>10</a:t>
            </a:r>
            <a:r>
              <a:rPr lang="en-US" sz="1600" b="1" baseline="30000" dirty="0"/>
              <a:t>th</a:t>
            </a:r>
            <a:r>
              <a:rPr lang="en-US" sz="1600" b="1" dirty="0"/>
              <a:t> Training Seminar IMOLA III project</a:t>
            </a:r>
            <a:br>
              <a:rPr lang="es-ES" sz="1600" dirty="0"/>
            </a:br>
            <a:endParaRPr lang="es-ES" sz="1800" b="1" dirty="0">
              <a:latin typeface="Verdana" panose="020B0604030504040204" pitchFamily="34" charset="0"/>
              <a:ea typeface="Verdana" panose="020B0604030504040204" pitchFamily="34" charset="0"/>
              <a:cs typeface="Verdana" panose="020B060403050404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50056" y="359399"/>
            <a:ext cx="2170490" cy="991190"/>
          </a:xfr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05" y="291786"/>
            <a:ext cx="2305682" cy="1058803"/>
          </a:xfrm>
          <a:prstGeom prst="rect">
            <a:avLst/>
          </a:prstGeom>
        </p:spPr>
      </p:pic>
      <p:sp>
        <p:nvSpPr>
          <p:cNvPr id="3" name="Rectángulo 2"/>
          <p:cNvSpPr/>
          <p:nvPr/>
        </p:nvSpPr>
        <p:spPr>
          <a:xfrm>
            <a:off x="748145" y="2483428"/>
            <a:ext cx="10505210" cy="923330"/>
          </a:xfrm>
          <a:prstGeom prst="rect">
            <a:avLst/>
          </a:prstGeom>
        </p:spPr>
        <p:txBody>
          <a:bodyPr wrap="square">
            <a:spAutoFit/>
          </a:bodyPr>
          <a:lstStyle/>
          <a:p>
            <a:endParaRPr lang="en-US" b="1" dirty="0">
              <a:latin typeface="EUAlbertina"/>
            </a:endParaRPr>
          </a:p>
          <a:p>
            <a:r>
              <a:rPr lang="en-US" b="1" dirty="0"/>
              <a:t>	</a:t>
            </a:r>
          </a:p>
          <a:p>
            <a:endParaRPr lang="es-ES" dirty="0"/>
          </a:p>
        </p:txBody>
      </p:sp>
      <p:graphicFrame>
        <p:nvGraphicFramePr>
          <p:cNvPr id="6" name="Objeto 5"/>
          <p:cNvGraphicFramePr>
            <a:graphicFrameLocks noChangeAspect="1"/>
          </p:cNvGraphicFramePr>
          <p:nvPr>
            <p:extLst>
              <p:ext uri="{D42A27DB-BD31-4B8C-83A1-F6EECF244321}">
                <p14:modId xmlns:p14="http://schemas.microsoft.com/office/powerpoint/2010/main" val="140432740"/>
              </p:ext>
            </p:extLst>
          </p:nvPr>
        </p:nvGraphicFramePr>
        <p:xfrm>
          <a:off x="820738" y="1492250"/>
          <a:ext cx="9882187" cy="5262563"/>
        </p:xfrm>
        <a:graphic>
          <a:graphicData uri="http://schemas.openxmlformats.org/presentationml/2006/ole">
            <mc:AlternateContent xmlns:mc="http://schemas.openxmlformats.org/markup-compatibility/2006">
              <mc:Choice xmlns:v="urn:schemas-microsoft-com:vml" Requires="v">
                <p:oleObj name="Document" r:id="rId4" imgW="8892340" imgH="5312677" progId="Word.Document.12">
                  <p:embed/>
                </p:oleObj>
              </mc:Choice>
              <mc:Fallback>
                <p:oleObj name="Document" r:id="rId4" imgW="8892340" imgH="5312677" progId="Word.Document.12">
                  <p:embed/>
                  <p:pic>
                    <p:nvPicPr>
                      <p:cNvPr id="0" name=""/>
                      <p:cNvPicPr/>
                      <p:nvPr/>
                    </p:nvPicPr>
                    <p:blipFill>
                      <a:blip r:embed="rId5"/>
                      <a:stretch>
                        <a:fillRect/>
                      </a:stretch>
                    </p:blipFill>
                    <p:spPr>
                      <a:xfrm>
                        <a:off x="820738" y="1492250"/>
                        <a:ext cx="9882187" cy="5262563"/>
                      </a:xfrm>
                      <a:prstGeom prst="rect">
                        <a:avLst/>
                      </a:prstGeom>
                    </p:spPr>
                  </p:pic>
                </p:oleObj>
              </mc:Fallback>
            </mc:AlternateContent>
          </a:graphicData>
        </a:graphic>
      </p:graphicFrame>
    </p:spTree>
    <p:extLst>
      <p:ext uri="{BB962C8B-B14F-4D97-AF65-F5344CB8AC3E}">
        <p14:creationId xmlns:p14="http://schemas.microsoft.com/office/powerpoint/2010/main" val="945096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4952" y="301900"/>
            <a:ext cx="10058400" cy="733648"/>
          </a:xfrm>
        </p:spPr>
        <p:txBody>
          <a:bodyPr>
            <a:normAutofit fontScale="90000"/>
          </a:bodyPr>
          <a:lstStyle/>
          <a:p>
            <a:r>
              <a:rPr lang="es-ES" sz="1800" dirty="0"/>
              <a:t>				</a:t>
            </a:r>
            <a:br>
              <a:rPr lang="es-ES" sz="1800" dirty="0"/>
            </a:br>
            <a:r>
              <a:rPr lang="es-ES" sz="1800" dirty="0"/>
              <a:t>				</a:t>
            </a:r>
            <a:r>
              <a:rPr lang="es-ES" sz="1800" b="1" dirty="0">
                <a:latin typeface="Verdana" panose="020B0604030504040204" pitchFamily="34" charset="0"/>
                <a:ea typeface="Verdana" panose="020B0604030504040204" pitchFamily="34" charset="0"/>
                <a:cs typeface="Verdana" panose="020B0604030504040204" pitchFamily="34" charset="0"/>
              </a:rPr>
              <a:t>IMOLA III</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LINKING EU CASE LAW TO THE ELRD PIVOT TERMS</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a:t>
            </a:r>
            <a:r>
              <a:rPr lang="en-US" sz="1600" b="1" dirty="0"/>
              <a:t>10</a:t>
            </a:r>
            <a:r>
              <a:rPr lang="en-US" sz="1600" b="1" baseline="30000" dirty="0"/>
              <a:t>th</a:t>
            </a:r>
            <a:r>
              <a:rPr lang="en-US" sz="1600" b="1" dirty="0"/>
              <a:t> Training Seminar IMOLA III project</a:t>
            </a:r>
            <a:br>
              <a:rPr lang="es-ES" sz="1600" dirty="0"/>
            </a:br>
            <a:endParaRPr lang="es-ES" sz="1800" b="1" dirty="0">
              <a:latin typeface="Verdana" panose="020B0604030504040204" pitchFamily="34" charset="0"/>
              <a:ea typeface="Verdana" panose="020B0604030504040204" pitchFamily="34" charset="0"/>
              <a:cs typeface="Verdana" panose="020B060403050404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50056" y="359399"/>
            <a:ext cx="2170490" cy="991190"/>
          </a:xfr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05" y="291786"/>
            <a:ext cx="2305682" cy="1058803"/>
          </a:xfrm>
          <a:prstGeom prst="rect">
            <a:avLst/>
          </a:prstGeom>
        </p:spPr>
      </p:pic>
      <p:sp>
        <p:nvSpPr>
          <p:cNvPr id="3" name="Rectángulo 2"/>
          <p:cNvSpPr/>
          <p:nvPr/>
        </p:nvSpPr>
        <p:spPr>
          <a:xfrm>
            <a:off x="748145" y="2483428"/>
            <a:ext cx="10505210" cy="646331"/>
          </a:xfrm>
          <a:prstGeom prst="rect">
            <a:avLst/>
          </a:prstGeom>
        </p:spPr>
        <p:txBody>
          <a:bodyPr wrap="square">
            <a:spAutoFit/>
          </a:bodyPr>
          <a:lstStyle/>
          <a:p>
            <a:r>
              <a:rPr lang="en-US" b="1" dirty="0"/>
              <a:t>	</a:t>
            </a:r>
          </a:p>
          <a:p>
            <a:endParaRPr lang="es-ES" dirty="0"/>
          </a:p>
        </p:txBody>
      </p:sp>
      <p:graphicFrame>
        <p:nvGraphicFramePr>
          <p:cNvPr id="6" name="Objeto 5"/>
          <p:cNvGraphicFramePr>
            <a:graphicFrameLocks noChangeAspect="1"/>
          </p:cNvGraphicFramePr>
          <p:nvPr>
            <p:extLst>
              <p:ext uri="{D42A27DB-BD31-4B8C-83A1-F6EECF244321}">
                <p14:modId xmlns:p14="http://schemas.microsoft.com/office/powerpoint/2010/main" val="464565244"/>
              </p:ext>
            </p:extLst>
          </p:nvPr>
        </p:nvGraphicFramePr>
        <p:xfrm>
          <a:off x="1382713" y="1404938"/>
          <a:ext cx="8842375" cy="5173662"/>
        </p:xfrm>
        <a:graphic>
          <a:graphicData uri="http://schemas.openxmlformats.org/presentationml/2006/ole">
            <mc:AlternateContent xmlns:mc="http://schemas.openxmlformats.org/markup-compatibility/2006">
              <mc:Choice xmlns:v="urn:schemas-microsoft-com:vml" Requires="v">
                <p:oleObj name="Document" r:id="rId4" imgW="8892340" imgH="5210752" progId="Word.Document.12">
                  <p:embed/>
                </p:oleObj>
              </mc:Choice>
              <mc:Fallback>
                <p:oleObj name="Document" r:id="rId4" imgW="8892340" imgH="5210752" progId="Word.Document.12">
                  <p:embed/>
                  <p:pic>
                    <p:nvPicPr>
                      <p:cNvPr id="0" name=""/>
                      <p:cNvPicPr/>
                      <p:nvPr/>
                    </p:nvPicPr>
                    <p:blipFill>
                      <a:blip r:embed="rId5"/>
                      <a:stretch>
                        <a:fillRect/>
                      </a:stretch>
                    </p:blipFill>
                    <p:spPr>
                      <a:xfrm>
                        <a:off x="1382713" y="1404938"/>
                        <a:ext cx="8842375" cy="5173662"/>
                      </a:xfrm>
                      <a:prstGeom prst="rect">
                        <a:avLst/>
                      </a:prstGeom>
                    </p:spPr>
                  </p:pic>
                </p:oleObj>
              </mc:Fallback>
            </mc:AlternateContent>
          </a:graphicData>
        </a:graphic>
      </p:graphicFrame>
    </p:spTree>
    <p:extLst>
      <p:ext uri="{BB962C8B-B14F-4D97-AF65-F5344CB8AC3E}">
        <p14:creationId xmlns:p14="http://schemas.microsoft.com/office/powerpoint/2010/main" val="3330397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4952" y="301900"/>
            <a:ext cx="10058400" cy="733648"/>
          </a:xfrm>
        </p:spPr>
        <p:txBody>
          <a:bodyPr>
            <a:normAutofit fontScale="90000"/>
          </a:bodyPr>
          <a:lstStyle/>
          <a:p>
            <a:r>
              <a:rPr lang="es-ES" sz="1800" dirty="0"/>
              <a:t>				</a:t>
            </a:r>
            <a:br>
              <a:rPr lang="es-ES" sz="1800" dirty="0"/>
            </a:br>
            <a:r>
              <a:rPr lang="es-ES" sz="1800" dirty="0"/>
              <a:t>				</a:t>
            </a:r>
            <a:r>
              <a:rPr lang="es-ES" sz="1800" b="1" dirty="0">
                <a:latin typeface="Verdana" panose="020B0604030504040204" pitchFamily="34" charset="0"/>
                <a:ea typeface="Verdana" panose="020B0604030504040204" pitchFamily="34" charset="0"/>
                <a:cs typeface="Verdana" panose="020B0604030504040204" pitchFamily="34" charset="0"/>
              </a:rPr>
              <a:t>IMOLA III</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LINKING EU CASE LAW TO THE ELRD PIVOT TERMS</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a:t>
            </a:r>
            <a:r>
              <a:rPr lang="en-US" sz="1600" b="1" dirty="0"/>
              <a:t>10</a:t>
            </a:r>
            <a:r>
              <a:rPr lang="en-US" sz="1600" b="1" baseline="30000" dirty="0"/>
              <a:t>th</a:t>
            </a:r>
            <a:r>
              <a:rPr lang="en-US" sz="1600" b="1" dirty="0"/>
              <a:t> Training Seminar IMOLA III project</a:t>
            </a:r>
            <a:br>
              <a:rPr lang="es-ES" sz="1600" dirty="0"/>
            </a:br>
            <a:endParaRPr lang="es-ES" sz="1800" b="1" dirty="0">
              <a:latin typeface="Verdana" panose="020B0604030504040204" pitchFamily="34" charset="0"/>
              <a:ea typeface="Verdana" panose="020B0604030504040204" pitchFamily="34" charset="0"/>
              <a:cs typeface="Verdana" panose="020B060403050404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50056" y="359399"/>
            <a:ext cx="2170490" cy="991190"/>
          </a:xfr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05" y="291786"/>
            <a:ext cx="2305682" cy="1058803"/>
          </a:xfrm>
          <a:prstGeom prst="rect">
            <a:avLst/>
          </a:prstGeom>
        </p:spPr>
      </p:pic>
      <p:sp>
        <p:nvSpPr>
          <p:cNvPr id="3" name="Rectángulo 2"/>
          <p:cNvSpPr/>
          <p:nvPr/>
        </p:nvSpPr>
        <p:spPr>
          <a:xfrm>
            <a:off x="748145" y="2483428"/>
            <a:ext cx="10505210" cy="646331"/>
          </a:xfrm>
          <a:prstGeom prst="rect">
            <a:avLst/>
          </a:prstGeom>
        </p:spPr>
        <p:txBody>
          <a:bodyPr wrap="square">
            <a:spAutoFit/>
          </a:bodyPr>
          <a:lstStyle/>
          <a:p>
            <a:r>
              <a:rPr lang="en-US" b="1" dirty="0"/>
              <a:t>	</a:t>
            </a:r>
          </a:p>
          <a:p>
            <a:endParaRPr lang="es-ES" dirty="0"/>
          </a:p>
        </p:txBody>
      </p:sp>
      <p:graphicFrame>
        <p:nvGraphicFramePr>
          <p:cNvPr id="7" name="Objeto 6"/>
          <p:cNvGraphicFramePr>
            <a:graphicFrameLocks noChangeAspect="1"/>
          </p:cNvGraphicFramePr>
          <p:nvPr>
            <p:extLst>
              <p:ext uri="{D42A27DB-BD31-4B8C-83A1-F6EECF244321}">
                <p14:modId xmlns:p14="http://schemas.microsoft.com/office/powerpoint/2010/main" val="2129007906"/>
              </p:ext>
            </p:extLst>
          </p:nvPr>
        </p:nvGraphicFramePr>
        <p:xfrm>
          <a:off x="747713" y="1527175"/>
          <a:ext cx="8842375" cy="5297488"/>
        </p:xfrm>
        <a:graphic>
          <a:graphicData uri="http://schemas.openxmlformats.org/presentationml/2006/ole">
            <mc:AlternateContent xmlns:mc="http://schemas.openxmlformats.org/markup-compatibility/2006">
              <mc:Choice xmlns:v="urn:schemas-microsoft-com:vml" Requires="v">
                <p:oleObj name="Document" r:id="rId4" imgW="8892340" imgH="5334646" progId="Word.Document.12">
                  <p:embed/>
                </p:oleObj>
              </mc:Choice>
              <mc:Fallback>
                <p:oleObj name="Document" r:id="rId4" imgW="8892340" imgH="5334646" progId="Word.Document.12">
                  <p:embed/>
                  <p:pic>
                    <p:nvPicPr>
                      <p:cNvPr id="0" name=""/>
                      <p:cNvPicPr/>
                      <p:nvPr/>
                    </p:nvPicPr>
                    <p:blipFill>
                      <a:blip r:embed="rId5"/>
                      <a:stretch>
                        <a:fillRect/>
                      </a:stretch>
                    </p:blipFill>
                    <p:spPr>
                      <a:xfrm>
                        <a:off x="747713" y="1527175"/>
                        <a:ext cx="8842375" cy="5297488"/>
                      </a:xfrm>
                      <a:prstGeom prst="rect">
                        <a:avLst/>
                      </a:prstGeom>
                    </p:spPr>
                  </p:pic>
                </p:oleObj>
              </mc:Fallback>
            </mc:AlternateContent>
          </a:graphicData>
        </a:graphic>
      </p:graphicFrame>
    </p:spTree>
    <p:extLst>
      <p:ext uri="{BB962C8B-B14F-4D97-AF65-F5344CB8AC3E}">
        <p14:creationId xmlns:p14="http://schemas.microsoft.com/office/powerpoint/2010/main" val="1035720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4952" y="301900"/>
            <a:ext cx="10058400" cy="733648"/>
          </a:xfrm>
        </p:spPr>
        <p:txBody>
          <a:bodyPr>
            <a:normAutofit fontScale="90000"/>
          </a:bodyPr>
          <a:lstStyle/>
          <a:p>
            <a:r>
              <a:rPr lang="es-ES" sz="1800" dirty="0"/>
              <a:t>				</a:t>
            </a:r>
            <a:br>
              <a:rPr lang="es-ES" sz="1800" dirty="0"/>
            </a:br>
            <a:r>
              <a:rPr lang="es-ES" sz="1800" dirty="0"/>
              <a:t>				</a:t>
            </a:r>
            <a:r>
              <a:rPr lang="es-ES" sz="1800" b="1" dirty="0">
                <a:latin typeface="Verdana" panose="020B0604030504040204" pitchFamily="34" charset="0"/>
                <a:ea typeface="Verdana" panose="020B0604030504040204" pitchFamily="34" charset="0"/>
                <a:cs typeface="Verdana" panose="020B0604030504040204" pitchFamily="34" charset="0"/>
              </a:rPr>
              <a:t>IMOLA III</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LINKING EU CASE LAW TO THE ELRD PIVOT TERMS</a:t>
            </a:r>
            <a:br>
              <a:rPr lang="es-ES" sz="1800" b="1" dirty="0">
                <a:latin typeface="Verdana" panose="020B0604030504040204" pitchFamily="34" charset="0"/>
                <a:ea typeface="Verdana" panose="020B0604030504040204" pitchFamily="34" charset="0"/>
                <a:cs typeface="Verdana" panose="020B0604030504040204" pitchFamily="34" charset="0"/>
              </a:rPr>
            </a:br>
            <a:r>
              <a:rPr lang="es-ES" sz="1800" b="1" dirty="0">
                <a:latin typeface="Verdana" panose="020B0604030504040204" pitchFamily="34" charset="0"/>
                <a:ea typeface="Verdana" panose="020B0604030504040204" pitchFamily="34" charset="0"/>
                <a:cs typeface="Verdana" panose="020B0604030504040204" pitchFamily="34" charset="0"/>
              </a:rPr>
              <a:t>   			</a:t>
            </a:r>
            <a:r>
              <a:rPr lang="en-US" sz="1600" b="1" dirty="0"/>
              <a:t>10</a:t>
            </a:r>
            <a:r>
              <a:rPr lang="en-US" sz="1600" b="1" baseline="30000" dirty="0"/>
              <a:t>th</a:t>
            </a:r>
            <a:r>
              <a:rPr lang="en-US" sz="1600" b="1" dirty="0"/>
              <a:t> Training Seminar IMOLA III project</a:t>
            </a:r>
            <a:br>
              <a:rPr lang="es-ES" sz="1600" dirty="0"/>
            </a:br>
            <a:endParaRPr lang="es-ES" sz="1800" b="1" dirty="0">
              <a:latin typeface="Verdana" panose="020B0604030504040204" pitchFamily="34" charset="0"/>
              <a:ea typeface="Verdana" panose="020B0604030504040204" pitchFamily="34" charset="0"/>
              <a:cs typeface="Verdana" panose="020B060403050404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50056" y="359399"/>
            <a:ext cx="2170490" cy="991190"/>
          </a:xfr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05" y="291786"/>
            <a:ext cx="2305682" cy="1058803"/>
          </a:xfrm>
          <a:prstGeom prst="rect">
            <a:avLst/>
          </a:prstGeom>
        </p:spPr>
      </p:pic>
      <p:sp>
        <p:nvSpPr>
          <p:cNvPr id="3" name="Rectángulo 2"/>
          <p:cNvSpPr/>
          <p:nvPr/>
        </p:nvSpPr>
        <p:spPr>
          <a:xfrm>
            <a:off x="748145" y="2483428"/>
            <a:ext cx="10505210" cy="646331"/>
          </a:xfrm>
          <a:prstGeom prst="rect">
            <a:avLst/>
          </a:prstGeom>
        </p:spPr>
        <p:txBody>
          <a:bodyPr wrap="square">
            <a:spAutoFit/>
          </a:bodyPr>
          <a:lstStyle/>
          <a:p>
            <a:r>
              <a:rPr lang="en-US" b="1" dirty="0"/>
              <a:t>	</a:t>
            </a:r>
          </a:p>
          <a:p>
            <a:endParaRPr lang="es-ES" dirty="0"/>
          </a:p>
        </p:txBody>
      </p:sp>
      <p:graphicFrame>
        <p:nvGraphicFramePr>
          <p:cNvPr id="9" name="Objeto 8"/>
          <p:cNvGraphicFramePr>
            <a:graphicFrameLocks noChangeAspect="1"/>
          </p:cNvGraphicFramePr>
          <p:nvPr>
            <p:extLst>
              <p:ext uri="{D42A27DB-BD31-4B8C-83A1-F6EECF244321}">
                <p14:modId xmlns:p14="http://schemas.microsoft.com/office/powerpoint/2010/main" val="2446558172"/>
              </p:ext>
            </p:extLst>
          </p:nvPr>
        </p:nvGraphicFramePr>
        <p:xfrm>
          <a:off x="1360055" y="1577975"/>
          <a:ext cx="8891588" cy="5280025"/>
        </p:xfrm>
        <a:graphic>
          <a:graphicData uri="http://schemas.openxmlformats.org/presentationml/2006/ole">
            <mc:AlternateContent xmlns:mc="http://schemas.openxmlformats.org/markup-compatibility/2006">
              <mc:Choice xmlns:v="urn:schemas-microsoft-com:vml" Requires="v">
                <p:oleObj name="Document" r:id="rId4" imgW="8892340" imgH="5282424" progId="Word.Document.12">
                  <p:embed/>
                </p:oleObj>
              </mc:Choice>
              <mc:Fallback>
                <p:oleObj name="Document" r:id="rId4" imgW="8892340" imgH="5282424" progId="Word.Document.12">
                  <p:embed/>
                  <p:pic>
                    <p:nvPicPr>
                      <p:cNvPr id="0" name=""/>
                      <p:cNvPicPr/>
                      <p:nvPr/>
                    </p:nvPicPr>
                    <p:blipFill>
                      <a:blip r:embed="rId5"/>
                      <a:stretch>
                        <a:fillRect/>
                      </a:stretch>
                    </p:blipFill>
                    <p:spPr>
                      <a:xfrm>
                        <a:off x="1360055" y="1577975"/>
                        <a:ext cx="8891588" cy="5280025"/>
                      </a:xfrm>
                      <a:prstGeom prst="rect">
                        <a:avLst/>
                      </a:prstGeom>
                    </p:spPr>
                  </p:pic>
                </p:oleObj>
              </mc:Fallback>
            </mc:AlternateContent>
          </a:graphicData>
        </a:graphic>
      </p:graphicFrame>
    </p:spTree>
    <p:extLst>
      <p:ext uri="{BB962C8B-B14F-4D97-AF65-F5344CB8AC3E}">
        <p14:creationId xmlns:p14="http://schemas.microsoft.com/office/powerpoint/2010/main" val="292005968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319104EBA25B44BDCE9A2FB31C6748" ma:contentTypeVersion="13" ma:contentTypeDescription="Crée un document." ma:contentTypeScope="" ma:versionID="dbb1d6e96dc1d032063a24d18d78ebee">
  <xsd:schema xmlns:xsd="http://www.w3.org/2001/XMLSchema" xmlns:xs="http://www.w3.org/2001/XMLSchema" xmlns:p="http://schemas.microsoft.com/office/2006/metadata/properties" xmlns:ns2="f44f20c0-8dbc-4b5c-9096-fd3e4d0777c4" xmlns:ns3="e66461d7-75a6-4067-a786-bcc092b1a58c" targetNamespace="http://schemas.microsoft.com/office/2006/metadata/properties" ma:root="true" ma:fieldsID="20560419277d3a32fd8142a4ef2f33aa" ns2:_="" ns3:_="">
    <xsd:import namespace="f44f20c0-8dbc-4b5c-9096-fd3e4d0777c4"/>
    <xsd:import namespace="e66461d7-75a6-4067-a786-bcc092b1a58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ServiceAutoKeyPoints" minOccurs="0"/>
                <xsd:element ref="ns2:MediaServiceKeyPoints"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4f20c0-8dbc-4b5c-9096-fd3e4d0777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66461d7-75a6-4067-a786-bcc092b1a58c" elementFormDefault="qualified">
    <xsd:import namespace="http://schemas.microsoft.com/office/2006/documentManagement/types"/>
    <xsd:import namespace="http://schemas.microsoft.com/office/infopath/2007/PartnerControls"/>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09B543-DEFA-4FDE-8716-A8B7F07B758A}"/>
</file>

<file path=customXml/itemProps2.xml><?xml version="1.0" encoding="utf-8"?>
<ds:datastoreItem xmlns:ds="http://schemas.openxmlformats.org/officeDocument/2006/customXml" ds:itemID="{B08D2C11-5E7D-47BB-85FA-8351FDEA2AE2}"/>
</file>

<file path=customXml/itemProps3.xml><?xml version="1.0" encoding="utf-8"?>
<ds:datastoreItem xmlns:ds="http://schemas.openxmlformats.org/officeDocument/2006/customXml" ds:itemID="{DF686582-BF44-4B7E-92E0-5FF26715A3CD}"/>
</file>

<file path=docProps/app.xml><?xml version="1.0" encoding="utf-8"?>
<Properties xmlns="http://schemas.openxmlformats.org/officeDocument/2006/extended-properties" xmlns:vt="http://schemas.openxmlformats.org/officeDocument/2006/docPropsVTypes">
  <TotalTime>143</TotalTime>
  <Words>1112</Words>
  <Application>Microsoft Office PowerPoint</Application>
  <PresentationFormat>Panorámica</PresentationFormat>
  <Paragraphs>102</Paragraphs>
  <Slides>11</Slides>
  <Notes>0</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1</vt:i4>
      </vt:variant>
      <vt:variant>
        <vt:lpstr>Títulos de diapositiva</vt:lpstr>
      </vt:variant>
      <vt:variant>
        <vt:i4>11</vt:i4>
      </vt:variant>
    </vt:vector>
  </HeadingPairs>
  <TitlesOfParts>
    <vt:vector size="19" baseType="lpstr">
      <vt:lpstr>Arial</vt:lpstr>
      <vt:lpstr>Calibri</vt:lpstr>
      <vt:lpstr>Calibri Light</vt:lpstr>
      <vt:lpstr>EUAlbertina</vt:lpstr>
      <vt:lpstr>Franklin Gothic Medium</vt:lpstr>
      <vt:lpstr>Verdana</vt:lpstr>
      <vt:lpstr>Tema de Office</vt:lpstr>
      <vt:lpstr>Document</vt:lpstr>
      <vt:lpstr>LINKING EU CASE LAW TO THE ELRD PIVOT TERMS</vt:lpstr>
      <vt:lpstr>         IMOLA III   LINKING EU CASE LAW TO THE ELRD PIVOT TERMS       10th Training Seminar IMOLA III project </vt:lpstr>
      <vt:lpstr>         IMOLA III   LINKING EU CASE LAW TO THE ELRD PIVOT TERMS       10th Training Seminar IMOLA III project </vt:lpstr>
      <vt:lpstr>         IMOLA III   LINKING EU CASE LAW TO THE ELRD PIVOT TERMS       10th Training Seminar IMOLA III project </vt:lpstr>
      <vt:lpstr>         IMOLA III   LINKING EU CASE LAW TO THE ELRD PIVOT TERMS       10th Training Seminar IMOLA III project </vt:lpstr>
      <vt:lpstr>         IMOLA III   LINKING EU CASE LAW TO THE ELRD PIVOT TERMS       10th Training Seminar IMOLA III project </vt:lpstr>
      <vt:lpstr>         IMOLA III   LINKING EU CASE LAW TO THE ELRD PIVOT TERMS       10th Training Seminar IMOLA III project </vt:lpstr>
      <vt:lpstr>         IMOLA III   LINKING EU CASE LAW TO THE ELRD PIVOT TERMS       10th Training Seminar IMOLA III project </vt:lpstr>
      <vt:lpstr>         IMOLA III   LINKING EU CASE LAW TO THE ELRD PIVOT TERMS       10th Training Seminar IMOLA III project </vt:lpstr>
      <vt:lpstr>         IMOLA III   LINKING EU CASE LAW TO THE ELRD PIVOT TERMS       10th Training Seminar IMOLA III project </vt:lpstr>
      <vt:lpstr>         IMOLA III   LINKING EU CASE LAW TO THE ELRD PIVOT TERMS       10th Training Seminar IMOLA III project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Gabriel Alonso</cp:lastModifiedBy>
  <cp:revision>14</cp:revision>
  <dcterms:created xsi:type="dcterms:W3CDTF">2021-09-26T09:43:08Z</dcterms:created>
  <dcterms:modified xsi:type="dcterms:W3CDTF">2021-09-27T08:27:22Z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0x0101003E319104EBA25B44BDCE9A2FB31C6748</vt:lpwstr>
  </property>
</Properties>
</file>