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275" r:id="rId5"/>
    <p:sldId id="293" r:id="rId6"/>
    <p:sldId id="269" r:id="rId7"/>
    <p:sldId id="305" r:id="rId8"/>
    <p:sldId id="306" r:id="rId9"/>
    <p:sldId id="317" r:id="rId10"/>
    <p:sldId id="318" r:id="rId11"/>
    <p:sldId id="309" r:id="rId12"/>
    <p:sldId id="307" r:id="rId13"/>
    <p:sldId id="310" r:id="rId14"/>
    <p:sldId id="301" r:id="rId15"/>
    <p:sldId id="311" r:id="rId16"/>
    <p:sldId id="315" r:id="rId17"/>
    <p:sldId id="316" r:id="rId18"/>
    <p:sldId id="302" r:id="rId19"/>
    <p:sldId id="27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cr Associação dos Conservadores" initials="aAdC" lastIdx="2" clrIdx="0">
    <p:extLst>
      <p:ext uri="{19B8F6BF-5375-455C-9EA6-DF929625EA0E}">
        <p15:presenceInfo xmlns:p15="http://schemas.microsoft.com/office/powerpoint/2012/main" userId="4903b2596822df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364" autoAdjust="0"/>
  </p:normalViewPr>
  <p:slideViewPr>
    <p:cSldViewPr snapToGrid="0">
      <p:cViewPr varScale="1">
        <p:scale>
          <a:sx n="65" d="100"/>
          <a:sy n="65" d="100"/>
        </p:scale>
        <p:origin x="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2E11-D3FB-4AE6-B8D3-FC7AD5C64B8F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79A92-419D-4293-9664-13B511C5BC8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86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9A92-419D-4293-9664-13B511C5BC8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9A92-419D-4293-9664-13B511C5BC8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50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9A92-419D-4293-9664-13B511C5BC8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16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9A92-419D-4293-9664-13B511C5BC8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10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79A92-419D-4293-9664-13B511C5BC8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65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79A92-419D-4293-9664-13B511C5BC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20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C74C-53EA-47D2-AA24-BC61ACAB3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72471-0D4F-4100-A2D4-A38A557D5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D0D92-4847-4580-A2A7-6AE95E1D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2FC92-7EFD-4524-9113-2B2C6A2E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5CD2-D6B3-49F0-BCE3-4BAB341C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84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14E7-0BD7-4811-B47D-E2A10C32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61008-6F8B-4450-8FA1-1D7D39293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CE17-33D7-4512-A7D8-FF2B3F80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BE14-573C-4D88-9D54-A8A9BCC4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E922-CF80-4DA8-B44B-87A9F2A1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73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BF204-2F98-45F0-BD47-CBA61C221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5CE23-9145-4123-91CE-6C6AB8AF7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42B5-143D-4C25-82CE-45CD2638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99C4-4ADF-4206-AC39-B649A378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4E4EA-F40C-41DE-9119-0FEA73E4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3BB9-7EB4-4855-B0B0-1A2B9852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27B7A-71E5-41F1-8672-4138EC35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65A6-8A83-4C00-B4DF-7CBB712A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CB818-6C54-4F6A-B5EA-4291DA66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A121-F802-4266-B3FA-CDB89FA7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16E1-01CF-4410-BF0F-E283F876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5A2AE-24B5-4F87-AC65-134B55075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E9BD5-C6A7-41B7-A2F1-DCE8E193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94D8-1803-4F42-B791-9CD77F70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2BDD-5BD8-4A20-9EB6-881089C2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9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6AE5-5504-47A9-AF8F-95B6D2CE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27844-C3C3-4322-96F5-478D60825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BCAF7-7491-4DB8-905A-36C0E8728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F458B-EED9-4B3E-B327-A0165C26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4EEA9-170A-47AC-A373-F778C33C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0BB62-CE49-4FE9-A880-D75A2820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28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B791-FB43-486E-8570-EFA99CB7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CA45F-95A2-4288-9FED-662C3259F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7517E-A24C-4D0C-8687-1E72651D4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329FE3-509C-4083-AAAE-15E9E0024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5ACFC-FA61-44EC-AF64-AC2FE246C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5005C-6F86-4AB1-A3B8-3B6111C2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07154-1DBB-43FB-8595-8D724002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E184D-FB10-4A8D-A99B-73D10E36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8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31E9-D874-4B87-B066-CC82D7CD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C0000-C375-4075-A502-0D20BD0C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A11E5-EBA7-41EC-B3BC-81211C75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4A2D8-6802-483F-800E-E18E3830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5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BB036-5CC4-47D9-A76A-1E25FD9C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EE0E8-40AD-4125-8A4F-B089959E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30C88-0A2D-49D2-8355-DF9D2ADF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70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A61E-1ED4-455D-9592-1464B77B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BCA4-C0EE-4DAC-816C-6066834B0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2851B-77F2-4693-9A3F-668ED2C5D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0376E-6A78-4C0E-974D-7AF7664B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78E6-42E2-45B1-A8C1-9454C694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F37FE-9DE9-446E-B990-B785E83E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9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1D68-837C-4A67-AB91-369700BD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18612-AFBC-4E1B-93EC-0BEC8593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0D032-0680-45C2-8BFA-1E77C694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47C7A-AC33-448F-A36D-FFB45E46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E5EC4-C996-4333-AEAC-72DCB98F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4C81-DA86-414F-B34E-D9A4FD4E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01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2715E-47EA-42F6-83D4-5E2EF8FF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4DD4-A99D-42C7-8D10-C78E3AFA4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BF05E-1BA0-4CD7-899F-19BE87E08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1C93-A7DF-44F7-B2DD-81AC6009B4B0}" type="datetimeFigureOut">
              <a:rPr lang="es-ES" smtClean="0"/>
              <a:t>24/10/2021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E1DDA-B07E-48B0-BCAD-F94274219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D5BF4-10BA-4A98-A952-0871ED0A6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A4E3-EE71-4FCE-90D4-600E554999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3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8C7D76-ACBE-4DAB-82F0-162E0136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38" y="408279"/>
            <a:ext cx="4376421" cy="17587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253A53-E81A-419A-B24A-F2B791B9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28" y="4946423"/>
            <a:ext cx="2928563" cy="1579592"/>
          </a:xfrm>
          <a:prstGeom prst="rect">
            <a:avLst/>
          </a:prstGeom>
        </p:spPr>
      </p:pic>
      <p:pic>
        <p:nvPicPr>
          <p:cNvPr id="8" name="3 Imagen">
            <a:extLst>
              <a:ext uri="{FF2B5EF4-FFF2-40B4-BE49-F238E27FC236}">
                <a16:creationId xmlns:a16="http://schemas.microsoft.com/office/drawing/2014/main" id="{00B48327-EC92-4AFF-A151-9EAE72ECD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0" y="2859453"/>
            <a:ext cx="4498340" cy="1394593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244C3FAD-3B91-4875-BBF9-33DC5F8B8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1" y="2859453"/>
            <a:ext cx="4376420" cy="1462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489AC-C19A-42C0-A2BE-D086A16BFA44}"/>
              </a:ext>
            </a:extLst>
          </p:cNvPr>
          <p:cNvSpPr txBox="1"/>
          <p:nvPr/>
        </p:nvSpPr>
        <p:spPr>
          <a:xfrm>
            <a:off x="8493759" y="5638800"/>
            <a:ext cx="315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/>
              <a:t>October</a:t>
            </a:r>
            <a:r>
              <a:rPr lang="pt-PT" dirty="0"/>
              <a:t> 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142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6663" r="1260" b="8321"/>
          <a:stretch/>
        </p:blipFill>
        <p:spPr>
          <a:xfrm>
            <a:off x="-125916" y="0"/>
            <a:ext cx="12172950" cy="65903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" y="557559"/>
            <a:ext cx="8684663" cy="2514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150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379693-5226-4540-9049-823A5D2EB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063186"/>
              </p:ext>
            </p:extLst>
          </p:nvPr>
        </p:nvGraphicFramePr>
        <p:xfrm>
          <a:off x="12357" y="713648"/>
          <a:ext cx="12179643" cy="5430704"/>
        </p:xfrm>
        <a:graphic>
          <a:graphicData uri="http://schemas.openxmlformats.org/drawingml/2006/table">
            <a:tbl>
              <a:tblPr firstRow="1" firstCol="1" bandRow="1"/>
              <a:tblGrid>
                <a:gridCol w="1939520">
                  <a:extLst>
                    <a:ext uri="{9D8B030D-6E8A-4147-A177-3AD203B41FA5}">
                      <a16:colId xmlns:a16="http://schemas.microsoft.com/office/drawing/2014/main" val="1910867619"/>
                    </a:ext>
                  </a:extLst>
                </a:gridCol>
                <a:gridCol w="1231578">
                  <a:extLst>
                    <a:ext uri="{9D8B030D-6E8A-4147-A177-3AD203B41FA5}">
                      <a16:colId xmlns:a16="http://schemas.microsoft.com/office/drawing/2014/main" val="4186673643"/>
                    </a:ext>
                  </a:extLst>
                </a:gridCol>
                <a:gridCol w="1251891">
                  <a:extLst>
                    <a:ext uri="{9D8B030D-6E8A-4147-A177-3AD203B41FA5}">
                      <a16:colId xmlns:a16="http://schemas.microsoft.com/office/drawing/2014/main" val="102556048"/>
                    </a:ext>
                  </a:extLst>
                </a:gridCol>
                <a:gridCol w="1395156">
                  <a:extLst>
                    <a:ext uri="{9D8B030D-6E8A-4147-A177-3AD203B41FA5}">
                      <a16:colId xmlns:a16="http://schemas.microsoft.com/office/drawing/2014/main" val="3893860169"/>
                    </a:ext>
                  </a:extLst>
                </a:gridCol>
                <a:gridCol w="1478449">
                  <a:extLst>
                    <a:ext uri="{9D8B030D-6E8A-4147-A177-3AD203B41FA5}">
                      <a16:colId xmlns:a16="http://schemas.microsoft.com/office/drawing/2014/main" val="3213052639"/>
                    </a:ext>
                  </a:extLst>
                </a:gridCol>
                <a:gridCol w="1028331">
                  <a:extLst>
                    <a:ext uri="{9D8B030D-6E8A-4147-A177-3AD203B41FA5}">
                      <a16:colId xmlns:a16="http://schemas.microsoft.com/office/drawing/2014/main" val="3907249980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891338255"/>
                    </a:ext>
                  </a:extLst>
                </a:gridCol>
                <a:gridCol w="1270168">
                  <a:extLst>
                    <a:ext uri="{9D8B030D-6E8A-4147-A177-3AD203B41FA5}">
                      <a16:colId xmlns:a16="http://schemas.microsoft.com/office/drawing/2014/main" val="2636712543"/>
                    </a:ext>
                  </a:extLst>
                </a:gridCol>
                <a:gridCol w="1314382">
                  <a:extLst>
                    <a:ext uri="{9D8B030D-6E8A-4147-A177-3AD203B41FA5}">
                      <a16:colId xmlns:a16="http://schemas.microsoft.com/office/drawing/2014/main" val="1355322539"/>
                    </a:ext>
                  </a:extLst>
                </a:gridCol>
              </a:tblGrid>
              <a:tr h="742835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 SHEETS CONCEPTUALIZATION AND FORMALIZATION: LAND REGISTRY PUBLICITY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131"/>
                  </a:ext>
                </a:extLst>
              </a:tr>
              <a:tr h="650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 BLOCK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 TERM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 SYNONYM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 RELATED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ELRD PART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ELRD PIVOT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SYNONYM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797811"/>
                  </a:ext>
                </a:extLst>
              </a:tr>
              <a:tr h="3395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get Land Registry Information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can apply for LR information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Requester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Legitimate Interest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 Application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Page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Legal person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Natural person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Person entitled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73" marR="41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874112"/>
                  </a:ext>
                </a:extLst>
              </a:tr>
            </a:tbl>
          </a:graphicData>
        </a:graphic>
      </p:graphicFrame>
      <p:pic>
        <p:nvPicPr>
          <p:cNvPr id="17" name="Graphic 16" descr="Boardroom">
            <a:extLst>
              <a:ext uri="{FF2B5EF4-FFF2-40B4-BE49-F238E27FC236}">
                <a16:creationId xmlns:a16="http://schemas.microsoft.com/office/drawing/2014/main" id="{51655A6A-0CA1-43D9-A4FF-A95BFDD107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2112" y="4218047"/>
            <a:ext cx="914400" cy="914400"/>
          </a:xfrm>
          <a:prstGeom prst="rect">
            <a:avLst/>
          </a:prstGeom>
        </p:spPr>
      </p:pic>
      <p:pic>
        <p:nvPicPr>
          <p:cNvPr id="20" name="Graphic 19" descr="Target Audience">
            <a:extLst>
              <a:ext uri="{FF2B5EF4-FFF2-40B4-BE49-F238E27FC236}">
                <a16:creationId xmlns:a16="http://schemas.microsoft.com/office/drawing/2014/main" id="{ECE8183F-F597-4279-BA50-F64846982E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5339" y="4180702"/>
            <a:ext cx="914400" cy="914400"/>
          </a:xfrm>
          <a:prstGeom prst="rect">
            <a:avLst/>
          </a:prstGeom>
        </p:spPr>
      </p:pic>
      <p:pic>
        <p:nvPicPr>
          <p:cNvPr id="22" name="Graphic 21" descr="Social network">
            <a:extLst>
              <a:ext uri="{FF2B5EF4-FFF2-40B4-BE49-F238E27FC236}">
                <a16:creationId xmlns:a16="http://schemas.microsoft.com/office/drawing/2014/main" id="{1E7DDC27-F808-4974-AB45-336D40C32BC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0624" y="2856607"/>
            <a:ext cx="914400" cy="9144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74084B-F807-4694-9FA2-DF23C82DE35C}"/>
              </a:ext>
            </a:extLst>
          </p:cNvPr>
          <p:cNvCxnSpPr>
            <a:cxnSpLocks/>
          </p:cNvCxnSpPr>
          <p:nvPr/>
        </p:nvCxnSpPr>
        <p:spPr>
          <a:xfrm flipV="1">
            <a:off x="3525398" y="2952520"/>
            <a:ext cx="396607" cy="8184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5C9634-FC75-4B5E-864F-B1C34CE0753C}"/>
              </a:ext>
            </a:extLst>
          </p:cNvPr>
          <p:cNvCxnSpPr/>
          <p:nvPr/>
        </p:nvCxnSpPr>
        <p:spPr>
          <a:xfrm flipV="1">
            <a:off x="4682169" y="2856607"/>
            <a:ext cx="539826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03FC2D-EE0A-4498-8C2E-2DEBD8C20C86}"/>
              </a:ext>
            </a:extLst>
          </p:cNvPr>
          <p:cNvCxnSpPr/>
          <p:nvPr/>
        </p:nvCxnSpPr>
        <p:spPr>
          <a:xfrm flipV="1">
            <a:off x="6096000" y="2856607"/>
            <a:ext cx="503104" cy="5723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07EDD9B-16DD-4C4B-A0E9-92C0D232972B}"/>
              </a:ext>
            </a:extLst>
          </p:cNvPr>
          <p:cNvSpPr/>
          <p:nvPr/>
        </p:nvSpPr>
        <p:spPr>
          <a:xfrm>
            <a:off x="8284684" y="1972019"/>
            <a:ext cx="1344058" cy="506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6F7274-A37E-4881-9DB7-CDB6AD56DA38}"/>
              </a:ext>
            </a:extLst>
          </p:cNvPr>
          <p:cNvSpPr/>
          <p:nvPr/>
        </p:nvSpPr>
        <p:spPr>
          <a:xfrm>
            <a:off x="9628742" y="1972019"/>
            <a:ext cx="1266940" cy="506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399D64-A6D9-4944-94AA-0BE795B276EF}"/>
              </a:ext>
            </a:extLst>
          </p:cNvPr>
          <p:cNvSpPr/>
          <p:nvPr/>
        </p:nvSpPr>
        <p:spPr>
          <a:xfrm>
            <a:off x="11040624" y="1972019"/>
            <a:ext cx="1139019" cy="506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38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ss Vocabulary in Spanish - Spanish Via Skype">
            <a:extLst>
              <a:ext uri="{FF2B5EF4-FFF2-40B4-BE49-F238E27FC236}">
                <a16:creationId xmlns:a16="http://schemas.microsoft.com/office/drawing/2014/main" id="{BED677D9-0FEB-47C1-9CC7-79C25AEDA0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18160"/>
            <a:ext cx="7416800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5B580-A928-4F90-AE06-DCCFE486E6DF}"/>
              </a:ext>
            </a:extLst>
          </p:cNvPr>
          <p:cNvSpPr txBox="1"/>
          <p:nvPr/>
        </p:nvSpPr>
        <p:spPr>
          <a:xfrm>
            <a:off x="782320" y="5029200"/>
            <a:ext cx="982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solidFill>
                  <a:schemeClr val="accent2">
                    <a:lumMod val="50000"/>
                  </a:schemeClr>
                </a:solidFill>
              </a:rPr>
              <a:t>We</a:t>
            </a:r>
            <a:r>
              <a:rPr lang="pt-PT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3600" dirty="0" err="1">
                <a:solidFill>
                  <a:schemeClr val="accent2">
                    <a:lumMod val="50000"/>
                  </a:schemeClr>
                </a:solidFill>
              </a:rPr>
              <a:t>had</a:t>
            </a:r>
            <a:r>
              <a:rPr lang="pt-PT" sz="3600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pt-PT" sz="3600" dirty="0" err="1">
                <a:solidFill>
                  <a:schemeClr val="accent2">
                    <a:lumMod val="50000"/>
                  </a:schemeClr>
                </a:solidFill>
              </a:rPr>
              <a:t>good</a:t>
            </a:r>
            <a:r>
              <a:rPr lang="pt-PT" sz="3600" dirty="0">
                <a:solidFill>
                  <a:schemeClr val="accent2">
                    <a:lumMod val="50000"/>
                  </a:schemeClr>
                </a:solidFill>
              </a:rPr>
              <a:t> move </a:t>
            </a:r>
            <a:r>
              <a:rPr lang="pt-PT" sz="3600" dirty="0" err="1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pt-PT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3600" dirty="0" err="1">
                <a:solidFill>
                  <a:schemeClr val="accent2">
                    <a:lumMod val="50000"/>
                  </a:schemeClr>
                </a:solidFill>
              </a:rPr>
              <a:t>went</a:t>
            </a:r>
            <a:r>
              <a:rPr lang="pt-PT" sz="3600" dirty="0">
                <a:solidFill>
                  <a:schemeClr val="accent2">
                    <a:lumMod val="50000"/>
                  </a:schemeClr>
                </a:solidFill>
              </a:rPr>
              <a:t> for a </a:t>
            </a:r>
            <a:r>
              <a:rPr lang="pt-PT" sz="3600" dirty="0" err="1">
                <a:solidFill>
                  <a:schemeClr val="accent2">
                    <a:lumMod val="50000"/>
                  </a:schemeClr>
                </a:solidFill>
              </a:rPr>
              <a:t>better</a:t>
            </a:r>
            <a:r>
              <a:rPr lang="pt-PT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sz="3600" dirty="0" err="1">
                <a:solidFill>
                  <a:schemeClr val="accent2">
                    <a:lumMod val="50000"/>
                  </a:schemeClr>
                </a:solidFill>
              </a:rPr>
              <a:t>one</a:t>
            </a:r>
            <a:r>
              <a:rPr lang="pt-PT" sz="3600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s-E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0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3962"/>
              </p:ext>
            </p:extLst>
          </p:nvPr>
        </p:nvGraphicFramePr>
        <p:xfrm>
          <a:off x="0" y="166255"/>
          <a:ext cx="12191999" cy="6692123"/>
        </p:xfrm>
        <a:graphic>
          <a:graphicData uri="http://schemas.openxmlformats.org/drawingml/2006/table">
            <a:tbl>
              <a:tblPr firstRow="1" firstCol="1" bandRow="1"/>
              <a:tblGrid>
                <a:gridCol w="2825571">
                  <a:extLst>
                    <a:ext uri="{9D8B030D-6E8A-4147-A177-3AD203B41FA5}">
                      <a16:colId xmlns:a16="http://schemas.microsoft.com/office/drawing/2014/main" val="741572882"/>
                    </a:ext>
                  </a:extLst>
                </a:gridCol>
                <a:gridCol w="2358525">
                  <a:extLst>
                    <a:ext uri="{9D8B030D-6E8A-4147-A177-3AD203B41FA5}">
                      <a16:colId xmlns:a16="http://schemas.microsoft.com/office/drawing/2014/main" val="97370126"/>
                    </a:ext>
                  </a:extLst>
                </a:gridCol>
                <a:gridCol w="1573089">
                  <a:extLst>
                    <a:ext uri="{9D8B030D-6E8A-4147-A177-3AD203B41FA5}">
                      <a16:colId xmlns:a16="http://schemas.microsoft.com/office/drawing/2014/main" val="2545981146"/>
                    </a:ext>
                  </a:extLst>
                </a:gridCol>
                <a:gridCol w="1729512">
                  <a:extLst>
                    <a:ext uri="{9D8B030D-6E8A-4147-A177-3AD203B41FA5}">
                      <a16:colId xmlns:a16="http://schemas.microsoft.com/office/drawing/2014/main" val="2698333647"/>
                    </a:ext>
                  </a:extLst>
                </a:gridCol>
                <a:gridCol w="1666233">
                  <a:extLst>
                    <a:ext uri="{9D8B030D-6E8A-4147-A177-3AD203B41FA5}">
                      <a16:colId xmlns:a16="http://schemas.microsoft.com/office/drawing/2014/main" val="2426709947"/>
                    </a:ext>
                  </a:extLst>
                </a:gridCol>
                <a:gridCol w="2039069">
                  <a:extLst>
                    <a:ext uri="{9D8B030D-6E8A-4147-A177-3AD203B41FA5}">
                      <a16:colId xmlns:a16="http://schemas.microsoft.com/office/drawing/2014/main" val="966248362"/>
                    </a:ext>
                  </a:extLst>
                </a:gridCol>
              </a:tblGrid>
              <a:tr h="89136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 SHEETS CONCEPTUALIZATION AND FORMALIZATION: 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REGISTRY PUBLICITY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69077"/>
                  </a:ext>
                </a:extLst>
              </a:tr>
              <a:tr h="667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pt-P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ANSWER</a:t>
                      </a:r>
                      <a:endParaRPr lang="pt-P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FACT-SHEET</a:t>
                      </a:r>
                      <a:endParaRPr lang="pt-P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ELRD PIVOT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SYNONYM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637465"/>
                  </a:ext>
                </a:extLst>
              </a:tr>
              <a:tr h="5133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get LR information: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can apply for LR information?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 extracted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national factsheet and updated when necessary</a:t>
                      </a:r>
                      <a:endParaRPr lang="pt-PT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Registry Publicity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ELRD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Land Registry Document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Authentication of applicant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Requester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Excerpt 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Legitimate interest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 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5071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2982" y="2049963"/>
            <a:ext cx="17841913" cy="68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cxnSp>
        <p:nvCxnSpPr>
          <p:cNvPr id="8" name="Conexão reta unidirecional 7"/>
          <p:cNvCxnSpPr>
            <a:cxnSpLocks/>
          </p:cNvCxnSpPr>
          <p:nvPr/>
        </p:nvCxnSpPr>
        <p:spPr>
          <a:xfrm flipV="1">
            <a:off x="3408218" y="3123783"/>
            <a:ext cx="519546" cy="1828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4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43061"/>
              </p:ext>
            </p:extLst>
          </p:nvPr>
        </p:nvGraphicFramePr>
        <p:xfrm>
          <a:off x="1" y="1"/>
          <a:ext cx="12191999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825571">
                  <a:extLst>
                    <a:ext uri="{9D8B030D-6E8A-4147-A177-3AD203B41FA5}">
                      <a16:colId xmlns:a16="http://schemas.microsoft.com/office/drawing/2014/main" val="741572882"/>
                    </a:ext>
                  </a:extLst>
                </a:gridCol>
                <a:gridCol w="2358525">
                  <a:extLst>
                    <a:ext uri="{9D8B030D-6E8A-4147-A177-3AD203B41FA5}">
                      <a16:colId xmlns:a16="http://schemas.microsoft.com/office/drawing/2014/main" val="97370126"/>
                    </a:ext>
                  </a:extLst>
                </a:gridCol>
                <a:gridCol w="1573090">
                  <a:extLst>
                    <a:ext uri="{9D8B030D-6E8A-4147-A177-3AD203B41FA5}">
                      <a16:colId xmlns:a16="http://schemas.microsoft.com/office/drawing/2014/main" val="2545981146"/>
                    </a:ext>
                  </a:extLst>
                </a:gridCol>
                <a:gridCol w="1729512">
                  <a:extLst>
                    <a:ext uri="{9D8B030D-6E8A-4147-A177-3AD203B41FA5}">
                      <a16:colId xmlns:a16="http://schemas.microsoft.com/office/drawing/2014/main" val="2698333647"/>
                    </a:ext>
                  </a:extLst>
                </a:gridCol>
                <a:gridCol w="1693524">
                  <a:extLst>
                    <a:ext uri="{9D8B030D-6E8A-4147-A177-3AD203B41FA5}">
                      <a16:colId xmlns:a16="http://schemas.microsoft.com/office/drawing/2014/main" val="2426709947"/>
                    </a:ext>
                  </a:extLst>
                </a:gridCol>
                <a:gridCol w="2011777">
                  <a:extLst>
                    <a:ext uri="{9D8B030D-6E8A-4147-A177-3AD203B41FA5}">
                      <a16:colId xmlns:a16="http://schemas.microsoft.com/office/drawing/2014/main" val="966248362"/>
                    </a:ext>
                  </a:extLst>
                </a:gridCol>
              </a:tblGrid>
              <a:tr h="85798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 SHEETS CONCEPTUALIZATION AND FORMALIZATION: 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REGISTRY PUBLICITY</a:t>
                      </a:r>
                      <a:endParaRPr lang="pt-P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69077"/>
                  </a:ext>
                </a:extLst>
              </a:tr>
              <a:tr h="6551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ANSWER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FACT-SHEET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ELRD PIVOT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SYNONYM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endParaRPr lang="pt-P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637465"/>
                  </a:ext>
                </a:extLst>
              </a:tr>
              <a:tr h="5344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get LR information: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can apply for LR information?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Anyone can apply for certificates of registry information and archived documents, as well as oral or written information about its contents. It is a consequence of the public nature of the land registry. There is no need to prove a legitimate interest.</a:t>
                      </a:r>
                      <a:endParaRPr lang="pt-PT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Registry Publicity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ELRD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Land Registry Document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Authentication of applicant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Requester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Excerpt 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Legitimate interest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 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P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5071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2982" y="2049963"/>
            <a:ext cx="17841913" cy="68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50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59AC0B-C9CA-4233-AFD7-7AF2620D38B2}"/>
              </a:ext>
            </a:extLst>
          </p:cNvPr>
          <p:cNvSpPr txBox="1"/>
          <p:nvPr/>
        </p:nvSpPr>
        <p:spPr>
          <a:xfrm>
            <a:off x="548640" y="597466"/>
            <a:ext cx="110947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buFont typeface="Calibri" panose="020F0502020204030204" pitchFamily="34" charset="0"/>
              <a:buChar char="-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 the national answers in the factsheet</a:t>
            </a:r>
          </a:p>
          <a:p>
            <a:pPr lvl="0" algn="just" fontAlgn="base"/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0" algn="just" fontAlgn="base"/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Calibri" panose="020F0502020204030204" pitchFamily="34" charset="0"/>
              <a:buChar char="-"/>
            </a:pPr>
            <a:endParaRPr lang="en-GB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Calibri" panose="020F0502020204030204" pitchFamily="34" charset="0"/>
              <a:buChar char="-"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Calibri" panose="020F0502020204030204" pitchFamily="34" charset="0"/>
              <a:buChar char="-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Reusing ELRN information for </a:t>
            </a:r>
            <a:r>
              <a:rPr lang="en-GB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Imola</a:t>
            </a: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purposes, consolidating synonyms and relationships suitable.</a:t>
            </a:r>
          </a:p>
          <a:p>
            <a:pPr marL="342900" lvl="0" indent="-342900" algn="just" fontAlgn="base">
              <a:buFont typeface="Calibri" panose="020F0502020204030204" pitchFamily="34" charset="0"/>
              <a:buChar char="-"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 fontAlgn="base"/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8">
            <a:extLst>
              <a:ext uri="{FF2B5EF4-FFF2-40B4-BE49-F238E27FC236}">
                <a16:creationId xmlns:a16="http://schemas.microsoft.com/office/drawing/2014/main" id="{4D7377AB-B1C3-4B7C-8840-2EFED053B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776"/>
            <a:ext cx="5008880" cy="1249680"/>
          </a:xfrm>
          <a:prstGeom prst="rect">
            <a:avLst/>
          </a:prstGeom>
        </p:spPr>
      </p:pic>
      <p:pic>
        <p:nvPicPr>
          <p:cNvPr id="8" name="3 Imagen">
            <a:extLst>
              <a:ext uri="{FF2B5EF4-FFF2-40B4-BE49-F238E27FC236}">
                <a16:creationId xmlns:a16="http://schemas.microsoft.com/office/drawing/2014/main" id="{F2C7E2C6-4E60-4062-A1F7-49311505B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3" y="4204193"/>
            <a:ext cx="3640130" cy="15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8C7D76-ACBE-4DAB-82F0-162E0136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457200"/>
            <a:ext cx="3735616" cy="1728439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023026C7-1A7F-4F2C-AA06-0C9260815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4087"/>
            <a:ext cx="4490720" cy="11602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253A53-E81A-419A-B24A-F2B791B94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47" y="5240237"/>
            <a:ext cx="2928563" cy="1579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DAE45-AFE7-4F6A-962E-D798A040CDF1}"/>
              </a:ext>
            </a:extLst>
          </p:cNvPr>
          <p:cNvSpPr txBox="1"/>
          <p:nvPr/>
        </p:nvSpPr>
        <p:spPr>
          <a:xfrm>
            <a:off x="2342004" y="3083540"/>
            <a:ext cx="8207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3200" dirty="0">
              <a:solidFill>
                <a:srgbClr val="002060"/>
              </a:solidFill>
            </a:endParaRPr>
          </a:p>
          <a:p>
            <a:r>
              <a:rPr lang="pt-PT" sz="3200" dirty="0" err="1">
                <a:solidFill>
                  <a:srgbClr val="002060"/>
                </a:solidFill>
              </a:rPr>
              <a:t>Thank</a:t>
            </a:r>
            <a:r>
              <a:rPr lang="pt-PT" sz="3200" dirty="0">
                <a:solidFill>
                  <a:srgbClr val="002060"/>
                </a:solidFill>
              </a:rPr>
              <a:t> </a:t>
            </a:r>
            <a:r>
              <a:rPr lang="pt-PT" sz="3200" dirty="0" err="1">
                <a:solidFill>
                  <a:srgbClr val="002060"/>
                </a:solidFill>
              </a:rPr>
              <a:t>you</a:t>
            </a:r>
            <a:r>
              <a:rPr lang="pt-PT" sz="3200" dirty="0">
                <a:solidFill>
                  <a:srgbClr val="002060"/>
                </a:solidFill>
              </a:rPr>
              <a:t> for </a:t>
            </a:r>
            <a:r>
              <a:rPr lang="pt-PT" sz="3200" dirty="0" err="1">
                <a:solidFill>
                  <a:srgbClr val="002060"/>
                </a:solidFill>
              </a:rPr>
              <a:t>your</a:t>
            </a:r>
            <a:r>
              <a:rPr lang="pt-PT" sz="3200" dirty="0">
                <a:solidFill>
                  <a:srgbClr val="002060"/>
                </a:solidFill>
              </a:rPr>
              <a:t> </a:t>
            </a:r>
            <a:r>
              <a:rPr lang="pt-PT" sz="3200" dirty="0" err="1">
                <a:solidFill>
                  <a:srgbClr val="002060"/>
                </a:solidFill>
              </a:rPr>
              <a:t>attention</a:t>
            </a:r>
            <a:r>
              <a:rPr lang="pt-PT" sz="3200" dirty="0">
                <a:solidFill>
                  <a:srgbClr val="002060"/>
                </a:solidFill>
              </a:rPr>
              <a:t> </a:t>
            </a:r>
            <a:r>
              <a:rPr lang="pt-PT" sz="3200" dirty="0" err="1">
                <a:solidFill>
                  <a:srgbClr val="002060"/>
                </a:solidFill>
              </a:rPr>
              <a:t>and</a:t>
            </a:r>
            <a:r>
              <a:rPr lang="pt-PT" sz="3200" dirty="0">
                <a:solidFill>
                  <a:srgbClr val="002060"/>
                </a:solidFill>
              </a:rPr>
              <a:t> </a:t>
            </a:r>
            <a:r>
              <a:rPr lang="pt-PT" sz="3200" dirty="0" err="1">
                <a:solidFill>
                  <a:srgbClr val="002060"/>
                </a:solidFill>
              </a:rPr>
              <a:t>collaboration</a:t>
            </a:r>
            <a:r>
              <a:rPr lang="pt-PT" sz="3200" dirty="0">
                <a:solidFill>
                  <a:srgbClr val="002060"/>
                </a:solidFill>
              </a:rPr>
              <a:t>!!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9BFB4-D16D-4033-B86D-36DF26CCD70A}"/>
              </a:ext>
            </a:extLst>
          </p:cNvPr>
          <p:cNvSpPr txBox="1"/>
          <p:nvPr/>
        </p:nvSpPr>
        <p:spPr>
          <a:xfrm>
            <a:off x="8291897" y="5251667"/>
            <a:ext cx="352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err="1"/>
              <a:t>Luisa</a:t>
            </a:r>
            <a:r>
              <a:rPr lang="pt-PT" b="1" dirty="0"/>
              <a:t> </a:t>
            </a:r>
            <a:r>
              <a:rPr lang="pt-PT" b="1" dirty="0" err="1"/>
              <a:t>Clode</a:t>
            </a:r>
            <a:endParaRPr lang="pt-PT" b="1" dirty="0"/>
          </a:p>
          <a:p>
            <a:pPr algn="r"/>
            <a:r>
              <a:rPr lang="pt-PT" b="1" dirty="0" err="1"/>
              <a:t>Secretary</a:t>
            </a:r>
            <a:r>
              <a:rPr lang="pt-PT" b="1" dirty="0"/>
              <a:t> General</a:t>
            </a:r>
          </a:p>
          <a:p>
            <a:pPr algn="r"/>
            <a:r>
              <a:rPr lang="pt-PT" b="1" dirty="0"/>
              <a:t>secretary.general@elra.eu</a:t>
            </a:r>
          </a:p>
          <a:p>
            <a:pPr algn="r"/>
            <a:r>
              <a:rPr lang="pt-PT" b="1" dirty="0" err="1"/>
              <a:t>October</a:t>
            </a:r>
            <a:r>
              <a:rPr lang="pt-PT" b="1" dirty="0"/>
              <a:t> 2021</a:t>
            </a:r>
            <a:endParaRPr lang="es-ES" b="1" dirty="0"/>
          </a:p>
        </p:txBody>
      </p:sp>
      <p:pic>
        <p:nvPicPr>
          <p:cNvPr id="7" name="3 Imagen">
            <a:extLst>
              <a:ext uri="{FF2B5EF4-FFF2-40B4-BE49-F238E27FC236}">
                <a16:creationId xmlns:a16="http://schemas.microsoft.com/office/drawing/2014/main" id="{67A9CE53-C2DF-4863-80EC-7E37BB92F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66" y="1405332"/>
            <a:ext cx="3207888" cy="15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253A53-E81A-419A-B24A-F2B791B9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17" y="5342940"/>
            <a:ext cx="2928563" cy="1515060"/>
          </a:xfrm>
          <a:prstGeom prst="rect">
            <a:avLst/>
          </a:prstGeom>
        </p:spPr>
      </p:pic>
      <p:pic>
        <p:nvPicPr>
          <p:cNvPr id="8" name="3 Imagen">
            <a:extLst>
              <a:ext uri="{FF2B5EF4-FFF2-40B4-BE49-F238E27FC236}">
                <a16:creationId xmlns:a16="http://schemas.microsoft.com/office/drawing/2014/main" id="{00B48327-EC92-4AFF-A151-9EAE72ECD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92" y="468630"/>
            <a:ext cx="4202327" cy="1329691"/>
          </a:xfrm>
          <a:prstGeom prst="rect">
            <a:avLst/>
          </a:prstGeom>
        </p:spPr>
      </p:pic>
      <p:pic>
        <p:nvPicPr>
          <p:cNvPr id="7" name="Imagen 8">
            <a:extLst>
              <a:ext uri="{FF2B5EF4-FFF2-40B4-BE49-F238E27FC236}">
                <a16:creationId xmlns:a16="http://schemas.microsoft.com/office/drawing/2014/main" id="{244C3FAD-3B91-4875-BBF9-33DC5F8B8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0" y="380389"/>
            <a:ext cx="4155439" cy="1506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489AC-C19A-42C0-A2BE-D086A16BFA44}"/>
              </a:ext>
            </a:extLst>
          </p:cNvPr>
          <p:cNvSpPr txBox="1"/>
          <p:nvPr/>
        </p:nvSpPr>
        <p:spPr>
          <a:xfrm>
            <a:off x="8493759" y="5638800"/>
            <a:ext cx="315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/>
              <a:t>October</a:t>
            </a:r>
            <a:r>
              <a:rPr lang="pt-PT" dirty="0"/>
              <a:t> 2021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B4341F-6D87-424E-A327-6CCEF304BAF7}"/>
              </a:ext>
            </a:extLst>
          </p:cNvPr>
          <p:cNvSpPr txBox="1"/>
          <p:nvPr/>
        </p:nvSpPr>
        <p:spPr>
          <a:xfrm>
            <a:off x="457200" y="2854769"/>
            <a:ext cx="11196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Conceptualization and formalization techniques </a:t>
            </a:r>
            <a:r>
              <a:rPr lang="pt-PT" sz="3600" b="1" dirty="0">
                <a:solidFill>
                  <a:srgbClr val="002060"/>
                </a:solidFill>
              </a:rPr>
              <a:t>FACTSHEETS </a:t>
            </a:r>
            <a:r>
              <a:rPr lang="en-US" sz="3600" dirty="0">
                <a:solidFill>
                  <a:srgbClr val="002060"/>
                </a:solidFill>
              </a:rPr>
              <a:t>integration in the </a:t>
            </a:r>
            <a:r>
              <a:rPr lang="en-US" sz="3600" b="1" dirty="0">
                <a:solidFill>
                  <a:srgbClr val="002060"/>
                </a:solidFill>
              </a:rPr>
              <a:t>IMOLA I.KOS </a:t>
            </a:r>
            <a:r>
              <a:rPr lang="en-US" sz="3600" dirty="0">
                <a:solidFill>
                  <a:srgbClr val="002060"/>
                </a:solidFill>
              </a:rPr>
              <a:t>-  methodology and practical vision</a:t>
            </a:r>
            <a:endParaRPr lang="pt-PT" sz="3600" b="1" dirty="0">
              <a:solidFill>
                <a:srgbClr val="002060"/>
              </a:solidFill>
            </a:endParaRPr>
          </a:p>
          <a:p>
            <a:pPr algn="ctr"/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3105-B6D4-4AAA-BD85-71FA5DCE5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5D735-6FE5-47C8-8CF3-CB5332287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F9D9E1-C65E-4DA0-AA21-BF94B2B3D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8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20890" b="7773"/>
          <a:stretch/>
        </p:blipFill>
        <p:spPr>
          <a:xfrm>
            <a:off x="0" y="-77118"/>
            <a:ext cx="12096520" cy="69351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7CB7178-0666-4719-9A92-950B3CA79E54}"/>
              </a:ext>
            </a:extLst>
          </p:cNvPr>
          <p:cNvSpPr/>
          <p:nvPr/>
        </p:nvSpPr>
        <p:spPr>
          <a:xfrm>
            <a:off x="2886419" y="1983036"/>
            <a:ext cx="3084723" cy="925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99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16188" r="1515" b="7835"/>
          <a:stretch/>
        </p:blipFill>
        <p:spPr>
          <a:xfrm>
            <a:off x="0" y="535258"/>
            <a:ext cx="12192000" cy="61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B2F74-C350-4DC6-80B6-0D8EAA92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824"/>
            <a:ext cx="10515600" cy="4619625"/>
          </a:xfrm>
        </p:spPr>
        <p:txBody>
          <a:bodyPr>
            <a:normAutofit/>
          </a:bodyPr>
          <a:lstStyle/>
          <a:p>
            <a:pPr marL="0" lvl="0" indent="0" algn="just" fontAlgn="base">
              <a:buNone/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 fontAlgn="base">
              <a:buNone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 fontAlgn="base">
              <a:buNone/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 fontAlgn="base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Factsheet itself finding all the questions and answers as regards that topic.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0" algn="just" fontAlgn="base">
              <a:buNone/>
            </a:pP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 fontAlgn="base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Country perspective finding all the work develop by that MS as regards all the fact -sheets. </a:t>
            </a:r>
            <a:endParaRPr lang="es-ES" sz="2400" dirty="0"/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93FC3A28-8CA3-4C6C-8FAC-B9F55435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718" y="5278408"/>
            <a:ext cx="2928563" cy="15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t="16188" r="1515" b="7835"/>
          <a:stretch/>
        </p:blipFill>
        <p:spPr>
          <a:xfrm>
            <a:off x="0" y="94584"/>
            <a:ext cx="12192000" cy="618335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08D828-EC29-4B9C-AFBC-B00A2EAAF882}"/>
              </a:ext>
            </a:extLst>
          </p:cNvPr>
          <p:cNvSpPr/>
          <p:nvPr/>
        </p:nvSpPr>
        <p:spPr>
          <a:xfrm>
            <a:off x="8769427" y="2280492"/>
            <a:ext cx="1927951" cy="473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83DB2C2-9663-4A33-B14A-B43822DD84E9}"/>
              </a:ext>
            </a:extLst>
          </p:cNvPr>
          <p:cNvCxnSpPr/>
          <p:nvPr/>
        </p:nvCxnSpPr>
        <p:spPr>
          <a:xfrm flipV="1">
            <a:off x="7392318" y="2754217"/>
            <a:ext cx="1377109" cy="674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9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5867" r="1870" b="8228"/>
          <a:stretch/>
        </p:blipFill>
        <p:spPr>
          <a:xfrm>
            <a:off x="-137763" y="143220"/>
            <a:ext cx="1246752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DDC4EA-2F3D-43A5-8CD7-79ED471FEE36}"/>
              </a:ext>
            </a:extLst>
          </p:cNvPr>
          <p:cNvSpPr/>
          <p:nvPr/>
        </p:nvSpPr>
        <p:spPr>
          <a:xfrm>
            <a:off x="506776" y="738130"/>
            <a:ext cx="1861851" cy="870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1E52B0-E890-4139-B076-9F1D2E0A40B8}"/>
              </a:ext>
            </a:extLst>
          </p:cNvPr>
          <p:cNvSpPr/>
          <p:nvPr/>
        </p:nvSpPr>
        <p:spPr>
          <a:xfrm>
            <a:off x="506776" y="2313542"/>
            <a:ext cx="3117773" cy="7932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98F7EA-FEEE-487B-819D-EDBFA4523993}"/>
              </a:ext>
            </a:extLst>
          </p:cNvPr>
          <p:cNvSpPr/>
          <p:nvPr/>
        </p:nvSpPr>
        <p:spPr>
          <a:xfrm>
            <a:off x="506776" y="3260993"/>
            <a:ext cx="2379643" cy="49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45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6667" r="2967" b="7669"/>
          <a:stretch/>
        </p:blipFill>
        <p:spPr>
          <a:xfrm>
            <a:off x="-211874" y="0"/>
            <a:ext cx="12615747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211874" y="0"/>
            <a:ext cx="6523464" cy="16573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121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19104EBA25B44BDCE9A2FB31C6748" ma:contentTypeVersion="13" ma:contentTypeDescription="Crée un document." ma:contentTypeScope="" ma:versionID="dbb1d6e96dc1d032063a24d18d78ebee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20560419277d3a32fd8142a4ef2f33aa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491134-ECDF-4E50-8165-4CAC1A1C3CBE}"/>
</file>

<file path=customXml/itemProps2.xml><?xml version="1.0" encoding="utf-8"?>
<ds:datastoreItem xmlns:ds="http://schemas.openxmlformats.org/officeDocument/2006/customXml" ds:itemID="{60BB74DF-CE23-43A4-B74C-917DDC6C5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D185E2-9672-4FDA-891F-6452E52759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8131</TotalTime>
  <Words>341</Words>
  <Application>Microsoft Office PowerPoint</Application>
  <PresentationFormat>Widescreen</PresentationFormat>
  <Paragraphs>116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ELRA Secretariat</dc:creator>
  <cp:lastModifiedBy>ascr Associação dos Conservadores</cp:lastModifiedBy>
  <cp:revision>151</cp:revision>
  <dcterms:created xsi:type="dcterms:W3CDTF">2021-04-06T09:58:56Z</dcterms:created>
  <dcterms:modified xsi:type="dcterms:W3CDTF">2021-10-25T07:43:07Z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