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70" r:id="rId11"/>
    <p:sldId id="271" r:id="rId12"/>
    <p:sldId id="266" r:id="rId13"/>
    <p:sldId id="267" r:id="rId14"/>
    <p:sldId id="268" r:id="rId15"/>
    <p:sldId id="272" r:id="rId16"/>
    <p:sldId id="273" r:id="rId17"/>
    <p:sldId id="269" r:id="rId18"/>
    <p:sldId id="274" r:id="rId19"/>
    <p:sldId id="275" r:id="rId20"/>
    <p:sldId id="277" r:id="rId21"/>
    <p:sldId id="276" r:id="rId22"/>
    <p:sldId id="257" r:id="rId23"/>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7" d="100"/>
          <a:sy n="67" d="100"/>
        </p:scale>
        <p:origin x="12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a:extLst>
              <a:ext uri="{FF2B5EF4-FFF2-40B4-BE49-F238E27FC236}">
                <a16:creationId xmlns:a16="http://schemas.microsoft.com/office/drawing/2014/main" id="{485EEA92-FE63-45D9-8387-DE45ED139D8A}"/>
              </a:ext>
            </a:extLst>
          </p:cNvPr>
          <p:cNvSpPr>
            <a:spLocks noGrp="1"/>
          </p:cNvSpPr>
          <p:nvPr>
            <p:ph type="dt" sz="half" idx="10"/>
          </p:nvPr>
        </p:nvSpPr>
        <p:spPr/>
        <p:txBody>
          <a:bodyPr/>
          <a:lstStyle>
            <a:lvl1pPr>
              <a:defRPr/>
            </a:lvl1pPr>
          </a:lstStyle>
          <a:p>
            <a:pPr>
              <a:defRPr/>
            </a:pPr>
            <a:fld id="{2049FCFC-4F48-41A5-91CA-2FFC24A30DED}"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AF044B77-C41B-4476-AF60-AC098A918A6E}"/>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7948D668-3570-45BA-960F-AFBF81603F66}"/>
              </a:ext>
            </a:extLst>
          </p:cNvPr>
          <p:cNvSpPr>
            <a:spLocks noGrp="1"/>
          </p:cNvSpPr>
          <p:nvPr>
            <p:ph type="sldNum" sz="quarter" idx="12"/>
          </p:nvPr>
        </p:nvSpPr>
        <p:spPr/>
        <p:txBody>
          <a:bodyPr/>
          <a:lstStyle>
            <a:lvl1pPr>
              <a:defRPr/>
            </a:lvl1pPr>
          </a:lstStyle>
          <a:p>
            <a:fld id="{49260F6C-2AA7-402A-8F3D-E135AAA76556}" type="slidenum">
              <a:rPr lang="pl-PL" altLang="pl-PL"/>
              <a:pPr/>
              <a:t>‹#›</a:t>
            </a:fld>
            <a:endParaRPr lang="pl-PL" altLang="pl-PL"/>
          </a:p>
        </p:txBody>
      </p:sp>
    </p:spTree>
    <p:extLst>
      <p:ext uri="{BB962C8B-B14F-4D97-AF65-F5344CB8AC3E}">
        <p14:creationId xmlns:p14="http://schemas.microsoft.com/office/powerpoint/2010/main" val="3850446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34AEFB8-C49A-4078-AD51-3B8AF80EC361}"/>
              </a:ext>
            </a:extLst>
          </p:cNvPr>
          <p:cNvSpPr>
            <a:spLocks noGrp="1"/>
          </p:cNvSpPr>
          <p:nvPr>
            <p:ph type="dt" sz="half" idx="10"/>
          </p:nvPr>
        </p:nvSpPr>
        <p:spPr/>
        <p:txBody>
          <a:bodyPr/>
          <a:lstStyle>
            <a:lvl1pPr>
              <a:defRPr/>
            </a:lvl1pPr>
          </a:lstStyle>
          <a:p>
            <a:pPr>
              <a:defRPr/>
            </a:pPr>
            <a:fld id="{D8F629B3-19ED-45A9-8486-1FED2C26B2C6}"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07B7E8F6-95DE-469F-9959-EC081301EF40}"/>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BF32416D-B973-466C-9C1F-211DF548902D}"/>
              </a:ext>
            </a:extLst>
          </p:cNvPr>
          <p:cNvSpPr>
            <a:spLocks noGrp="1"/>
          </p:cNvSpPr>
          <p:nvPr>
            <p:ph type="sldNum" sz="quarter" idx="12"/>
          </p:nvPr>
        </p:nvSpPr>
        <p:spPr/>
        <p:txBody>
          <a:bodyPr/>
          <a:lstStyle>
            <a:lvl1pPr>
              <a:defRPr/>
            </a:lvl1pPr>
          </a:lstStyle>
          <a:p>
            <a:fld id="{2418F162-90F0-4F36-9BD7-9CD8A5E50525}" type="slidenum">
              <a:rPr lang="pl-PL" altLang="pl-PL"/>
              <a:pPr/>
              <a:t>‹#›</a:t>
            </a:fld>
            <a:endParaRPr lang="pl-PL" altLang="pl-PL"/>
          </a:p>
        </p:txBody>
      </p:sp>
    </p:spTree>
    <p:extLst>
      <p:ext uri="{BB962C8B-B14F-4D97-AF65-F5344CB8AC3E}">
        <p14:creationId xmlns:p14="http://schemas.microsoft.com/office/powerpoint/2010/main" val="21394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E0AF727-9E36-42CE-9DFF-6320CD3F530C}"/>
              </a:ext>
            </a:extLst>
          </p:cNvPr>
          <p:cNvSpPr>
            <a:spLocks noGrp="1"/>
          </p:cNvSpPr>
          <p:nvPr>
            <p:ph type="dt" sz="half" idx="10"/>
          </p:nvPr>
        </p:nvSpPr>
        <p:spPr/>
        <p:txBody>
          <a:bodyPr/>
          <a:lstStyle>
            <a:lvl1pPr>
              <a:defRPr/>
            </a:lvl1pPr>
          </a:lstStyle>
          <a:p>
            <a:pPr>
              <a:defRPr/>
            </a:pPr>
            <a:fld id="{C2877F96-3571-4C4A-B845-B6F644D12948}"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042509A6-9B82-4784-A867-04402ECF361D}"/>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85481F87-6EC1-4BA3-A846-BE5066088E61}"/>
              </a:ext>
            </a:extLst>
          </p:cNvPr>
          <p:cNvSpPr>
            <a:spLocks noGrp="1"/>
          </p:cNvSpPr>
          <p:nvPr>
            <p:ph type="sldNum" sz="quarter" idx="12"/>
          </p:nvPr>
        </p:nvSpPr>
        <p:spPr/>
        <p:txBody>
          <a:bodyPr/>
          <a:lstStyle>
            <a:lvl1pPr>
              <a:defRPr/>
            </a:lvl1pPr>
          </a:lstStyle>
          <a:p>
            <a:fld id="{6590FDE5-D29E-48AA-A0E1-35CFD0B678AF}" type="slidenum">
              <a:rPr lang="pl-PL" altLang="pl-PL"/>
              <a:pPr/>
              <a:t>‹#›</a:t>
            </a:fld>
            <a:endParaRPr lang="pl-PL" altLang="pl-PL"/>
          </a:p>
        </p:txBody>
      </p:sp>
    </p:spTree>
    <p:extLst>
      <p:ext uri="{BB962C8B-B14F-4D97-AF65-F5344CB8AC3E}">
        <p14:creationId xmlns:p14="http://schemas.microsoft.com/office/powerpoint/2010/main" val="332550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7D08321-31D4-4AEC-942B-CA4DCE276D83}"/>
              </a:ext>
            </a:extLst>
          </p:cNvPr>
          <p:cNvSpPr>
            <a:spLocks noGrp="1"/>
          </p:cNvSpPr>
          <p:nvPr>
            <p:ph type="dt" sz="half" idx="10"/>
          </p:nvPr>
        </p:nvSpPr>
        <p:spPr/>
        <p:txBody>
          <a:bodyPr/>
          <a:lstStyle>
            <a:lvl1pPr>
              <a:defRPr/>
            </a:lvl1pPr>
          </a:lstStyle>
          <a:p>
            <a:pPr>
              <a:defRPr/>
            </a:pPr>
            <a:fld id="{31652353-AC12-41DA-BE7C-CED80455F7C4}"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C7B26F71-B1DD-4A64-8F0F-A4A2AFE41223}"/>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20801937-CF19-42B5-B53F-6967CFC82F2A}"/>
              </a:ext>
            </a:extLst>
          </p:cNvPr>
          <p:cNvSpPr>
            <a:spLocks noGrp="1"/>
          </p:cNvSpPr>
          <p:nvPr>
            <p:ph type="sldNum" sz="quarter" idx="12"/>
          </p:nvPr>
        </p:nvSpPr>
        <p:spPr/>
        <p:txBody>
          <a:bodyPr/>
          <a:lstStyle>
            <a:lvl1pPr>
              <a:defRPr/>
            </a:lvl1pPr>
          </a:lstStyle>
          <a:p>
            <a:fld id="{579E9F3F-6D18-405C-8576-3F39393EB803}" type="slidenum">
              <a:rPr lang="pl-PL" altLang="pl-PL"/>
              <a:pPr/>
              <a:t>‹#›</a:t>
            </a:fld>
            <a:endParaRPr lang="pl-PL" altLang="pl-PL"/>
          </a:p>
        </p:txBody>
      </p:sp>
    </p:spTree>
    <p:extLst>
      <p:ext uri="{BB962C8B-B14F-4D97-AF65-F5344CB8AC3E}">
        <p14:creationId xmlns:p14="http://schemas.microsoft.com/office/powerpoint/2010/main" val="381660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B142403-5B8D-4C4C-9511-D1C1FD52F6EB}"/>
              </a:ext>
            </a:extLst>
          </p:cNvPr>
          <p:cNvSpPr>
            <a:spLocks noGrp="1"/>
          </p:cNvSpPr>
          <p:nvPr>
            <p:ph type="dt" sz="half" idx="10"/>
          </p:nvPr>
        </p:nvSpPr>
        <p:spPr/>
        <p:txBody>
          <a:bodyPr/>
          <a:lstStyle>
            <a:lvl1pPr>
              <a:defRPr/>
            </a:lvl1pPr>
          </a:lstStyle>
          <a:p>
            <a:pPr>
              <a:defRPr/>
            </a:pPr>
            <a:fld id="{1531F599-D925-4869-B126-40AB9F897F9E}"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A55A3C00-CB66-4039-B1EF-41C6B784DB7C}"/>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2E306218-332E-4734-BEC1-6BC87A0D74E6}"/>
              </a:ext>
            </a:extLst>
          </p:cNvPr>
          <p:cNvSpPr>
            <a:spLocks noGrp="1"/>
          </p:cNvSpPr>
          <p:nvPr>
            <p:ph type="sldNum" sz="quarter" idx="12"/>
          </p:nvPr>
        </p:nvSpPr>
        <p:spPr/>
        <p:txBody>
          <a:bodyPr/>
          <a:lstStyle>
            <a:lvl1pPr>
              <a:defRPr/>
            </a:lvl1pPr>
          </a:lstStyle>
          <a:p>
            <a:fld id="{4AE61AF9-F7FB-4796-943F-8D9C7EBB16E5}" type="slidenum">
              <a:rPr lang="pl-PL" altLang="pl-PL"/>
              <a:pPr/>
              <a:t>‹#›</a:t>
            </a:fld>
            <a:endParaRPr lang="pl-PL" altLang="pl-PL"/>
          </a:p>
        </p:txBody>
      </p:sp>
    </p:spTree>
    <p:extLst>
      <p:ext uri="{BB962C8B-B14F-4D97-AF65-F5344CB8AC3E}">
        <p14:creationId xmlns:p14="http://schemas.microsoft.com/office/powerpoint/2010/main" val="410991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a:ext uri="{FF2B5EF4-FFF2-40B4-BE49-F238E27FC236}">
                <a16:creationId xmlns:a16="http://schemas.microsoft.com/office/drawing/2014/main" id="{ACF5B169-FFE7-4DAC-885F-A9D0A72F95B3}"/>
              </a:ext>
            </a:extLst>
          </p:cNvPr>
          <p:cNvSpPr>
            <a:spLocks noGrp="1"/>
          </p:cNvSpPr>
          <p:nvPr>
            <p:ph type="dt" sz="half" idx="10"/>
          </p:nvPr>
        </p:nvSpPr>
        <p:spPr/>
        <p:txBody>
          <a:bodyPr/>
          <a:lstStyle>
            <a:lvl1pPr>
              <a:defRPr/>
            </a:lvl1pPr>
          </a:lstStyle>
          <a:p>
            <a:pPr>
              <a:defRPr/>
            </a:pPr>
            <a:fld id="{02FFF66E-F5FB-4783-9A26-2370B66A0096}" type="datetimeFigureOut">
              <a:rPr lang="pl-PL"/>
              <a:pPr>
                <a:defRPr/>
              </a:pPr>
              <a:t>2021-11-23</a:t>
            </a:fld>
            <a:endParaRPr lang="pl-PL"/>
          </a:p>
        </p:txBody>
      </p:sp>
      <p:sp>
        <p:nvSpPr>
          <p:cNvPr id="6" name="Symbol zastępczy stopki 4">
            <a:extLst>
              <a:ext uri="{FF2B5EF4-FFF2-40B4-BE49-F238E27FC236}">
                <a16:creationId xmlns:a16="http://schemas.microsoft.com/office/drawing/2014/main" id="{22B92801-16A6-418D-8868-351468DABE20}"/>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755A1000-75DD-4645-B7FE-E71BC5FCC76E}"/>
              </a:ext>
            </a:extLst>
          </p:cNvPr>
          <p:cNvSpPr>
            <a:spLocks noGrp="1"/>
          </p:cNvSpPr>
          <p:nvPr>
            <p:ph type="sldNum" sz="quarter" idx="12"/>
          </p:nvPr>
        </p:nvSpPr>
        <p:spPr/>
        <p:txBody>
          <a:bodyPr/>
          <a:lstStyle>
            <a:lvl1pPr>
              <a:defRPr/>
            </a:lvl1pPr>
          </a:lstStyle>
          <a:p>
            <a:fld id="{01260AD0-3243-466F-AB1B-A38E85D8906C}" type="slidenum">
              <a:rPr lang="pl-PL" altLang="pl-PL"/>
              <a:pPr/>
              <a:t>‹#›</a:t>
            </a:fld>
            <a:endParaRPr lang="pl-PL" altLang="pl-PL"/>
          </a:p>
        </p:txBody>
      </p:sp>
    </p:spTree>
    <p:extLst>
      <p:ext uri="{BB962C8B-B14F-4D97-AF65-F5344CB8AC3E}">
        <p14:creationId xmlns:p14="http://schemas.microsoft.com/office/powerpoint/2010/main" val="57450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a:ext uri="{FF2B5EF4-FFF2-40B4-BE49-F238E27FC236}">
                <a16:creationId xmlns:a16="http://schemas.microsoft.com/office/drawing/2014/main" id="{92079F53-ABDA-413D-911E-A0806C9D69DD}"/>
              </a:ext>
            </a:extLst>
          </p:cNvPr>
          <p:cNvSpPr>
            <a:spLocks noGrp="1"/>
          </p:cNvSpPr>
          <p:nvPr>
            <p:ph type="dt" sz="half" idx="10"/>
          </p:nvPr>
        </p:nvSpPr>
        <p:spPr/>
        <p:txBody>
          <a:bodyPr/>
          <a:lstStyle>
            <a:lvl1pPr>
              <a:defRPr/>
            </a:lvl1pPr>
          </a:lstStyle>
          <a:p>
            <a:pPr>
              <a:defRPr/>
            </a:pPr>
            <a:fld id="{D12A7D0A-8CEE-4763-967B-B678C5EEA6C2}" type="datetimeFigureOut">
              <a:rPr lang="pl-PL"/>
              <a:pPr>
                <a:defRPr/>
              </a:pPr>
              <a:t>2021-11-23</a:t>
            </a:fld>
            <a:endParaRPr lang="pl-PL"/>
          </a:p>
        </p:txBody>
      </p:sp>
      <p:sp>
        <p:nvSpPr>
          <p:cNvPr id="8" name="Symbol zastępczy stopki 4">
            <a:extLst>
              <a:ext uri="{FF2B5EF4-FFF2-40B4-BE49-F238E27FC236}">
                <a16:creationId xmlns:a16="http://schemas.microsoft.com/office/drawing/2014/main" id="{AF40C8A1-4766-4B5C-BC76-A08BB05A193B}"/>
              </a:ext>
            </a:extLst>
          </p:cNvPr>
          <p:cNvSpPr>
            <a:spLocks noGrp="1"/>
          </p:cNvSpPr>
          <p:nvPr>
            <p:ph type="ftr" sz="quarter" idx="11"/>
          </p:nvPr>
        </p:nvSpPr>
        <p:spPr/>
        <p:txBody>
          <a:bodyPr/>
          <a:lstStyle>
            <a:lvl1pPr>
              <a:defRPr/>
            </a:lvl1pPr>
          </a:lstStyle>
          <a:p>
            <a:pPr>
              <a:defRPr/>
            </a:pPr>
            <a:endParaRPr lang="pl-PL"/>
          </a:p>
        </p:txBody>
      </p:sp>
      <p:sp>
        <p:nvSpPr>
          <p:cNvPr id="9" name="Symbol zastępczy numeru slajdu 5">
            <a:extLst>
              <a:ext uri="{FF2B5EF4-FFF2-40B4-BE49-F238E27FC236}">
                <a16:creationId xmlns:a16="http://schemas.microsoft.com/office/drawing/2014/main" id="{0DEB76CD-C843-40EE-AF3C-65FE62789111}"/>
              </a:ext>
            </a:extLst>
          </p:cNvPr>
          <p:cNvSpPr>
            <a:spLocks noGrp="1"/>
          </p:cNvSpPr>
          <p:nvPr>
            <p:ph type="sldNum" sz="quarter" idx="12"/>
          </p:nvPr>
        </p:nvSpPr>
        <p:spPr/>
        <p:txBody>
          <a:bodyPr/>
          <a:lstStyle>
            <a:lvl1pPr>
              <a:defRPr/>
            </a:lvl1pPr>
          </a:lstStyle>
          <a:p>
            <a:fld id="{C436AC9B-3F82-4D5C-8A63-41B8E126D9DF}" type="slidenum">
              <a:rPr lang="pl-PL" altLang="pl-PL"/>
              <a:pPr/>
              <a:t>‹#›</a:t>
            </a:fld>
            <a:endParaRPr lang="pl-PL" altLang="pl-PL"/>
          </a:p>
        </p:txBody>
      </p:sp>
    </p:spTree>
    <p:extLst>
      <p:ext uri="{BB962C8B-B14F-4D97-AF65-F5344CB8AC3E}">
        <p14:creationId xmlns:p14="http://schemas.microsoft.com/office/powerpoint/2010/main" val="369473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a:ext uri="{FF2B5EF4-FFF2-40B4-BE49-F238E27FC236}">
                <a16:creationId xmlns:a16="http://schemas.microsoft.com/office/drawing/2014/main" id="{5B97B56B-4981-4AB4-98BE-C9065E7629E9}"/>
              </a:ext>
            </a:extLst>
          </p:cNvPr>
          <p:cNvSpPr>
            <a:spLocks noGrp="1"/>
          </p:cNvSpPr>
          <p:nvPr>
            <p:ph type="dt" sz="half" idx="10"/>
          </p:nvPr>
        </p:nvSpPr>
        <p:spPr/>
        <p:txBody>
          <a:bodyPr/>
          <a:lstStyle>
            <a:lvl1pPr>
              <a:defRPr/>
            </a:lvl1pPr>
          </a:lstStyle>
          <a:p>
            <a:pPr>
              <a:defRPr/>
            </a:pPr>
            <a:fld id="{047249AB-5107-4BF9-8DAC-B022846803B9}" type="datetimeFigureOut">
              <a:rPr lang="pl-PL"/>
              <a:pPr>
                <a:defRPr/>
              </a:pPr>
              <a:t>2021-11-23</a:t>
            </a:fld>
            <a:endParaRPr lang="pl-PL"/>
          </a:p>
        </p:txBody>
      </p:sp>
      <p:sp>
        <p:nvSpPr>
          <p:cNvPr id="4" name="Symbol zastępczy stopki 4">
            <a:extLst>
              <a:ext uri="{FF2B5EF4-FFF2-40B4-BE49-F238E27FC236}">
                <a16:creationId xmlns:a16="http://schemas.microsoft.com/office/drawing/2014/main" id="{8C9FF129-8EC0-40C1-B6FB-65B1D41447A1}"/>
              </a:ext>
            </a:extLst>
          </p:cNvPr>
          <p:cNvSpPr>
            <a:spLocks noGrp="1"/>
          </p:cNvSpPr>
          <p:nvPr>
            <p:ph type="ftr" sz="quarter" idx="11"/>
          </p:nvPr>
        </p:nvSpPr>
        <p:spPr/>
        <p:txBody>
          <a:bodyPr/>
          <a:lstStyle>
            <a:lvl1pPr>
              <a:defRPr/>
            </a:lvl1pPr>
          </a:lstStyle>
          <a:p>
            <a:pPr>
              <a:defRPr/>
            </a:pPr>
            <a:endParaRPr lang="pl-PL"/>
          </a:p>
        </p:txBody>
      </p:sp>
      <p:sp>
        <p:nvSpPr>
          <p:cNvPr id="5" name="Symbol zastępczy numeru slajdu 5">
            <a:extLst>
              <a:ext uri="{FF2B5EF4-FFF2-40B4-BE49-F238E27FC236}">
                <a16:creationId xmlns:a16="http://schemas.microsoft.com/office/drawing/2014/main" id="{89354655-530F-4D70-B293-967E0AB1EC76}"/>
              </a:ext>
            </a:extLst>
          </p:cNvPr>
          <p:cNvSpPr>
            <a:spLocks noGrp="1"/>
          </p:cNvSpPr>
          <p:nvPr>
            <p:ph type="sldNum" sz="quarter" idx="12"/>
          </p:nvPr>
        </p:nvSpPr>
        <p:spPr/>
        <p:txBody>
          <a:bodyPr/>
          <a:lstStyle>
            <a:lvl1pPr>
              <a:defRPr/>
            </a:lvl1pPr>
          </a:lstStyle>
          <a:p>
            <a:fld id="{839C2987-9597-4DAA-BF6E-D1204D523469}" type="slidenum">
              <a:rPr lang="pl-PL" altLang="pl-PL"/>
              <a:pPr/>
              <a:t>‹#›</a:t>
            </a:fld>
            <a:endParaRPr lang="pl-PL" altLang="pl-PL"/>
          </a:p>
        </p:txBody>
      </p:sp>
    </p:spTree>
    <p:extLst>
      <p:ext uri="{BB962C8B-B14F-4D97-AF65-F5344CB8AC3E}">
        <p14:creationId xmlns:p14="http://schemas.microsoft.com/office/powerpoint/2010/main" val="419697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a:ext uri="{FF2B5EF4-FFF2-40B4-BE49-F238E27FC236}">
                <a16:creationId xmlns:a16="http://schemas.microsoft.com/office/drawing/2014/main" id="{6BB063FC-FD65-4601-A3CF-F3CC171089C6}"/>
              </a:ext>
            </a:extLst>
          </p:cNvPr>
          <p:cNvSpPr>
            <a:spLocks noGrp="1"/>
          </p:cNvSpPr>
          <p:nvPr>
            <p:ph type="dt" sz="half" idx="10"/>
          </p:nvPr>
        </p:nvSpPr>
        <p:spPr/>
        <p:txBody>
          <a:bodyPr/>
          <a:lstStyle>
            <a:lvl1pPr>
              <a:defRPr/>
            </a:lvl1pPr>
          </a:lstStyle>
          <a:p>
            <a:pPr>
              <a:defRPr/>
            </a:pPr>
            <a:fld id="{C735921A-9A7C-41E4-8AC0-75BE28F28347}" type="datetimeFigureOut">
              <a:rPr lang="pl-PL"/>
              <a:pPr>
                <a:defRPr/>
              </a:pPr>
              <a:t>2021-11-23</a:t>
            </a:fld>
            <a:endParaRPr lang="pl-PL"/>
          </a:p>
        </p:txBody>
      </p:sp>
      <p:sp>
        <p:nvSpPr>
          <p:cNvPr id="3" name="Symbol zastępczy stopki 4">
            <a:extLst>
              <a:ext uri="{FF2B5EF4-FFF2-40B4-BE49-F238E27FC236}">
                <a16:creationId xmlns:a16="http://schemas.microsoft.com/office/drawing/2014/main" id="{505BD006-6234-4955-9176-FE0F3F6B8050}"/>
              </a:ext>
            </a:extLst>
          </p:cNvPr>
          <p:cNvSpPr>
            <a:spLocks noGrp="1"/>
          </p:cNvSpPr>
          <p:nvPr>
            <p:ph type="ftr" sz="quarter" idx="11"/>
          </p:nvPr>
        </p:nvSpPr>
        <p:spPr/>
        <p:txBody>
          <a:bodyPr/>
          <a:lstStyle>
            <a:lvl1pPr>
              <a:defRPr/>
            </a:lvl1pPr>
          </a:lstStyle>
          <a:p>
            <a:pPr>
              <a:defRPr/>
            </a:pPr>
            <a:endParaRPr lang="pl-PL"/>
          </a:p>
        </p:txBody>
      </p:sp>
      <p:sp>
        <p:nvSpPr>
          <p:cNvPr id="4" name="Symbol zastępczy numeru slajdu 5">
            <a:extLst>
              <a:ext uri="{FF2B5EF4-FFF2-40B4-BE49-F238E27FC236}">
                <a16:creationId xmlns:a16="http://schemas.microsoft.com/office/drawing/2014/main" id="{F8F78214-619A-4E6A-AA5F-27F710AAA23D}"/>
              </a:ext>
            </a:extLst>
          </p:cNvPr>
          <p:cNvSpPr>
            <a:spLocks noGrp="1"/>
          </p:cNvSpPr>
          <p:nvPr>
            <p:ph type="sldNum" sz="quarter" idx="12"/>
          </p:nvPr>
        </p:nvSpPr>
        <p:spPr/>
        <p:txBody>
          <a:bodyPr/>
          <a:lstStyle>
            <a:lvl1pPr>
              <a:defRPr/>
            </a:lvl1pPr>
          </a:lstStyle>
          <a:p>
            <a:fld id="{BA922B76-5452-4F1A-95CF-AEEA4FCC8579}" type="slidenum">
              <a:rPr lang="pl-PL" altLang="pl-PL"/>
              <a:pPr/>
              <a:t>‹#›</a:t>
            </a:fld>
            <a:endParaRPr lang="pl-PL" altLang="pl-PL"/>
          </a:p>
        </p:txBody>
      </p:sp>
    </p:spTree>
    <p:extLst>
      <p:ext uri="{BB962C8B-B14F-4D97-AF65-F5344CB8AC3E}">
        <p14:creationId xmlns:p14="http://schemas.microsoft.com/office/powerpoint/2010/main" val="202926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F79652DF-4743-43BD-879D-ADE72F3E7A87}"/>
              </a:ext>
            </a:extLst>
          </p:cNvPr>
          <p:cNvSpPr>
            <a:spLocks noGrp="1"/>
          </p:cNvSpPr>
          <p:nvPr>
            <p:ph type="dt" sz="half" idx="10"/>
          </p:nvPr>
        </p:nvSpPr>
        <p:spPr/>
        <p:txBody>
          <a:bodyPr/>
          <a:lstStyle>
            <a:lvl1pPr>
              <a:defRPr/>
            </a:lvl1pPr>
          </a:lstStyle>
          <a:p>
            <a:pPr>
              <a:defRPr/>
            </a:pPr>
            <a:fld id="{8C11DF10-5301-407F-B42A-B4EFDC0F75A3}" type="datetimeFigureOut">
              <a:rPr lang="pl-PL"/>
              <a:pPr>
                <a:defRPr/>
              </a:pPr>
              <a:t>2021-11-23</a:t>
            </a:fld>
            <a:endParaRPr lang="pl-PL"/>
          </a:p>
        </p:txBody>
      </p:sp>
      <p:sp>
        <p:nvSpPr>
          <p:cNvPr id="6" name="Symbol zastępczy stopki 4">
            <a:extLst>
              <a:ext uri="{FF2B5EF4-FFF2-40B4-BE49-F238E27FC236}">
                <a16:creationId xmlns:a16="http://schemas.microsoft.com/office/drawing/2014/main" id="{B0B7036A-3EBF-4142-A95E-F4D4D0EC6FBC}"/>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6BA38665-7915-4476-A2D8-0C9429D38BB5}"/>
              </a:ext>
            </a:extLst>
          </p:cNvPr>
          <p:cNvSpPr>
            <a:spLocks noGrp="1"/>
          </p:cNvSpPr>
          <p:nvPr>
            <p:ph type="sldNum" sz="quarter" idx="12"/>
          </p:nvPr>
        </p:nvSpPr>
        <p:spPr/>
        <p:txBody>
          <a:bodyPr/>
          <a:lstStyle>
            <a:lvl1pPr>
              <a:defRPr/>
            </a:lvl1pPr>
          </a:lstStyle>
          <a:p>
            <a:fld id="{0C3E19EE-EEBD-4756-B46B-5CCBE97DB4D2}" type="slidenum">
              <a:rPr lang="pl-PL" altLang="pl-PL"/>
              <a:pPr/>
              <a:t>‹#›</a:t>
            </a:fld>
            <a:endParaRPr lang="pl-PL" altLang="pl-PL"/>
          </a:p>
        </p:txBody>
      </p:sp>
    </p:spTree>
    <p:extLst>
      <p:ext uri="{BB962C8B-B14F-4D97-AF65-F5344CB8AC3E}">
        <p14:creationId xmlns:p14="http://schemas.microsoft.com/office/powerpoint/2010/main" val="188347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3DD344AD-6042-4017-945F-B9ECACBCA0EA}"/>
              </a:ext>
            </a:extLst>
          </p:cNvPr>
          <p:cNvSpPr>
            <a:spLocks noGrp="1"/>
          </p:cNvSpPr>
          <p:nvPr>
            <p:ph type="dt" sz="half" idx="10"/>
          </p:nvPr>
        </p:nvSpPr>
        <p:spPr/>
        <p:txBody>
          <a:bodyPr/>
          <a:lstStyle>
            <a:lvl1pPr>
              <a:defRPr/>
            </a:lvl1pPr>
          </a:lstStyle>
          <a:p>
            <a:pPr>
              <a:defRPr/>
            </a:pPr>
            <a:fld id="{A30B7C27-EC0C-469D-B54D-586B6A429FDD}" type="datetimeFigureOut">
              <a:rPr lang="pl-PL"/>
              <a:pPr>
                <a:defRPr/>
              </a:pPr>
              <a:t>2021-11-23</a:t>
            </a:fld>
            <a:endParaRPr lang="pl-PL"/>
          </a:p>
        </p:txBody>
      </p:sp>
      <p:sp>
        <p:nvSpPr>
          <p:cNvPr id="6" name="Symbol zastępczy stopki 4">
            <a:extLst>
              <a:ext uri="{FF2B5EF4-FFF2-40B4-BE49-F238E27FC236}">
                <a16:creationId xmlns:a16="http://schemas.microsoft.com/office/drawing/2014/main" id="{F11E3D1C-513D-4E46-8438-B9184C721283}"/>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36E072C5-DD3D-4A1F-8326-3E40CF15AA56}"/>
              </a:ext>
            </a:extLst>
          </p:cNvPr>
          <p:cNvSpPr>
            <a:spLocks noGrp="1"/>
          </p:cNvSpPr>
          <p:nvPr>
            <p:ph type="sldNum" sz="quarter" idx="12"/>
          </p:nvPr>
        </p:nvSpPr>
        <p:spPr/>
        <p:txBody>
          <a:bodyPr/>
          <a:lstStyle>
            <a:lvl1pPr>
              <a:defRPr/>
            </a:lvl1pPr>
          </a:lstStyle>
          <a:p>
            <a:fld id="{42057D4B-5E85-4D59-8491-C936D81E9ACF}" type="slidenum">
              <a:rPr lang="pl-PL" altLang="pl-PL"/>
              <a:pPr/>
              <a:t>‹#›</a:t>
            </a:fld>
            <a:endParaRPr lang="pl-PL" altLang="pl-PL"/>
          </a:p>
        </p:txBody>
      </p:sp>
    </p:spTree>
    <p:extLst>
      <p:ext uri="{BB962C8B-B14F-4D97-AF65-F5344CB8AC3E}">
        <p14:creationId xmlns:p14="http://schemas.microsoft.com/office/powerpoint/2010/main" val="423730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a:extLst>
              <a:ext uri="{FF2B5EF4-FFF2-40B4-BE49-F238E27FC236}">
                <a16:creationId xmlns:a16="http://schemas.microsoft.com/office/drawing/2014/main" id="{FA0A8555-059A-4BA0-AEF0-C29D4E6C039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a:extLst>
              <a:ext uri="{FF2B5EF4-FFF2-40B4-BE49-F238E27FC236}">
                <a16:creationId xmlns:a16="http://schemas.microsoft.com/office/drawing/2014/main" id="{C7D09EE9-27A1-42F4-A2F1-F424953A58D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a:ext uri="{FF2B5EF4-FFF2-40B4-BE49-F238E27FC236}">
                <a16:creationId xmlns:a16="http://schemas.microsoft.com/office/drawing/2014/main" id="{810ED81E-9D3C-4B00-BA39-8EEDA8B6A8E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37DA8CE-DB49-485F-8879-C0411C141A45}" type="datetimeFigureOut">
              <a:rPr lang="pl-PL"/>
              <a:pPr>
                <a:defRPr/>
              </a:pPr>
              <a:t>2021-11-23</a:t>
            </a:fld>
            <a:endParaRPr lang="pl-PL"/>
          </a:p>
        </p:txBody>
      </p:sp>
      <p:sp>
        <p:nvSpPr>
          <p:cNvPr id="5" name="Symbol zastępczy stopki 4">
            <a:extLst>
              <a:ext uri="{FF2B5EF4-FFF2-40B4-BE49-F238E27FC236}">
                <a16:creationId xmlns:a16="http://schemas.microsoft.com/office/drawing/2014/main" id="{5C84E14D-2724-4650-BB5D-324D700DB44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pl-PL"/>
          </a:p>
        </p:txBody>
      </p:sp>
      <p:sp>
        <p:nvSpPr>
          <p:cNvPr id="6" name="Symbol zastępczy numeru slajdu 5">
            <a:extLst>
              <a:ext uri="{FF2B5EF4-FFF2-40B4-BE49-F238E27FC236}">
                <a16:creationId xmlns:a16="http://schemas.microsoft.com/office/drawing/2014/main" id="{966C1F19-4903-4C66-8DDF-8F55FE2F317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B2A18D7-D29C-4334-88E8-30E964CBFA34}"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justice.europa.eu/166/EN/succession?ESTONIA&amp;member=1" TargetMode="External"/><Relationship Id="rId2" Type="http://schemas.openxmlformats.org/officeDocument/2006/relationships/hyperlink" Target="https://e-justice.europa.eu/166/EN/success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arert.eu/?lang=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
        <p:cNvGrpSpPr/>
        <p:nvPr/>
      </p:nvGrpSpPr>
      <p:grpSpPr>
        <a:xfrm>
          <a:off x="0" y="0"/>
          <a:ext cx="0" cy="0"/>
          <a:chOff x="0" y="0"/>
          <a:chExt cx="0" cy="0"/>
        </a:xfrm>
      </p:grpSpPr>
      <p:sp>
        <p:nvSpPr>
          <p:cNvPr id="2050" name="Tytuł 1">
            <a:extLst>
              <a:ext uri="{FF2B5EF4-FFF2-40B4-BE49-F238E27FC236}">
                <a16:creationId xmlns:a16="http://schemas.microsoft.com/office/drawing/2014/main" id="{7364A42F-9AAF-4E73-B935-D5531C6D5BB5}"/>
              </a:ext>
            </a:extLst>
          </p:cNvPr>
          <p:cNvSpPr>
            <a:spLocks noGrp="1"/>
          </p:cNvSpPr>
          <p:nvPr>
            <p:ph type="ctrTitle"/>
          </p:nvPr>
        </p:nvSpPr>
        <p:spPr>
          <a:xfrm>
            <a:off x="685800" y="2000250"/>
            <a:ext cx="7772400" cy="1470025"/>
          </a:xfrm>
        </p:spPr>
        <p:txBody>
          <a:bodyPr/>
          <a:lstStyle/>
          <a:p>
            <a:pPr algn="r"/>
            <a:br>
              <a:rPr lang="pl-PL" sz="1800" b="0" i="0" u="none" strike="noStrike" baseline="0" dirty="0">
                <a:solidFill>
                  <a:srgbClr val="000000"/>
                </a:solidFill>
                <a:latin typeface="Times New Roman" panose="02020603050405020304" pitchFamily="18" charset="0"/>
              </a:rPr>
            </a:br>
            <a:r>
              <a:rPr lang="pl-PL" sz="1400" b="0" i="0" u="none" strike="noStrike" baseline="0" dirty="0" err="1">
                <a:solidFill>
                  <a:schemeClr val="bg1"/>
                </a:solidFill>
                <a:latin typeface="Times New Roman" panose="02020603050405020304" pitchFamily="18" charset="0"/>
              </a:rPr>
              <a:t>Implementation</a:t>
            </a:r>
            <a:r>
              <a:rPr lang="pl-PL" sz="1400" b="0" i="0" u="none" strike="noStrike" baseline="0" dirty="0">
                <a:solidFill>
                  <a:schemeClr val="bg1"/>
                </a:solidFill>
                <a:latin typeface="Times New Roman" panose="02020603050405020304" pitchFamily="18" charset="0"/>
              </a:rPr>
              <a:t> of </a:t>
            </a:r>
            <a:r>
              <a:rPr lang="pl-PL" sz="1400" b="0" i="0" u="none" strike="noStrike" baseline="0" dirty="0" err="1">
                <a:solidFill>
                  <a:schemeClr val="bg1"/>
                </a:solidFill>
                <a:latin typeface="Times New Roman" panose="02020603050405020304" pitchFamily="18" charset="0"/>
              </a:rPr>
              <a:t>European</a:t>
            </a:r>
            <a:r>
              <a:rPr lang="pl-PL" sz="1400" b="0" i="0" u="none" strike="noStrike" baseline="0" dirty="0">
                <a:solidFill>
                  <a:schemeClr val="bg1"/>
                </a:solidFill>
                <a:latin typeface="Times New Roman" panose="02020603050405020304" pitchFamily="18" charset="0"/>
              </a:rPr>
              <a:t> </a:t>
            </a:r>
            <a:r>
              <a:rPr lang="pl-PL" sz="1400" b="0" i="0" u="none" strike="noStrike" baseline="0" dirty="0" err="1">
                <a:solidFill>
                  <a:schemeClr val="bg1"/>
                </a:solidFill>
                <a:latin typeface="Times New Roman" panose="02020603050405020304" pitchFamily="18" charset="0"/>
              </a:rPr>
              <a:t>instruments</a:t>
            </a:r>
            <a:r>
              <a:rPr lang="pl-PL" sz="1400" b="0" i="0" u="none" strike="noStrike" baseline="0" dirty="0">
                <a:solidFill>
                  <a:schemeClr val="bg1"/>
                </a:solidFill>
                <a:latin typeface="Times New Roman" panose="02020603050405020304" pitchFamily="18" charset="0"/>
              </a:rPr>
              <a:t>: </a:t>
            </a:r>
            <a:r>
              <a:rPr lang="pl-PL" sz="1400" b="0" i="0" u="none" strike="noStrike" baseline="0" dirty="0" err="1">
                <a:solidFill>
                  <a:schemeClr val="bg1"/>
                </a:solidFill>
                <a:latin typeface="Times New Roman" panose="02020603050405020304" pitchFamily="18" charset="0"/>
              </a:rPr>
              <a:t>Succession</a:t>
            </a:r>
            <a:r>
              <a:rPr lang="pl-PL" sz="1400" b="0" i="0" u="none" strike="noStrike" baseline="0" dirty="0">
                <a:solidFill>
                  <a:schemeClr val="bg1"/>
                </a:solidFill>
                <a:latin typeface="Times New Roman" panose="02020603050405020304" pitchFamily="18" charset="0"/>
              </a:rPr>
              <a:t> </a:t>
            </a:r>
            <a:r>
              <a:rPr lang="pl-PL" sz="1400" b="0" i="0" u="none" strike="noStrike" baseline="0" dirty="0" err="1">
                <a:solidFill>
                  <a:schemeClr val="bg1"/>
                </a:solidFill>
                <a:latin typeface="Times New Roman" panose="02020603050405020304" pitchFamily="18" charset="0"/>
              </a:rPr>
              <a:t>Regulation</a:t>
            </a:r>
            <a:r>
              <a:rPr lang="pl-PL" sz="1400" b="0" i="0" u="none" strike="noStrike" baseline="0" dirty="0">
                <a:solidFill>
                  <a:schemeClr val="bg1"/>
                </a:solidFill>
                <a:latin typeface="Times New Roman" panose="02020603050405020304" pitchFamily="18" charset="0"/>
              </a:rPr>
              <a:t> (EU) No 650/2012 </a:t>
            </a:r>
            <a:br>
              <a:rPr lang="pl-PL" sz="1800" b="0" i="0" u="none" strike="noStrike" baseline="0" dirty="0">
                <a:solidFill>
                  <a:srgbClr val="000000"/>
                </a:solidFill>
                <a:latin typeface="Times New Roman" panose="02020603050405020304" pitchFamily="18" charset="0"/>
              </a:rPr>
            </a:br>
            <a:r>
              <a:rPr lang="en-US" sz="1600" b="1" i="0" u="none" strike="noStrike" baseline="0" dirty="0">
                <a:solidFill>
                  <a:schemeClr val="bg1"/>
                </a:solidFill>
                <a:latin typeface="Times New Roman" panose="02020603050405020304" pitchFamily="18" charset="0"/>
              </a:rPr>
              <a:t>Study Case: C-301/20: validity of a certified copy not having an expiration date</a:t>
            </a:r>
            <a:br>
              <a:rPr lang="pl-PL" sz="1800" b="0" i="0" u="none" strike="noStrike" baseline="0" dirty="0">
                <a:solidFill>
                  <a:schemeClr val="bg1"/>
                </a:solidFill>
                <a:latin typeface="Times New Roman" panose="02020603050405020304" pitchFamily="18" charset="0"/>
              </a:rPr>
            </a:br>
            <a:endParaRPr lang="pl-PL" altLang="pl-PL" dirty="0">
              <a:solidFill>
                <a:schemeClr val="bg1"/>
              </a:solidFill>
              <a:latin typeface="Times New Roman" panose="02020603050405020304" pitchFamily="18" charset="0"/>
              <a:cs typeface="Times New Roman" panose="02020603050405020304" pitchFamily="18" charset="0"/>
            </a:endParaRPr>
          </a:p>
        </p:txBody>
      </p:sp>
      <p:sp>
        <p:nvSpPr>
          <p:cNvPr id="3" name="Podtytuł 2">
            <a:extLst>
              <a:ext uri="{FF2B5EF4-FFF2-40B4-BE49-F238E27FC236}">
                <a16:creationId xmlns:a16="http://schemas.microsoft.com/office/drawing/2014/main" id="{217F0D1B-5737-4610-80CE-44C7A88B315A}"/>
              </a:ext>
            </a:extLst>
          </p:cNvPr>
          <p:cNvSpPr>
            <a:spLocks noGrp="1"/>
          </p:cNvSpPr>
          <p:nvPr>
            <p:ph type="subTitle" idx="1"/>
          </p:nvPr>
        </p:nvSpPr>
        <p:spPr>
          <a:xfrm>
            <a:off x="1371600" y="3886200"/>
            <a:ext cx="6400800" cy="757238"/>
          </a:xfrm>
        </p:spPr>
        <p:txBody>
          <a:bodyPr rtlCol="0">
            <a:normAutofit/>
          </a:bodyPr>
          <a:lstStyle/>
          <a:p>
            <a:pPr algn="r"/>
            <a:r>
              <a:rPr lang="pl-PL" sz="1400" b="0" i="0" u="none" strike="noStrike" baseline="0" dirty="0" err="1">
                <a:solidFill>
                  <a:schemeClr val="bg1"/>
                </a:solidFill>
                <a:latin typeface="Times New Roman" panose="02020603050405020304" pitchFamily="18" charset="0"/>
              </a:rPr>
              <a:t>European</a:t>
            </a:r>
            <a:r>
              <a:rPr lang="pl-PL" sz="1400" b="0" i="0" u="none" strike="noStrike" baseline="0" dirty="0">
                <a:solidFill>
                  <a:schemeClr val="bg1"/>
                </a:solidFill>
                <a:latin typeface="Times New Roman" panose="02020603050405020304" pitchFamily="18" charset="0"/>
              </a:rPr>
              <a:t> Land Registry Network </a:t>
            </a:r>
            <a:r>
              <a:rPr lang="pl-PL" sz="1400" b="0" i="0" u="none" strike="noStrike" baseline="0" dirty="0" err="1">
                <a:solidFill>
                  <a:schemeClr val="bg1"/>
                </a:solidFill>
                <a:latin typeface="Times New Roman" panose="02020603050405020304" pitchFamily="18" charset="0"/>
              </a:rPr>
              <a:t>seminar</a:t>
            </a:r>
            <a:r>
              <a:rPr lang="pl-PL" sz="1400" b="0" i="0" u="none" strike="noStrike" baseline="0" dirty="0">
                <a:solidFill>
                  <a:schemeClr val="bg1"/>
                </a:solidFill>
                <a:latin typeface="Times New Roman" panose="02020603050405020304" pitchFamily="18" charset="0"/>
              </a:rPr>
              <a:t>, 25th </a:t>
            </a:r>
            <a:r>
              <a:rPr lang="pl-PL" sz="1400" b="0" i="0" u="none" strike="noStrike" baseline="0" dirty="0" err="1">
                <a:solidFill>
                  <a:schemeClr val="bg1"/>
                </a:solidFill>
                <a:latin typeface="Times New Roman" panose="02020603050405020304" pitchFamily="18" charset="0"/>
              </a:rPr>
              <a:t>November</a:t>
            </a:r>
            <a:r>
              <a:rPr lang="pl-PL" sz="1400" b="0" i="0" u="none" strike="noStrike" baseline="0" dirty="0">
                <a:solidFill>
                  <a:schemeClr val="bg1"/>
                </a:solidFill>
                <a:latin typeface="Times New Roman" panose="02020603050405020304" pitchFamily="18" charset="0"/>
              </a:rPr>
              <a:t> 2021</a:t>
            </a:r>
          </a:p>
          <a:p>
            <a:pPr algn="r"/>
            <a:r>
              <a:rPr lang="pl-PL" sz="1400" b="1" i="0" u="none" strike="noStrike" baseline="0" dirty="0" err="1">
                <a:solidFill>
                  <a:schemeClr val="bg1"/>
                </a:solidFill>
                <a:latin typeface="Times New Roman" panose="02020603050405020304" pitchFamily="18" charset="0"/>
              </a:rPr>
              <a:t>Round</a:t>
            </a:r>
            <a:r>
              <a:rPr lang="pl-PL" sz="1400" b="1" i="0" u="none" strike="noStrike" baseline="0" dirty="0">
                <a:solidFill>
                  <a:schemeClr val="bg1"/>
                </a:solidFill>
                <a:latin typeface="Times New Roman" panose="02020603050405020304" pitchFamily="18" charset="0"/>
              </a:rPr>
              <a:t> </a:t>
            </a:r>
            <a:r>
              <a:rPr lang="pl-PL" sz="1400" b="1" i="0" u="none" strike="noStrike" baseline="0" dirty="0" err="1">
                <a:solidFill>
                  <a:schemeClr val="bg1"/>
                </a:solidFill>
                <a:latin typeface="Times New Roman" panose="02020603050405020304" pitchFamily="18" charset="0"/>
              </a:rPr>
              <a:t>table</a:t>
            </a:r>
            <a:r>
              <a:rPr lang="pl-PL" sz="1400" b="1" i="0" u="none" strike="noStrike" baseline="0" dirty="0">
                <a:solidFill>
                  <a:schemeClr val="bg1"/>
                </a:solidFill>
                <a:latin typeface="Times New Roman" panose="02020603050405020304" pitchFamily="18" charset="0"/>
              </a:rPr>
              <a:t>  </a:t>
            </a:r>
            <a:endParaRPr lang="pl-PL" sz="1400" dirty="0">
              <a:solidFill>
                <a:schemeClr val="bg1"/>
              </a:solidFill>
              <a:latin typeface="Times New Roman" pitchFamily="18" charset="0"/>
              <a:cs typeface="Times New Roman" pitchFamily="18" charset="0"/>
            </a:endParaRPr>
          </a:p>
        </p:txBody>
      </p:sp>
      <p:pic>
        <p:nvPicPr>
          <p:cNvPr id="2052" name="Obraz 4" descr="logotyp_kontra.png">
            <a:extLst>
              <a:ext uri="{FF2B5EF4-FFF2-40B4-BE49-F238E27FC236}">
                <a16:creationId xmlns:a16="http://schemas.microsoft.com/office/drawing/2014/main" id="{F46DF391-4D62-4B5B-B077-FA38EDA054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00063"/>
            <a:ext cx="2928937"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dtytuł 2">
            <a:extLst>
              <a:ext uri="{FF2B5EF4-FFF2-40B4-BE49-F238E27FC236}">
                <a16:creationId xmlns:a16="http://schemas.microsoft.com/office/drawing/2014/main" id="{089105F1-E760-4F0B-B318-00D199533CBC}"/>
              </a:ext>
            </a:extLst>
          </p:cNvPr>
          <p:cNvSpPr txBox="1">
            <a:spLocks/>
          </p:cNvSpPr>
          <p:nvPr/>
        </p:nvSpPr>
        <p:spPr>
          <a:xfrm>
            <a:off x="1357313" y="4957763"/>
            <a:ext cx="6400800" cy="757237"/>
          </a:xfrm>
          <a:prstGeom prst="rect">
            <a:avLst/>
          </a:prstGeom>
        </p:spPr>
        <p:txBody>
          <a:bodyPr>
            <a:noAutofit/>
          </a:bodyPr>
          <a:lstStyle/>
          <a:p>
            <a:pPr algn="r" fontAlgn="auto">
              <a:spcAft>
                <a:spcPts val="0"/>
              </a:spcAft>
              <a:defRPr/>
            </a:pPr>
            <a:r>
              <a:rPr lang="pl-PL" sz="1600" b="1" dirty="0">
                <a:solidFill>
                  <a:schemeClr val="bg1"/>
                </a:solidFill>
                <a:latin typeface="Times New Roman" pitchFamily="18" charset="0"/>
                <a:cs typeface="Times New Roman" pitchFamily="18" charset="0"/>
              </a:rPr>
              <a:t>Dr </a:t>
            </a:r>
            <a:r>
              <a:rPr lang="en-US" sz="1600" b="1" dirty="0">
                <a:solidFill>
                  <a:schemeClr val="bg1"/>
                </a:solidFill>
                <a:latin typeface="Times New Roman" panose="02020603050405020304" pitchFamily="18" charset="0"/>
              </a:rPr>
              <a:t>Marta </a:t>
            </a:r>
            <a:r>
              <a:rPr lang="en-US" sz="1600" b="1" dirty="0" err="1">
                <a:solidFill>
                  <a:schemeClr val="bg1"/>
                </a:solidFill>
                <a:latin typeface="Times New Roman" panose="02020603050405020304" pitchFamily="18" charset="0"/>
              </a:rPr>
              <a:t>Rekawek</a:t>
            </a:r>
            <a:r>
              <a:rPr lang="pl-PL" sz="1600" b="1" dirty="0">
                <a:solidFill>
                  <a:schemeClr val="bg1"/>
                </a:solidFill>
                <a:latin typeface="Times New Roman" panose="02020603050405020304" pitchFamily="18" charset="0"/>
              </a:rPr>
              <a:t> - </a:t>
            </a:r>
            <a:r>
              <a:rPr lang="pl-PL" sz="1600" b="1" dirty="0" err="1">
                <a:solidFill>
                  <a:schemeClr val="bg1"/>
                </a:solidFill>
                <a:latin typeface="Times New Roman" panose="02020603050405020304" pitchFamily="18" charset="0"/>
              </a:rPr>
              <a:t>Pachwicewicz</a:t>
            </a:r>
            <a:r>
              <a:rPr lang="en-US" sz="1600" b="1" dirty="0">
                <a:solidFill>
                  <a:schemeClr val="bg1"/>
                </a:solidFill>
                <a:latin typeface="Times New Roman" panose="02020603050405020304" pitchFamily="18" charset="0"/>
              </a:rPr>
              <a:t> </a:t>
            </a:r>
            <a:endParaRPr lang="pl-PL" sz="1600" b="1" dirty="0">
              <a:solidFill>
                <a:schemeClr val="bg1"/>
              </a:solidFill>
              <a:latin typeface="Times New Roman" panose="02020603050405020304" pitchFamily="18" charset="0"/>
            </a:endParaRPr>
          </a:p>
          <a:p>
            <a:pPr algn="r" fontAlgn="auto">
              <a:spcAft>
                <a:spcPts val="0"/>
              </a:spcAft>
              <a:defRPr/>
            </a:pPr>
            <a:r>
              <a:rPr lang="pl-PL" sz="1400" dirty="0" err="1">
                <a:solidFill>
                  <a:schemeClr val="bg1"/>
                </a:solidFill>
                <a:latin typeface="Times New Roman" pitchFamily="18" charset="0"/>
                <a:cs typeface="Times New Roman" pitchFamily="18" charset="0"/>
              </a:rPr>
              <a:t>Judge</a:t>
            </a:r>
            <a:r>
              <a:rPr lang="pl-PL" sz="1400" dirty="0">
                <a:solidFill>
                  <a:schemeClr val="bg1"/>
                </a:solidFill>
                <a:latin typeface="Times New Roman" pitchFamily="18" charset="0"/>
                <a:cs typeface="Times New Roman" pitchFamily="18" charset="0"/>
              </a:rPr>
              <a:t> - senior </a:t>
            </a:r>
            <a:r>
              <a:rPr lang="pl-PL" sz="1400" dirty="0" err="1">
                <a:solidFill>
                  <a:schemeClr val="bg1"/>
                </a:solidFill>
                <a:latin typeface="Times New Roman" pitchFamily="18" charset="0"/>
                <a:cs typeface="Times New Roman" pitchFamily="18" charset="0"/>
              </a:rPr>
              <a:t>expert</a:t>
            </a:r>
            <a:r>
              <a:rPr lang="pl-PL" sz="1400" dirty="0">
                <a:solidFill>
                  <a:schemeClr val="bg1"/>
                </a:solidFill>
                <a:latin typeface="Times New Roman" pitchFamily="18" charset="0"/>
                <a:cs typeface="Times New Roman" pitchFamily="18" charset="0"/>
              </a:rPr>
              <a:t> </a:t>
            </a:r>
          </a:p>
          <a:p>
            <a:pPr algn="r" fontAlgn="auto">
              <a:spcAft>
                <a:spcPts val="0"/>
              </a:spcAft>
              <a:defRPr/>
            </a:pPr>
            <a:r>
              <a:rPr lang="pl-PL" sz="1400" dirty="0" err="1">
                <a:solidFill>
                  <a:schemeClr val="bg1"/>
                </a:solidFill>
                <a:latin typeface="Times New Roman" pitchFamily="18" charset="0"/>
                <a:cs typeface="Times New Roman" pitchFamily="18" charset="0"/>
              </a:rPr>
              <a:t>Ministry</a:t>
            </a:r>
            <a:r>
              <a:rPr lang="pl-PL" sz="1400" dirty="0">
                <a:solidFill>
                  <a:schemeClr val="bg1"/>
                </a:solidFill>
                <a:latin typeface="Times New Roman" pitchFamily="18" charset="0"/>
                <a:cs typeface="Times New Roman" pitchFamily="18" charset="0"/>
              </a:rPr>
              <a:t> of </a:t>
            </a:r>
            <a:r>
              <a:rPr lang="pl-PL" sz="1400" dirty="0" err="1">
                <a:solidFill>
                  <a:schemeClr val="bg1"/>
                </a:solidFill>
                <a:latin typeface="Times New Roman" pitchFamily="18" charset="0"/>
                <a:cs typeface="Times New Roman" pitchFamily="18" charset="0"/>
              </a:rPr>
              <a:t>Justice</a:t>
            </a:r>
            <a:r>
              <a:rPr lang="pl-PL" sz="1400" dirty="0">
                <a:solidFill>
                  <a:schemeClr val="bg1"/>
                </a:solidFill>
                <a:latin typeface="Times New Roman" pitchFamily="18" charset="0"/>
                <a:cs typeface="Times New Roman" pitchFamily="18" charset="0"/>
              </a:rPr>
              <a:t> of the Republic of Poland</a:t>
            </a:r>
          </a:p>
        </p:txBody>
      </p:sp>
      <p:cxnSp>
        <p:nvCxnSpPr>
          <p:cNvPr id="8" name="Łącznik prosty 7">
            <a:extLst>
              <a:ext uri="{FF2B5EF4-FFF2-40B4-BE49-F238E27FC236}">
                <a16:creationId xmlns:a16="http://schemas.microsoft.com/office/drawing/2014/main" id="{531B8C42-74A3-406B-9031-1BFFDE147AF9}"/>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Legal </a:t>
            </a:r>
            <a:r>
              <a:rPr lang="pl-PL" sz="1900" b="1" u="sng" dirty="0" err="1">
                <a:solidFill>
                  <a:srgbClr val="FF0000"/>
                </a:solidFill>
              </a:rPr>
              <a:t>framework</a:t>
            </a:r>
            <a:endParaRPr lang="pl-PL" sz="1900" b="1" u="sng" dirty="0">
              <a:solidFill>
                <a:srgbClr val="FF0000"/>
              </a:solidFill>
            </a:endParaRPr>
          </a:p>
          <a:p>
            <a:pPr fontAlgn="auto">
              <a:spcAft>
                <a:spcPts val="0"/>
              </a:spcAft>
              <a:buFont typeface="Arial" panose="020B0604020202020204" pitchFamily="34" charset="0"/>
              <a:buNone/>
              <a:defRPr/>
            </a:pPr>
            <a:r>
              <a:rPr lang="en-US" sz="1900" b="1" dirty="0"/>
              <a:t>Article 63 </a:t>
            </a:r>
            <a:r>
              <a:rPr lang="pl-PL" sz="1900" b="1" dirty="0"/>
              <a:t>‚</a:t>
            </a:r>
            <a:r>
              <a:rPr lang="en-US" sz="1900" b="1" dirty="0"/>
              <a:t>Purpose of the Certificate’:</a:t>
            </a:r>
          </a:p>
          <a:p>
            <a:pPr algn="just" fontAlgn="auto">
              <a:spcAft>
                <a:spcPts val="0"/>
              </a:spcAft>
              <a:buFont typeface="Arial" panose="020B0604020202020204" pitchFamily="34" charset="0"/>
              <a:buNone/>
              <a:defRPr/>
            </a:pPr>
            <a:r>
              <a:rPr lang="en-US" sz="1900" dirty="0"/>
              <a:t>1.  The Certificate </a:t>
            </a:r>
            <a:r>
              <a:rPr lang="en-US" sz="1900" b="1" dirty="0"/>
              <a:t>is for use </a:t>
            </a:r>
            <a:r>
              <a:rPr lang="en-US" sz="1900" dirty="0"/>
              <a:t>by heirs, legatees having direct rights in the succession and executors of wills or administrators of the estate </a:t>
            </a:r>
            <a:r>
              <a:rPr lang="en-US" sz="1900" b="1" dirty="0"/>
              <a:t>who, in another Member State, need to invoke their status</a:t>
            </a:r>
            <a:r>
              <a:rPr lang="en-US" sz="1900" dirty="0"/>
              <a:t> or to exercise respectively their rights as heirs or legatees and/or their powers as executors of wills or administrators of the estate.</a:t>
            </a:r>
          </a:p>
          <a:p>
            <a:pPr algn="just" fontAlgn="auto">
              <a:spcAft>
                <a:spcPts val="0"/>
              </a:spcAft>
              <a:buFont typeface="Arial" panose="020B0604020202020204" pitchFamily="34" charset="0"/>
              <a:buNone/>
              <a:defRPr/>
            </a:pPr>
            <a:r>
              <a:rPr lang="en-US" sz="1900" dirty="0"/>
              <a:t>2.   The Certificate may be used, in particular, to demonstrate one or more of the following:</a:t>
            </a:r>
          </a:p>
          <a:p>
            <a:pPr algn="just" fontAlgn="auto">
              <a:spcAft>
                <a:spcPts val="0"/>
              </a:spcAft>
              <a:buFont typeface="Arial" panose="020B0604020202020204" pitchFamily="34" charset="0"/>
              <a:buNone/>
              <a:defRPr/>
            </a:pPr>
            <a:r>
              <a:rPr lang="en-US" sz="1900" dirty="0"/>
              <a:t>(a</a:t>
            </a:r>
            <a:r>
              <a:rPr lang="en-US" sz="1900" b="1" dirty="0"/>
              <a:t>)  the status </a:t>
            </a:r>
            <a:r>
              <a:rPr lang="en-US" sz="1900" dirty="0"/>
              <a:t>and/or the rights of each heir or, as the case may be, each legatee mentioned in the Certificate </a:t>
            </a:r>
            <a:r>
              <a:rPr lang="en-US" sz="1900" b="1" dirty="0"/>
              <a:t>and their </a:t>
            </a:r>
            <a:r>
              <a:rPr lang="en-US" sz="1900" dirty="0"/>
              <a:t>respective </a:t>
            </a:r>
            <a:r>
              <a:rPr lang="en-US" sz="1900" b="1" dirty="0"/>
              <a:t>shares of the estate</a:t>
            </a:r>
            <a:r>
              <a:rPr lang="en-US" sz="1900" dirty="0"/>
              <a:t>;</a:t>
            </a: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2504305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Legal </a:t>
            </a:r>
            <a:r>
              <a:rPr lang="pl-PL" sz="1900" b="1" u="sng" dirty="0" err="1">
                <a:solidFill>
                  <a:srgbClr val="FF0000"/>
                </a:solidFill>
              </a:rPr>
              <a:t>framework</a:t>
            </a:r>
            <a:endParaRPr lang="pl-PL" sz="1900" b="1" u="sng" dirty="0">
              <a:solidFill>
                <a:srgbClr val="FF0000"/>
              </a:solidFill>
            </a:endParaRPr>
          </a:p>
          <a:p>
            <a:pPr fontAlgn="auto">
              <a:spcAft>
                <a:spcPts val="0"/>
              </a:spcAft>
              <a:buFont typeface="Arial" panose="020B0604020202020204" pitchFamily="34" charset="0"/>
              <a:buNone/>
              <a:defRPr/>
            </a:pPr>
            <a:r>
              <a:rPr lang="en-US" sz="1900" b="1" dirty="0"/>
              <a:t>Article 65 ‘Application for a Certificate’:</a:t>
            </a:r>
          </a:p>
          <a:p>
            <a:pPr algn="just" fontAlgn="auto">
              <a:spcAft>
                <a:spcPts val="0"/>
              </a:spcAft>
              <a:buFont typeface="Arial" panose="020B0604020202020204" pitchFamily="34" charset="0"/>
              <a:buNone/>
              <a:defRPr/>
            </a:pPr>
            <a:r>
              <a:rPr lang="en-US" sz="1800" dirty="0"/>
              <a:t>1.  The Certificate shall be issued upon application by any person referred to in Article 63(1) (hereinafter referred to as “the applicant”).</a:t>
            </a:r>
          </a:p>
          <a:p>
            <a:pPr fontAlgn="auto">
              <a:spcAft>
                <a:spcPts val="0"/>
              </a:spcAft>
              <a:buFont typeface="Arial" panose="020B0604020202020204" pitchFamily="34" charset="0"/>
              <a:buNone/>
              <a:defRPr/>
            </a:pPr>
            <a:r>
              <a:rPr lang="en-US" sz="1800" dirty="0"/>
              <a:t>…</a:t>
            </a:r>
          </a:p>
          <a:p>
            <a:pPr algn="just" fontAlgn="auto">
              <a:spcAft>
                <a:spcPts val="0"/>
              </a:spcAft>
              <a:buFont typeface="Arial" panose="020B0604020202020204" pitchFamily="34" charset="0"/>
              <a:buNone/>
              <a:defRPr/>
            </a:pPr>
            <a:r>
              <a:rPr lang="en-US" sz="1800" dirty="0"/>
              <a:t>3.   The application shall contain the information listed below, to the extent that such information is within the applicant’s knowledge and is necessary in order to enable the issuing authority to certify the elements which the applicant wants certified, and shall be accompanied by all relevant documents either in the original or by way of copies which satisfy the conditions necessary to establish their authenticity, without prejudice to Article 66(2):</a:t>
            </a:r>
          </a:p>
          <a:p>
            <a:pPr fontAlgn="auto">
              <a:spcAft>
                <a:spcPts val="0"/>
              </a:spcAft>
              <a:buFont typeface="Arial" panose="020B0604020202020204" pitchFamily="34" charset="0"/>
              <a:buNone/>
              <a:defRPr/>
            </a:pPr>
            <a:r>
              <a:rPr lang="en-US" sz="1800" dirty="0"/>
              <a:t>…</a:t>
            </a:r>
          </a:p>
          <a:p>
            <a:pPr algn="just" fontAlgn="auto">
              <a:spcAft>
                <a:spcPts val="0"/>
              </a:spcAft>
              <a:buFont typeface="Arial" panose="020B0604020202020204" pitchFamily="34" charset="0"/>
              <a:buNone/>
              <a:defRPr/>
            </a:pPr>
            <a:r>
              <a:rPr lang="en-US" sz="1800" dirty="0"/>
              <a:t>(e)  details of other possible beneficiaries under a disposition of property upon death and/or by operation of law: </a:t>
            </a:r>
            <a:r>
              <a:rPr lang="en-US" sz="1800" b="1" dirty="0"/>
              <a:t>surname and given name(s) or </a:t>
            </a:r>
            <a:r>
              <a:rPr lang="en-US" sz="1800" b="1" dirty="0" err="1"/>
              <a:t>organisation</a:t>
            </a:r>
            <a:r>
              <a:rPr lang="en-US" sz="1800" b="1" dirty="0"/>
              <a:t> name, identification number (if applicable) and address;</a:t>
            </a:r>
          </a:p>
          <a:p>
            <a:pPr fontAlgn="auto">
              <a:spcAft>
                <a:spcPts val="0"/>
              </a:spcAft>
              <a:buFont typeface="Arial" panose="020B0604020202020204" pitchFamily="34" charset="0"/>
              <a:buNone/>
              <a:defRPr/>
            </a:pPr>
            <a:r>
              <a:rPr lang="pl-PL" sz="1600" b="1" u="sng" dirty="0">
                <a:solidFill>
                  <a:srgbClr val="FF0000"/>
                </a:solidFill>
              </a:rPr>
              <a:t>Three </a:t>
            </a:r>
            <a:r>
              <a:rPr lang="pl-PL" sz="1600" b="1" u="sng" dirty="0" err="1">
                <a:solidFill>
                  <a:srgbClr val="FF0000"/>
                </a:solidFill>
              </a:rPr>
              <a:t>key</a:t>
            </a:r>
            <a:r>
              <a:rPr lang="pl-PL" sz="1600" b="1" u="sng" dirty="0">
                <a:solidFill>
                  <a:srgbClr val="FF0000"/>
                </a:solidFill>
              </a:rPr>
              <a:t> </a:t>
            </a:r>
            <a:r>
              <a:rPr lang="pl-PL" sz="1600" b="1" u="sng" dirty="0" err="1">
                <a:solidFill>
                  <a:srgbClr val="FF0000"/>
                </a:solidFill>
              </a:rPr>
              <a:t>elements</a:t>
            </a:r>
            <a:r>
              <a:rPr lang="pl-PL" sz="1600" b="1" u="sng" dirty="0">
                <a:solidFill>
                  <a:srgbClr val="FF0000"/>
                </a:solidFill>
              </a:rPr>
              <a:t>: </a:t>
            </a:r>
            <a:r>
              <a:rPr lang="pl-PL" sz="1600" b="1" u="sng" dirty="0" err="1">
                <a:solidFill>
                  <a:srgbClr val="FF0000"/>
                </a:solidFill>
              </a:rPr>
              <a:t>subject</a:t>
            </a:r>
            <a:r>
              <a:rPr lang="pl-PL" sz="1600" b="1" u="sng" dirty="0">
                <a:solidFill>
                  <a:srgbClr val="FF0000"/>
                </a:solidFill>
              </a:rPr>
              <a:t>, </a:t>
            </a:r>
            <a:r>
              <a:rPr lang="pl-PL" sz="1600" b="1" u="sng" dirty="0" err="1">
                <a:solidFill>
                  <a:srgbClr val="FF0000"/>
                </a:solidFill>
              </a:rPr>
              <a:t>identification</a:t>
            </a:r>
            <a:r>
              <a:rPr lang="pl-PL" sz="1600" b="1" u="sng" dirty="0">
                <a:solidFill>
                  <a:srgbClr val="FF0000"/>
                </a:solidFill>
              </a:rPr>
              <a:t>, </a:t>
            </a:r>
            <a:r>
              <a:rPr lang="pl-PL" sz="1600" b="1" u="sng" dirty="0" err="1">
                <a:solidFill>
                  <a:srgbClr val="FF0000"/>
                </a:solidFill>
              </a:rPr>
              <a:t>address</a:t>
            </a:r>
            <a:r>
              <a:rPr lang="pl-PL" sz="1600" b="1" u="sng" dirty="0">
                <a:solidFill>
                  <a:srgbClr val="FF0000"/>
                </a:solidFill>
              </a:rPr>
              <a:t>.</a:t>
            </a: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4203741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a:t>
            </a:r>
            <a:r>
              <a:rPr lang="pl-PL" sz="1900" b="1" u="sng" dirty="0" err="1">
                <a:solidFill>
                  <a:srgbClr val="FF0000"/>
                </a:solidFill>
              </a:rPr>
              <a:t>were</a:t>
            </a:r>
            <a:r>
              <a:rPr lang="en-US" sz="1600" dirty="0">
                <a:solidFill>
                  <a:srgbClr val="FF0000"/>
                </a:solidFill>
              </a:rPr>
              <a:t> </a:t>
            </a:r>
            <a:r>
              <a:rPr lang="en-US" sz="1800" b="1" u="sng" dirty="0">
                <a:solidFill>
                  <a:srgbClr val="FF0000"/>
                </a:solidFill>
              </a:rPr>
              <a:t>examine together</a:t>
            </a:r>
            <a:r>
              <a:rPr lang="pl-PL" sz="1800" b="1" u="sng" dirty="0">
                <a:solidFill>
                  <a:srgbClr val="FF0000"/>
                </a:solidFill>
              </a:rPr>
              <a:t>, </a:t>
            </a:r>
            <a:r>
              <a:rPr lang="pl-PL" sz="1800" b="1" u="sng" dirty="0" err="1">
                <a:solidFill>
                  <a:srgbClr val="FF0000"/>
                </a:solidFill>
              </a:rPr>
              <a:t>main</a:t>
            </a:r>
            <a:r>
              <a:rPr lang="pl-PL" sz="1800" b="1" u="sng" dirty="0">
                <a:solidFill>
                  <a:srgbClr val="FF0000"/>
                </a:solidFill>
              </a:rPr>
              <a:t> </a:t>
            </a:r>
            <a:r>
              <a:rPr lang="pl-PL" sz="1800" b="1" u="sng" dirty="0" err="1">
                <a:solidFill>
                  <a:srgbClr val="FF0000"/>
                </a:solidFill>
              </a:rPr>
              <a:t>arguments</a:t>
            </a:r>
            <a:r>
              <a:rPr lang="pl-PL" sz="1800" b="1" u="sng" dirty="0">
                <a:solidFill>
                  <a:srgbClr val="FF0000"/>
                </a:solidFill>
              </a:rPr>
              <a:t>:</a:t>
            </a:r>
          </a:p>
          <a:p>
            <a:pPr algn="just" fontAlgn="auto">
              <a:spcAft>
                <a:spcPts val="0"/>
              </a:spcAft>
              <a:buFont typeface="Wingdings" panose="05000000000000000000" pitchFamily="2" charset="2"/>
              <a:buChar char="ü"/>
              <a:defRPr/>
            </a:pPr>
            <a:r>
              <a:rPr lang="en-US" sz="1800" dirty="0"/>
              <a:t>the period laid down in Article 70(3) does not affect the period of validity of the European Certificate of Succession, but only that of the certified copies</a:t>
            </a:r>
            <a:endParaRPr lang="pl-PL" sz="1800" dirty="0"/>
          </a:p>
          <a:p>
            <a:pPr algn="just" fontAlgn="auto">
              <a:spcAft>
                <a:spcPts val="0"/>
              </a:spcAft>
              <a:buFont typeface="Wingdings" panose="05000000000000000000" pitchFamily="2" charset="2"/>
              <a:buChar char="ü"/>
              <a:defRPr/>
            </a:pPr>
            <a:r>
              <a:rPr lang="en-US" sz="1800" dirty="0"/>
              <a:t>the E</a:t>
            </a:r>
            <a:r>
              <a:rPr lang="pl-PL" sz="1800" dirty="0"/>
              <a:t>CS</a:t>
            </a:r>
            <a:r>
              <a:rPr lang="en-US" sz="1800" dirty="0"/>
              <a:t> must be retained by the issuing authority, which issues copies</a:t>
            </a:r>
            <a:endParaRPr lang="pl-PL" sz="1800" dirty="0"/>
          </a:p>
          <a:p>
            <a:pPr algn="just" fontAlgn="auto">
              <a:spcAft>
                <a:spcPts val="0"/>
              </a:spcAft>
              <a:buFont typeface="Wingdings" panose="05000000000000000000" pitchFamily="2" charset="2"/>
              <a:buChar char="ü"/>
              <a:defRPr/>
            </a:pPr>
            <a:r>
              <a:rPr lang="pl-PL" sz="1800" dirty="0"/>
              <a:t>t</a:t>
            </a:r>
            <a:r>
              <a:rPr lang="en-US" sz="1800" dirty="0"/>
              <a:t>he limitation of the period of validity of the copies was provided for by reason of the fact that the European Certificate of Succession produces its effects in all the Member States and is presumed to accurately demonstrate the existence of elements  </a:t>
            </a:r>
            <a:endParaRPr lang="pl-PL" sz="1800" dirty="0"/>
          </a:p>
          <a:p>
            <a:pPr algn="just" fontAlgn="auto">
              <a:spcAft>
                <a:spcPts val="0"/>
              </a:spcAft>
              <a:buFont typeface="Wingdings" panose="05000000000000000000" pitchFamily="2" charset="2"/>
              <a:buChar char="ü"/>
              <a:defRPr/>
            </a:pPr>
            <a:r>
              <a:rPr lang="en-US" sz="1800" dirty="0"/>
              <a:t>the validity of such a certified copy is limited, save in exceptional cases, to six months</a:t>
            </a:r>
            <a:endParaRPr lang="pl-PL" sz="1800" dirty="0"/>
          </a:p>
          <a:p>
            <a:pPr algn="just" fontAlgn="auto">
              <a:spcAft>
                <a:spcPts val="0"/>
              </a:spcAft>
              <a:buFont typeface="Wingdings" panose="05000000000000000000" pitchFamily="2" charset="2"/>
              <a:buChar char="ü"/>
              <a:defRPr/>
            </a:pPr>
            <a:r>
              <a:rPr lang="en-US" sz="1800" dirty="0"/>
              <a:t>where a certified copy of the European Certificate of Succession is marked ‘</a:t>
            </a:r>
            <a:r>
              <a:rPr lang="en-US" sz="1800" b="1" i="1" dirty="0"/>
              <a:t>unlimited</a:t>
            </a:r>
            <a:r>
              <a:rPr lang="en-US" sz="1800" dirty="0"/>
              <a:t>’, that copy must be regarded as valid for a period of six months</a:t>
            </a:r>
            <a:r>
              <a:rPr lang="pl-PL" sz="1800" dirty="0"/>
              <a:t>, because </a:t>
            </a:r>
            <a:r>
              <a:rPr lang="en-US" sz="1800" dirty="0" err="1"/>
              <a:t>i</a:t>
            </a:r>
            <a:r>
              <a:rPr lang="pl-PL" sz="1800" dirty="0"/>
              <a:t>t </a:t>
            </a:r>
            <a:r>
              <a:rPr lang="pl-PL" sz="1800" dirty="0" err="1"/>
              <a:t>comes</a:t>
            </a:r>
            <a:r>
              <a:rPr lang="en-US" sz="1800" dirty="0"/>
              <a:t> from recital 7, which is to facilitate the proper functioning of the internal market by removing the obstacles to the free movement of persons</a:t>
            </a:r>
            <a:r>
              <a:rPr lang="pl-PL" sz="1800" dirty="0"/>
              <a:t> – </a:t>
            </a:r>
            <a:r>
              <a:rPr lang="en-US" sz="1800" dirty="0" err="1"/>
              <a:t>th</a:t>
            </a:r>
            <a:r>
              <a:rPr lang="pl-PL" sz="1800" dirty="0" err="1"/>
              <a:t>is</a:t>
            </a:r>
            <a:r>
              <a:rPr lang="en-US" sz="1800" dirty="0"/>
              <a:t> question arises, where the issuing authority has expressly stated, on Form V, that that copy does not have an expiry date </a:t>
            </a:r>
            <a:endParaRPr lang="pl-PL" sz="1800" dirty="0"/>
          </a:p>
          <a:p>
            <a:pPr fontAlgn="auto">
              <a:spcAft>
                <a:spcPts val="0"/>
              </a:spcAft>
              <a:buFont typeface="Arial" panose="020B0604020202020204" pitchFamily="34" charset="0"/>
              <a:buNone/>
              <a:defRPr/>
            </a:pPr>
            <a:endParaRPr lang="pl-PL" sz="1600"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855990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a:t>
            </a:r>
            <a:r>
              <a:rPr lang="pl-PL" sz="1900" b="1" u="sng" dirty="0" err="1">
                <a:solidFill>
                  <a:srgbClr val="FF0000"/>
                </a:solidFill>
              </a:rPr>
              <a:t>were</a:t>
            </a:r>
            <a:r>
              <a:rPr lang="en-US" sz="1600" dirty="0">
                <a:solidFill>
                  <a:srgbClr val="FF0000"/>
                </a:solidFill>
              </a:rPr>
              <a:t> </a:t>
            </a:r>
            <a:r>
              <a:rPr lang="en-US" sz="1800" b="1" u="sng" dirty="0">
                <a:solidFill>
                  <a:srgbClr val="FF0000"/>
                </a:solidFill>
              </a:rPr>
              <a:t>examine together</a:t>
            </a:r>
            <a:r>
              <a:rPr lang="pl-PL" sz="1800" b="1" u="sng" dirty="0">
                <a:solidFill>
                  <a:srgbClr val="FF0000"/>
                </a:solidFill>
              </a:rPr>
              <a:t>, </a:t>
            </a:r>
            <a:r>
              <a:rPr lang="pl-PL" sz="1800" b="1" u="sng" dirty="0" err="1">
                <a:solidFill>
                  <a:srgbClr val="FF0000"/>
                </a:solidFill>
              </a:rPr>
              <a:t>main</a:t>
            </a:r>
            <a:r>
              <a:rPr lang="pl-PL" sz="1800" b="1" u="sng" dirty="0">
                <a:solidFill>
                  <a:srgbClr val="FF0000"/>
                </a:solidFill>
              </a:rPr>
              <a:t> </a:t>
            </a:r>
            <a:r>
              <a:rPr lang="pl-PL" sz="1800" b="1" u="sng" dirty="0" err="1">
                <a:solidFill>
                  <a:srgbClr val="FF0000"/>
                </a:solidFill>
              </a:rPr>
              <a:t>arguments</a:t>
            </a:r>
            <a:r>
              <a:rPr lang="pl-PL" sz="1800" b="1" u="sng" dirty="0">
                <a:solidFill>
                  <a:srgbClr val="FF0000"/>
                </a:solidFill>
              </a:rPr>
              <a:t>:</a:t>
            </a:r>
          </a:p>
          <a:p>
            <a:pPr fontAlgn="auto">
              <a:spcAft>
                <a:spcPts val="0"/>
              </a:spcAft>
              <a:buFont typeface="Arial" panose="020B0604020202020204" pitchFamily="34" charset="0"/>
              <a:buNone/>
              <a:defRPr/>
            </a:pPr>
            <a:endParaRPr lang="pl-PL" sz="1800" b="1" u="sng" dirty="0">
              <a:solidFill>
                <a:srgbClr val="FF0000"/>
              </a:solidFill>
            </a:endParaRPr>
          </a:p>
          <a:p>
            <a:pPr algn="just" fontAlgn="auto">
              <a:spcAft>
                <a:spcPts val="0"/>
              </a:spcAft>
              <a:buFont typeface="Wingdings" panose="05000000000000000000" pitchFamily="2" charset="2"/>
              <a:buChar char="ü"/>
              <a:defRPr/>
            </a:pPr>
            <a:r>
              <a:rPr lang="en-US" sz="1600" dirty="0"/>
              <a:t>regard</a:t>
            </a:r>
            <a:r>
              <a:rPr lang="pl-PL" sz="1600" dirty="0" err="1"/>
              <a:t>ing</a:t>
            </a:r>
            <a:r>
              <a:rPr lang="en-US" sz="1600" dirty="0"/>
              <a:t> the start date of the period of validity of that copy, the issuing authority must indicate, on Form V, after the date of validity of the certified copy, </a:t>
            </a:r>
            <a:r>
              <a:rPr lang="en-US" sz="1600" b="1" dirty="0"/>
              <a:t>the date of its issue</a:t>
            </a:r>
            <a:r>
              <a:rPr lang="en-US" sz="1600" dirty="0"/>
              <a:t>. </a:t>
            </a:r>
            <a:r>
              <a:rPr lang="pl-PL" sz="1600" dirty="0"/>
              <a:t>T</a:t>
            </a:r>
            <a:r>
              <a:rPr lang="en-US" sz="1600" dirty="0"/>
              <a:t>he period of validity must be calculated </a:t>
            </a:r>
            <a:r>
              <a:rPr lang="en-US" sz="1600" b="1" dirty="0"/>
              <a:t>from that date</a:t>
            </a:r>
            <a:r>
              <a:rPr lang="en-US" sz="1600" dirty="0"/>
              <a:t>, which ensures the predictability and legal certainty required as regards the use of that copy</a:t>
            </a:r>
            <a:endParaRPr lang="pl-PL" sz="1600" dirty="0"/>
          </a:p>
          <a:p>
            <a:pPr algn="just" fontAlgn="auto">
              <a:spcAft>
                <a:spcPts val="0"/>
              </a:spcAft>
              <a:buFont typeface="Wingdings" panose="05000000000000000000" pitchFamily="2" charset="2"/>
              <a:buChar char="ü"/>
              <a:defRPr/>
            </a:pPr>
            <a:r>
              <a:rPr lang="en-US" sz="1600" b="1" dirty="0"/>
              <a:t>none </a:t>
            </a:r>
            <a:r>
              <a:rPr lang="en-US" sz="1600" dirty="0"/>
              <a:t>of the provisions of </a:t>
            </a:r>
            <a:r>
              <a:rPr lang="pl-PL" sz="1600" i="1" dirty="0" err="1"/>
              <a:t>Regulation</a:t>
            </a:r>
            <a:r>
              <a:rPr lang="pl-PL" sz="1600" i="1" dirty="0"/>
              <a:t> No 650/2012</a:t>
            </a:r>
            <a:r>
              <a:rPr lang="en-US" sz="1600" i="1" dirty="0"/>
              <a:t> </a:t>
            </a:r>
            <a:r>
              <a:rPr lang="en-US" sz="1600" dirty="0"/>
              <a:t>directly answers that question</a:t>
            </a:r>
            <a:endParaRPr lang="pl-PL" sz="1600" dirty="0"/>
          </a:p>
          <a:p>
            <a:pPr algn="just" fontAlgn="auto">
              <a:spcAft>
                <a:spcPts val="0"/>
              </a:spcAft>
              <a:buFont typeface="Wingdings" panose="05000000000000000000" pitchFamily="2" charset="2"/>
              <a:buChar char="ü"/>
              <a:defRPr/>
            </a:pPr>
            <a:r>
              <a:rPr lang="en-US" sz="1600" b="1" dirty="0"/>
              <a:t>the effects of that copy must be the same in all the Member States</a:t>
            </a:r>
            <a:r>
              <a:rPr lang="en-US" sz="1600" dirty="0"/>
              <a:t>, so that its validity must be governed by </a:t>
            </a:r>
            <a:r>
              <a:rPr lang="en-US" sz="1600" i="1" dirty="0"/>
              <a:t>Regulation No 650/2012</a:t>
            </a:r>
            <a:endParaRPr lang="pl-PL" sz="1600" i="1" dirty="0"/>
          </a:p>
          <a:p>
            <a:pPr algn="just" fontAlgn="auto">
              <a:spcAft>
                <a:spcPts val="0"/>
              </a:spcAft>
              <a:buFont typeface="Wingdings" panose="05000000000000000000" pitchFamily="2" charset="2"/>
              <a:buChar char="ü"/>
              <a:defRPr/>
            </a:pPr>
            <a:r>
              <a:rPr lang="en-US" sz="1600" dirty="0"/>
              <a:t>persons relying on the accuracy of the information certified in the certificate should be ensured protection where certified copies are presented</a:t>
            </a:r>
            <a:r>
              <a:rPr lang="pl-PL" sz="1600" dirty="0"/>
              <a:t> </a:t>
            </a:r>
            <a:r>
              <a:rPr lang="pl-PL" sz="1600" dirty="0" err="1"/>
              <a:t>while</a:t>
            </a:r>
            <a:r>
              <a:rPr lang="pl-PL" sz="1600" dirty="0"/>
              <a:t> </a:t>
            </a:r>
            <a:r>
              <a:rPr lang="pl-PL" sz="1600" dirty="0" err="1"/>
              <a:t>making</a:t>
            </a:r>
            <a:r>
              <a:rPr lang="pl-PL" sz="1600" dirty="0"/>
              <a:t> </a:t>
            </a:r>
            <a:r>
              <a:rPr lang="pl-PL" sz="1600" dirty="0" err="1"/>
              <a:t>payments</a:t>
            </a:r>
            <a:r>
              <a:rPr lang="pl-PL" sz="1600" dirty="0"/>
              <a:t> </a:t>
            </a:r>
            <a:r>
              <a:rPr lang="en-US" sz="1600" dirty="0"/>
              <a:t>or pass on succession property </a:t>
            </a:r>
            <a:r>
              <a:rPr lang="pl-PL" sz="1600" dirty="0"/>
              <a:t>etc.</a:t>
            </a:r>
          </a:p>
          <a:p>
            <a:pPr algn="just" fontAlgn="auto">
              <a:spcAft>
                <a:spcPts val="0"/>
              </a:spcAft>
              <a:buFont typeface="Wingdings" panose="05000000000000000000" pitchFamily="2" charset="2"/>
              <a:buChar char="ü"/>
              <a:defRPr/>
            </a:pPr>
            <a:r>
              <a:rPr lang="pl-PL" sz="1600" b="1" dirty="0" err="1"/>
              <a:t>Risk</a:t>
            </a:r>
            <a:r>
              <a:rPr lang="pl-PL" sz="1600" b="1" dirty="0"/>
              <a:t>:</a:t>
            </a:r>
            <a:r>
              <a:rPr lang="pl-PL" sz="1600" dirty="0"/>
              <a:t> </a:t>
            </a:r>
            <a:r>
              <a:rPr lang="pl-PL" sz="1600" dirty="0" err="1"/>
              <a:t>if</a:t>
            </a:r>
            <a:r>
              <a:rPr lang="pl-PL" sz="1600" dirty="0"/>
              <a:t> </a:t>
            </a:r>
            <a:r>
              <a:rPr lang="en-US" sz="1600" dirty="0"/>
              <a:t>the validity of a certified copy of the E</a:t>
            </a:r>
            <a:r>
              <a:rPr lang="pl-PL" sz="1600" dirty="0"/>
              <a:t>CS</a:t>
            </a:r>
            <a:r>
              <a:rPr lang="en-US" sz="1600" dirty="0"/>
              <a:t> was required on the date of adoption, by the authority before which that copy is produced</a:t>
            </a:r>
            <a:r>
              <a:rPr lang="pl-PL" sz="1600" dirty="0"/>
              <a:t> </a:t>
            </a:r>
            <a:r>
              <a:rPr lang="en-US" sz="1600" dirty="0"/>
              <a:t>and not on the date on which the application was presented</a:t>
            </a:r>
            <a:r>
              <a:rPr lang="pl-PL" sz="1600" dirty="0"/>
              <a:t> it </a:t>
            </a:r>
            <a:r>
              <a:rPr lang="en-US" sz="1600" dirty="0"/>
              <a:t>would risk affecting the rights of the heirs and other</a:t>
            </a:r>
            <a:r>
              <a:rPr lang="pl-PL" sz="1600" dirty="0"/>
              <a:t>s</a:t>
            </a:r>
            <a:r>
              <a:rPr lang="en-US" sz="1600" dirty="0"/>
              <a:t> entitled who, since they have no influence on the length of the proceedings leading to that decision, would have to</a:t>
            </a:r>
            <a:r>
              <a:rPr lang="pl-PL" sz="1600" dirty="0"/>
              <a:t> </a:t>
            </a:r>
            <a:r>
              <a:rPr lang="en-US" sz="1600" dirty="0"/>
              <a:t>request and present such a copy several </a:t>
            </a:r>
            <a:r>
              <a:rPr lang="pl-PL" sz="1600" dirty="0"/>
              <a:t>t</a:t>
            </a:r>
            <a:r>
              <a:rPr lang="en-US" sz="1600" dirty="0" err="1"/>
              <a:t>imes</a:t>
            </a:r>
            <a:r>
              <a:rPr lang="pl-PL" sz="1600" dirty="0"/>
              <a:t>.</a:t>
            </a:r>
          </a:p>
          <a:p>
            <a:pPr algn="just" fontAlgn="auto">
              <a:spcAft>
                <a:spcPts val="0"/>
              </a:spcAft>
              <a:buFont typeface="Wingdings" panose="05000000000000000000" pitchFamily="2" charset="2"/>
              <a:buChar char="ü"/>
              <a:defRPr/>
            </a:pPr>
            <a:r>
              <a:rPr lang="pl-PL" sz="1600" dirty="0" err="1"/>
              <a:t>contrary</a:t>
            </a:r>
            <a:r>
              <a:rPr lang="pl-PL" sz="1600" dirty="0"/>
              <a:t> </a:t>
            </a:r>
            <a:r>
              <a:rPr lang="en-US" sz="1600" dirty="0"/>
              <a:t>interpretation </a:t>
            </a:r>
            <a:r>
              <a:rPr lang="en-US" sz="1600" b="1" dirty="0"/>
              <a:t>would result in additional delays, formalities and efforts</a:t>
            </a:r>
            <a:r>
              <a:rPr lang="en-US" sz="1600" dirty="0"/>
              <a:t>, for both the persons concerned in the succession and for the authorities dealing with it</a:t>
            </a:r>
            <a:endParaRPr lang="pl-PL" sz="1600" dirty="0"/>
          </a:p>
          <a:p>
            <a:pPr algn="just" fontAlgn="auto">
              <a:spcAft>
                <a:spcPts val="0"/>
              </a:spcAft>
              <a:buFont typeface="Wingdings" panose="05000000000000000000" pitchFamily="2" charset="2"/>
              <a:buChar char="ü"/>
              <a:defRPr/>
            </a:pPr>
            <a:endParaRPr lang="pl-PL" sz="1600" i="1" dirty="0"/>
          </a:p>
          <a:p>
            <a:pPr algn="just" fontAlgn="auto">
              <a:spcAft>
                <a:spcPts val="0"/>
              </a:spcAft>
              <a:buFont typeface="Wingdings" panose="05000000000000000000" pitchFamily="2" charset="2"/>
              <a:buChar char="ü"/>
              <a:defRPr/>
            </a:pPr>
            <a:endParaRPr lang="pl-PL" sz="1600" dirty="0"/>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43693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a:t>
            </a:r>
            <a:r>
              <a:rPr lang="pl-PL" sz="1900" b="1" u="sng" dirty="0" err="1">
                <a:solidFill>
                  <a:srgbClr val="FF0000"/>
                </a:solidFill>
              </a:rPr>
              <a:t>were</a:t>
            </a:r>
            <a:r>
              <a:rPr lang="en-US" sz="1600" dirty="0">
                <a:solidFill>
                  <a:srgbClr val="FF0000"/>
                </a:solidFill>
              </a:rPr>
              <a:t> </a:t>
            </a:r>
            <a:r>
              <a:rPr lang="en-US" sz="1800" b="1" u="sng" dirty="0">
                <a:solidFill>
                  <a:srgbClr val="FF0000"/>
                </a:solidFill>
              </a:rPr>
              <a:t>examine together</a:t>
            </a:r>
            <a:r>
              <a:rPr lang="pl-PL" sz="1800" b="1" u="sng" dirty="0">
                <a:solidFill>
                  <a:srgbClr val="FF0000"/>
                </a:solidFill>
              </a:rPr>
              <a:t>, </a:t>
            </a:r>
            <a:r>
              <a:rPr lang="pl-PL" sz="1800" b="1" u="sng" dirty="0" err="1">
                <a:solidFill>
                  <a:srgbClr val="FF0000"/>
                </a:solidFill>
              </a:rPr>
              <a:t>conclusions</a:t>
            </a:r>
            <a:r>
              <a:rPr lang="pl-PL" sz="1800" b="1" u="sng" dirty="0">
                <a:solidFill>
                  <a:srgbClr val="FF0000"/>
                </a:solidFill>
              </a:rPr>
              <a:t>:</a:t>
            </a:r>
          </a:p>
          <a:p>
            <a:pPr marL="0" indent="0" algn="just" fontAlgn="auto">
              <a:spcAft>
                <a:spcPts val="0"/>
              </a:spcAft>
              <a:buNone/>
              <a:defRPr/>
            </a:pPr>
            <a:endParaRPr lang="pl-PL" sz="1600" dirty="0"/>
          </a:p>
          <a:p>
            <a:pPr marL="0" indent="0" algn="just" fontAlgn="auto">
              <a:spcAft>
                <a:spcPts val="0"/>
              </a:spcAft>
              <a:buNone/>
              <a:defRPr/>
            </a:pPr>
            <a:r>
              <a:rPr lang="pl-PL" sz="2000" dirty="0" err="1"/>
              <a:t>Therefore</a:t>
            </a:r>
            <a:r>
              <a:rPr lang="pl-PL" sz="2000" dirty="0"/>
              <a:t>, </a:t>
            </a:r>
            <a:r>
              <a:rPr lang="en-US" sz="2000" dirty="0"/>
              <a:t>the answer to the first and third questions is that Article 70(3) of </a:t>
            </a:r>
            <a:r>
              <a:rPr lang="en-US" sz="2000" i="1" dirty="0"/>
              <a:t>Regulation No 650/2012</a:t>
            </a:r>
            <a:r>
              <a:rPr lang="en-US" sz="2000" dirty="0"/>
              <a:t> must be interpreted as meaning that a certified copy of the European Certificate of Succession, bearing the words ‘</a:t>
            </a:r>
            <a:r>
              <a:rPr lang="en-US" sz="2000" b="1" dirty="0"/>
              <a:t>unlimited duration’</a:t>
            </a:r>
            <a:r>
              <a:rPr lang="en-US" sz="2000" dirty="0"/>
              <a:t>, </a:t>
            </a:r>
            <a:r>
              <a:rPr lang="en-US" sz="2000" b="1" dirty="0"/>
              <a:t>is valid for a period of six months from the date of issue </a:t>
            </a:r>
            <a:r>
              <a:rPr lang="en-US" sz="2000" dirty="0"/>
              <a:t>and produces its effects, within the meaning of </a:t>
            </a:r>
            <a:r>
              <a:rPr lang="en-US" sz="2000" i="1" dirty="0"/>
              <a:t>Article 69 of that regulation</a:t>
            </a:r>
            <a:r>
              <a:rPr lang="en-US" sz="2000" dirty="0"/>
              <a:t>, if it was valid when it </a:t>
            </a:r>
            <a:r>
              <a:rPr lang="en-US" sz="2000" b="1" dirty="0"/>
              <a:t>was presented </a:t>
            </a:r>
            <a:r>
              <a:rPr lang="en-US" sz="2000" dirty="0"/>
              <a:t>to the competent authority</a:t>
            </a:r>
            <a:r>
              <a:rPr lang="pl-PL" sz="2000" dirty="0"/>
              <a:t>.</a:t>
            </a:r>
          </a:p>
          <a:p>
            <a:pPr algn="just" fontAlgn="auto">
              <a:spcAft>
                <a:spcPts val="0"/>
              </a:spcAft>
              <a:buFont typeface="Wingdings" panose="05000000000000000000" pitchFamily="2" charset="2"/>
              <a:buChar char="ü"/>
              <a:defRPr/>
            </a:pPr>
            <a:endParaRPr lang="pl-PL" sz="1600" dirty="0"/>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240540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2 was</a:t>
            </a:r>
            <a:r>
              <a:rPr lang="en-US" sz="1600" dirty="0">
                <a:solidFill>
                  <a:srgbClr val="FF0000"/>
                </a:solidFill>
              </a:rPr>
              <a:t> </a:t>
            </a:r>
            <a:r>
              <a:rPr lang="en-US" sz="1800" b="1" u="sng" dirty="0">
                <a:solidFill>
                  <a:srgbClr val="FF0000"/>
                </a:solidFill>
              </a:rPr>
              <a:t>examine </a:t>
            </a:r>
            <a:r>
              <a:rPr lang="pl-PL" sz="1800" b="1" u="sng" dirty="0" err="1">
                <a:solidFill>
                  <a:srgbClr val="FF0000"/>
                </a:solidFill>
              </a:rPr>
              <a:t>separately</a:t>
            </a:r>
            <a:r>
              <a:rPr lang="pl-PL" sz="1800" b="1" u="sng" dirty="0">
                <a:solidFill>
                  <a:srgbClr val="FF0000"/>
                </a:solidFill>
              </a:rPr>
              <a:t>, </a:t>
            </a:r>
            <a:r>
              <a:rPr lang="pl-PL" sz="1800" b="1" u="sng" dirty="0" err="1">
                <a:solidFill>
                  <a:srgbClr val="FF0000"/>
                </a:solidFill>
              </a:rPr>
              <a:t>main</a:t>
            </a:r>
            <a:r>
              <a:rPr lang="pl-PL" sz="1800" b="1" u="sng" dirty="0">
                <a:solidFill>
                  <a:srgbClr val="FF0000"/>
                </a:solidFill>
              </a:rPr>
              <a:t> </a:t>
            </a:r>
            <a:r>
              <a:rPr lang="pl-PL" sz="1800" b="1" u="sng" dirty="0" err="1">
                <a:solidFill>
                  <a:srgbClr val="FF0000"/>
                </a:solidFill>
              </a:rPr>
              <a:t>arguments</a:t>
            </a:r>
            <a:r>
              <a:rPr lang="pl-PL" sz="1800" b="1" u="sng" dirty="0">
                <a:solidFill>
                  <a:srgbClr val="FF0000"/>
                </a:solidFill>
              </a:rPr>
              <a:t>:</a:t>
            </a:r>
          </a:p>
          <a:p>
            <a:pPr algn="just" fontAlgn="auto">
              <a:spcAft>
                <a:spcPts val="0"/>
              </a:spcAft>
              <a:buFont typeface="Wingdings" panose="05000000000000000000" pitchFamily="2" charset="2"/>
              <a:buChar char="ü"/>
              <a:defRPr/>
            </a:pPr>
            <a:r>
              <a:rPr lang="en-US" sz="1800" dirty="0"/>
              <a:t>the effects of the E</a:t>
            </a:r>
            <a:r>
              <a:rPr lang="pl-PL" sz="1800" dirty="0"/>
              <a:t>CS</a:t>
            </a:r>
            <a:r>
              <a:rPr lang="en-US" sz="1800" dirty="0"/>
              <a:t> are produced with respect to all persons who are named as </a:t>
            </a:r>
            <a:r>
              <a:rPr lang="en-US" sz="1800" b="1" dirty="0"/>
              <a:t>heirs, legatees, executors of wills or administrators of the estate</a:t>
            </a:r>
            <a:r>
              <a:rPr lang="en-US" sz="1800" dirty="0"/>
              <a:t>, even if they have not themselves requested that it be issued</a:t>
            </a:r>
            <a:endParaRPr lang="pl-PL" sz="1800" dirty="0"/>
          </a:p>
          <a:p>
            <a:pPr algn="just" fontAlgn="auto">
              <a:spcAft>
                <a:spcPts val="0"/>
              </a:spcAft>
              <a:buFont typeface="Wingdings" panose="05000000000000000000" pitchFamily="2" charset="2"/>
              <a:buChar char="ü"/>
              <a:defRPr/>
            </a:pPr>
            <a:r>
              <a:rPr lang="en-US" sz="1800" dirty="0"/>
              <a:t>Article 63(1) and (2)(a) lists the persons who may use it, </a:t>
            </a:r>
            <a:r>
              <a:rPr lang="pl-PL" sz="1800" dirty="0"/>
              <a:t>as </a:t>
            </a:r>
            <a:r>
              <a:rPr lang="pl-PL" sz="1800" dirty="0" err="1"/>
              <a:t>above</a:t>
            </a:r>
            <a:r>
              <a:rPr lang="pl-PL" sz="1800" dirty="0"/>
              <a:t>, </a:t>
            </a:r>
            <a:r>
              <a:rPr lang="en-US" sz="1800" dirty="0"/>
              <a:t>to prove, in another Member State, in particular their status and/or succession rights </a:t>
            </a:r>
            <a:endParaRPr lang="pl-PL" sz="1800" dirty="0"/>
          </a:p>
          <a:p>
            <a:pPr marL="0" indent="0" algn="just" fontAlgn="auto">
              <a:spcAft>
                <a:spcPts val="0"/>
              </a:spcAft>
              <a:buNone/>
              <a:defRPr/>
            </a:pPr>
            <a:endParaRPr lang="pl-PL" sz="1400" b="1" dirty="0">
              <a:solidFill>
                <a:schemeClr val="tx2">
                  <a:lumMod val="75000"/>
                </a:schemeClr>
              </a:solidFill>
            </a:endParaRPr>
          </a:p>
          <a:p>
            <a:pPr marL="0" indent="0" algn="just" fontAlgn="auto">
              <a:spcAft>
                <a:spcPts val="0"/>
              </a:spcAft>
              <a:buNone/>
              <a:defRPr/>
            </a:pPr>
            <a:r>
              <a:rPr lang="pl-PL" sz="1400" b="1" dirty="0">
                <a:solidFill>
                  <a:schemeClr val="tx2">
                    <a:lumMod val="75000"/>
                  </a:schemeClr>
                </a:solidFill>
              </a:rPr>
              <a:t>Question 1 of </a:t>
            </a:r>
            <a:r>
              <a:rPr lang="pl-PL" sz="1400" b="1" dirty="0" err="1">
                <a:solidFill>
                  <a:schemeClr val="tx2">
                    <a:lumMod val="75000"/>
                  </a:schemeClr>
                </a:solidFill>
              </a:rPr>
              <a:t>Round</a:t>
            </a:r>
            <a:r>
              <a:rPr lang="pl-PL" sz="1400" b="1" dirty="0">
                <a:solidFill>
                  <a:schemeClr val="tx2">
                    <a:lumMod val="75000"/>
                  </a:schemeClr>
                </a:solidFill>
              </a:rPr>
              <a:t> Table: </a:t>
            </a:r>
            <a:r>
              <a:rPr lang="en-US" sz="1400" dirty="0">
                <a:solidFill>
                  <a:schemeClr val="tx2">
                    <a:lumMod val="75000"/>
                  </a:schemeClr>
                </a:solidFill>
              </a:rPr>
              <a:t>Please, describe shortly the legal status of the heir, legatee, executor or administrator of the estate under national law (art. 63 </a:t>
            </a:r>
            <a:r>
              <a:rPr lang="en-US" sz="1400" i="1" dirty="0">
                <a:solidFill>
                  <a:schemeClr val="tx2">
                    <a:lumMod val="75000"/>
                  </a:schemeClr>
                </a:solidFill>
              </a:rPr>
              <a:t>Regulation 650/2012</a:t>
            </a:r>
            <a:r>
              <a:rPr lang="en-US" sz="1400" dirty="0">
                <a:solidFill>
                  <a:schemeClr val="tx2">
                    <a:lumMod val="75000"/>
                  </a:schemeClr>
                </a:solidFill>
              </a:rPr>
              <a:t>). What kind of succession rights and on what terms can they have? What legal act regulates these issues?</a:t>
            </a:r>
            <a:endParaRPr lang="pl-PL" sz="1400" dirty="0"/>
          </a:p>
          <a:p>
            <a:pPr algn="just" fontAlgn="auto">
              <a:spcAft>
                <a:spcPts val="0"/>
              </a:spcAft>
              <a:buFont typeface="Wingdings" panose="05000000000000000000" pitchFamily="2" charset="2"/>
              <a:buChar char="ü"/>
              <a:defRPr/>
            </a:pPr>
            <a:endParaRPr lang="pl-PL" sz="1600" i="1" dirty="0"/>
          </a:p>
          <a:p>
            <a:pPr algn="just" fontAlgn="auto">
              <a:spcAft>
                <a:spcPts val="0"/>
              </a:spcAft>
              <a:buFont typeface="Wingdings" panose="05000000000000000000" pitchFamily="2" charset="2"/>
              <a:buChar char="ü"/>
              <a:defRPr/>
            </a:pPr>
            <a:r>
              <a:rPr lang="pl-PL" sz="1800" dirty="0" err="1"/>
              <a:t>so</a:t>
            </a:r>
            <a:r>
              <a:rPr lang="pl-PL" sz="1800" dirty="0"/>
              <a:t>, </a:t>
            </a:r>
            <a:r>
              <a:rPr lang="pl-PL" sz="1800" dirty="0" err="1"/>
              <a:t>article</a:t>
            </a:r>
            <a:r>
              <a:rPr lang="pl-PL" sz="1800" dirty="0"/>
              <a:t> 63 </a:t>
            </a:r>
            <a:r>
              <a:rPr lang="en-US" sz="1800" dirty="0"/>
              <a:t>details of possible beneficiaries under a disposition of property upon death and/or by operation of law, other than the applicant</a:t>
            </a:r>
            <a:r>
              <a:rPr lang="pl-PL" sz="1800" dirty="0"/>
              <a:t> and t</a:t>
            </a:r>
            <a:r>
              <a:rPr lang="en-US" sz="1800" dirty="0"/>
              <a:t>hat information must, pursuant to Article 68(g) of </a:t>
            </a:r>
            <a:r>
              <a:rPr lang="en-US" sz="1800" dirty="0" err="1"/>
              <a:t>th</a:t>
            </a:r>
            <a:r>
              <a:rPr lang="pl-PL" sz="1800" dirty="0"/>
              <a:t>e</a:t>
            </a:r>
            <a:r>
              <a:rPr lang="en-US" sz="1800" dirty="0"/>
              <a:t> regulation, be reproduced in that certificate.</a:t>
            </a:r>
            <a:endParaRPr lang="pl-PL" sz="1800" dirty="0"/>
          </a:p>
          <a:p>
            <a:pPr algn="just" fontAlgn="auto">
              <a:spcAft>
                <a:spcPts val="0"/>
              </a:spcAft>
              <a:buFont typeface="Wingdings" panose="05000000000000000000" pitchFamily="2" charset="2"/>
              <a:buChar char="ü"/>
              <a:defRPr/>
            </a:pPr>
            <a:r>
              <a:rPr lang="en-US" sz="1800" dirty="0"/>
              <a:t>the effects of the E</a:t>
            </a:r>
            <a:r>
              <a:rPr lang="pl-PL" sz="1800" dirty="0"/>
              <a:t>CS</a:t>
            </a:r>
            <a:r>
              <a:rPr lang="en-US" sz="1800" dirty="0"/>
              <a:t> may be </a:t>
            </a:r>
            <a:r>
              <a:rPr lang="pl-PL" sz="1800" dirty="0" err="1"/>
              <a:t>understood</a:t>
            </a:r>
            <a:r>
              <a:rPr lang="pl-PL" sz="1800" dirty="0"/>
              <a:t> </a:t>
            </a:r>
            <a:r>
              <a:rPr lang="en-US" sz="1800" dirty="0"/>
              <a:t>with regard to </a:t>
            </a:r>
            <a:r>
              <a:rPr lang="en-US" sz="1800" dirty="0" err="1"/>
              <a:t>th</a:t>
            </a:r>
            <a:r>
              <a:rPr lang="pl-PL" sz="1800" dirty="0"/>
              <a:t>e</a:t>
            </a:r>
            <a:r>
              <a:rPr lang="en-US" sz="1800" dirty="0"/>
              <a:t> person</a:t>
            </a:r>
            <a:r>
              <a:rPr lang="pl-PL" sz="1800" dirty="0"/>
              <a:t>s as </a:t>
            </a:r>
            <a:r>
              <a:rPr lang="en-US" sz="1800" dirty="0"/>
              <a:t>heirs, legatees, executors of wills or administrators of the estate, without </a:t>
            </a:r>
            <a:r>
              <a:rPr lang="en-US" sz="1800" dirty="0" err="1"/>
              <a:t>th</a:t>
            </a:r>
            <a:r>
              <a:rPr lang="pl-PL" sz="1800" dirty="0"/>
              <a:t>e</a:t>
            </a:r>
            <a:r>
              <a:rPr lang="en-US" sz="1800" dirty="0"/>
              <a:t> provision specifying whether that person must have the status of an applicant</a:t>
            </a:r>
            <a:endParaRPr lang="pl-PL" sz="1800" dirty="0"/>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21971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2 was</a:t>
            </a:r>
            <a:r>
              <a:rPr lang="en-US" sz="1600" dirty="0">
                <a:solidFill>
                  <a:srgbClr val="FF0000"/>
                </a:solidFill>
              </a:rPr>
              <a:t> </a:t>
            </a:r>
            <a:r>
              <a:rPr lang="en-US" sz="1800" b="1" u="sng" dirty="0">
                <a:solidFill>
                  <a:srgbClr val="FF0000"/>
                </a:solidFill>
              </a:rPr>
              <a:t>examine </a:t>
            </a:r>
            <a:r>
              <a:rPr lang="pl-PL" sz="1800" b="1" u="sng" dirty="0" err="1">
                <a:solidFill>
                  <a:srgbClr val="FF0000"/>
                </a:solidFill>
              </a:rPr>
              <a:t>separately</a:t>
            </a:r>
            <a:r>
              <a:rPr lang="pl-PL" sz="1800" b="1" u="sng" dirty="0">
                <a:solidFill>
                  <a:srgbClr val="FF0000"/>
                </a:solidFill>
              </a:rPr>
              <a:t>, </a:t>
            </a:r>
            <a:r>
              <a:rPr lang="pl-PL" sz="1800" b="1" u="sng" dirty="0" err="1">
                <a:solidFill>
                  <a:srgbClr val="FF0000"/>
                </a:solidFill>
              </a:rPr>
              <a:t>main</a:t>
            </a:r>
            <a:r>
              <a:rPr lang="pl-PL" sz="1800" b="1" u="sng" dirty="0">
                <a:solidFill>
                  <a:srgbClr val="FF0000"/>
                </a:solidFill>
              </a:rPr>
              <a:t> </a:t>
            </a:r>
            <a:r>
              <a:rPr lang="pl-PL" sz="1800" b="1" u="sng" dirty="0" err="1">
                <a:solidFill>
                  <a:srgbClr val="FF0000"/>
                </a:solidFill>
              </a:rPr>
              <a:t>arguments</a:t>
            </a:r>
            <a:r>
              <a:rPr lang="pl-PL" sz="1800" b="1" u="sng" dirty="0">
                <a:solidFill>
                  <a:srgbClr val="FF0000"/>
                </a:solidFill>
              </a:rPr>
              <a:t>:</a:t>
            </a:r>
          </a:p>
          <a:p>
            <a:pPr algn="just" fontAlgn="auto">
              <a:spcAft>
                <a:spcPts val="0"/>
              </a:spcAft>
              <a:buFont typeface="Wingdings" panose="05000000000000000000" pitchFamily="2" charset="2"/>
              <a:buChar char="ü"/>
              <a:defRPr/>
            </a:pPr>
            <a:r>
              <a:rPr lang="en-US" sz="1800" b="1" dirty="0"/>
              <a:t>None </a:t>
            </a:r>
            <a:r>
              <a:rPr lang="en-US" sz="1800" dirty="0"/>
              <a:t>of the provisions requires the person using a certified copy of the E</a:t>
            </a:r>
            <a:r>
              <a:rPr lang="pl-PL" sz="1800" dirty="0"/>
              <a:t>CS </a:t>
            </a:r>
            <a:r>
              <a:rPr lang="en-US" sz="1800" dirty="0"/>
              <a:t>to benefit from the effects of that certificate </a:t>
            </a:r>
            <a:r>
              <a:rPr lang="en-US" sz="1800" b="1" dirty="0"/>
              <a:t>to have the status of an applicant </a:t>
            </a:r>
            <a:r>
              <a:rPr lang="en-US" sz="1800" dirty="0"/>
              <a:t>for that certificate</a:t>
            </a:r>
            <a:endParaRPr lang="pl-PL" sz="1800" dirty="0"/>
          </a:p>
          <a:p>
            <a:pPr algn="just" fontAlgn="auto">
              <a:spcAft>
                <a:spcPts val="0"/>
              </a:spcAft>
              <a:buFont typeface="Wingdings" panose="05000000000000000000" pitchFamily="2" charset="2"/>
              <a:buChar char="ü"/>
              <a:defRPr/>
            </a:pPr>
            <a:r>
              <a:rPr lang="en-US" sz="1800" dirty="0"/>
              <a:t>if any interested party were obliged to request a E</a:t>
            </a:r>
            <a:r>
              <a:rPr lang="pl-PL" sz="1800" dirty="0"/>
              <a:t>CS</a:t>
            </a:r>
            <a:r>
              <a:rPr lang="en-US" sz="1800" dirty="0"/>
              <a:t> and its certified copy, even though certificates and copies have already been issued for the latter, </a:t>
            </a:r>
            <a:r>
              <a:rPr lang="en-US" sz="1800" b="1" dirty="0"/>
              <a:t>unnecessary costs</a:t>
            </a:r>
            <a:r>
              <a:rPr lang="en-US" sz="1800" dirty="0"/>
              <a:t> would thereby arise</a:t>
            </a:r>
            <a:r>
              <a:rPr lang="pl-PL" sz="1800" dirty="0"/>
              <a:t> - </a:t>
            </a:r>
            <a:r>
              <a:rPr lang="en-US" sz="1800" dirty="0"/>
              <a:t>written observations</a:t>
            </a:r>
            <a:r>
              <a:rPr lang="pl-PL" sz="1800" dirty="0"/>
              <a:t> of </a:t>
            </a:r>
            <a:r>
              <a:rPr lang="en-US" sz="1800" dirty="0"/>
              <a:t>the European Commission </a:t>
            </a:r>
            <a:endParaRPr lang="pl-PL" sz="1800" dirty="0"/>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674692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2 was</a:t>
            </a:r>
            <a:r>
              <a:rPr lang="en-US" sz="1600" dirty="0">
                <a:solidFill>
                  <a:srgbClr val="FF0000"/>
                </a:solidFill>
              </a:rPr>
              <a:t> </a:t>
            </a:r>
            <a:r>
              <a:rPr lang="en-US" sz="1800" b="1" u="sng" dirty="0">
                <a:solidFill>
                  <a:srgbClr val="FF0000"/>
                </a:solidFill>
              </a:rPr>
              <a:t>examine </a:t>
            </a:r>
            <a:r>
              <a:rPr lang="pl-PL" sz="1800" b="1" u="sng" dirty="0" err="1">
                <a:solidFill>
                  <a:srgbClr val="FF0000"/>
                </a:solidFill>
              </a:rPr>
              <a:t>separately</a:t>
            </a:r>
            <a:r>
              <a:rPr lang="pl-PL" sz="1800" b="1" u="sng" dirty="0">
                <a:solidFill>
                  <a:srgbClr val="FF0000"/>
                </a:solidFill>
              </a:rPr>
              <a:t>, </a:t>
            </a:r>
            <a:r>
              <a:rPr lang="pl-PL" sz="1800" b="1" u="sng" dirty="0" err="1">
                <a:solidFill>
                  <a:srgbClr val="FF0000"/>
                </a:solidFill>
              </a:rPr>
              <a:t>conclusions</a:t>
            </a:r>
            <a:r>
              <a:rPr lang="pl-PL" sz="1800" b="1" u="sng" dirty="0">
                <a:solidFill>
                  <a:srgbClr val="FF0000"/>
                </a:solidFill>
              </a:rPr>
              <a:t>:</a:t>
            </a:r>
          </a:p>
          <a:p>
            <a:pPr marL="0" indent="0" algn="just" fontAlgn="auto">
              <a:spcAft>
                <a:spcPts val="0"/>
              </a:spcAft>
              <a:buNone/>
              <a:defRPr/>
            </a:pPr>
            <a:endParaRPr lang="pl-PL" sz="1600" dirty="0"/>
          </a:p>
          <a:p>
            <a:pPr marL="0" indent="0" algn="just" fontAlgn="auto">
              <a:spcAft>
                <a:spcPts val="0"/>
              </a:spcAft>
              <a:buNone/>
              <a:defRPr/>
            </a:pPr>
            <a:endParaRPr lang="pl-PL" sz="1600" dirty="0"/>
          </a:p>
          <a:p>
            <a:pPr algn="just" fontAlgn="auto">
              <a:spcAft>
                <a:spcPts val="0"/>
              </a:spcAft>
              <a:buFont typeface="Arial" panose="020B0604020202020204" pitchFamily="34" charset="0"/>
              <a:buNone/>
              <a:defRPr/>
            </a:pPr>
            <a:r>
              <a:rPr lang="pl-PL" sz="1800" dirty="0"/>
              <a:t>	T</a:t>
            </a:r>
            <a:r>
              <a:rPr lang="en-US" sz="1800" dirty="0"/>
              <a:t>he answer to the second question is that </a:t>
            </a:r>
            <a:r>
              <a:rPr lang="en-US" sz="1800" i="1" dirty="0"/>
              <a:t>Article 65(1) of Regulation No 650/2012, read in conjunction with Article 69(3)</a:t>
            </a:r>
            <a:r>
              <a:rPr lang="en-US" sz="1800" dirty="0"/>
              <a:t> thereof, must be interpreted as meaning that the </a:t>
            </a:r>
            <a:r>
              <a:rPr lang="en-US" sz="1800" b="1" dirty="0"/>
              <a:t>effects of the European Certificate of Succession are produced with respect to all persons who are named</a:t>
            </a:r>
            <a:r>
              <a:rPr lang="en-US" sz="1800" dirty="0"/>
              <a:t>, even if they have not themselves requested that it be issued.</a:t>
            </a:r>
            <a:endParaRPr lang="pl-PL" sz="1800" dirty="0"/>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29359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marL="0" indent="0" algn="just" fontAlgn="auto">
              <a:spcAft>
                <a:spcPts val="0"/>
              </a:spcAft>
              <a:buNone/>
              <a:defRPr/>
            </a:pPr>
            <a:r>
              <a:rPr lang="pl-PL" sz="1800" b="1" dirty="0" err="1">
                <a:solidFill>
                  <a:srgbClr val="FF0000"/>
                </a:solidFill>
              </a:rPr>
              <a:t>Practical</a:t>
            </a:r>
            <a:r>
              <a:rPr lang="pl-PL" sz="1800" b="1" dirty="0">
                <a:solidFill>
                  <a:srgbClr val="FF0000"/>
                </a:solidFill>
              </a:rPr>
              <a:t> </a:t>
            </a:r>
            <a:r>
              <a:rPr lang="pl-PL" sz="1800" b="1" dirty="0" err="1">
                <a:solidFill>
                  <a:srgbClr val="FF0000"/>
                </a:solidFill>
              </a:rPr>
              <a:t>problems</a:t>
            </a:r>
            <a:r>
              <a:rPr lang="pl-PL" sz="1800" b="1" dirty="0">
                <a:solidFill>
                  <a:srgbClr val="FF0000"/>
                </a:solidFill>
              </a:rPr>
              <a:t> with </a:t>
            </a:r>
            <a:r>
              <a:rPr lang="pl-PL" sz="1800" b="1" dirty="0" err="1">
                <a:solidFill>
                  <a:srgbClr val="FF0000"/>
                </a:solidFill>
              </a:rPr>
              <a:t>using</a:t>
            </a:r>
            <a:r>
              <a:rPr lang="pl-PL" sz="1800" b="1" dirty="0">
                <a:solidFill>
                  <a:srgbClr val="FF0000"/>
                </a:solidFill>
              </a:rPr>
              <a:t> the ESC in EU </a:t>
            </a:r>
            <a:r>
              <a:rPr lang="pl-PL" sz="1800" b="1" dirty="0" err="1">
                <a:solidFill>
                  <a:srgbClr val="FF0000"/>
                </a:solidFill>
              </a:rPr>
              <a:t>countries</a:t>
            </a:r>
            <a:r>
              <a:rPr lang="pl-PL" sz="1800" b="1" dirty="0">
                <a:solidFill>
                  <a:srgbClr val="FF0000"/>
                </a:solidFill>
              </a:rPr>
              <a:t> and </a:t>
            </a:r>
            <a:r>
              <a:rPr lang="pl-PL" sz="1800" b="1" dirty="0" err="1">
                <a:solidFill>
                  <a:srgbClr val="FF0000"/>
                </a:solidFill>
              </a:rPr>
              <a:t>methods</a:t>
            </a:r>
            <a:r>
              <a:rPr lang="pl-PL" sz="1800" b="1" dirty="0">
                <a:solidFill>
                  <a:srgbClr val="FF0000"/>
                </a:solidFill>
              </a:rPr>
              <a:t> of </a:t>
            </a:r>
            <a:r>
              <a:rPr lang="pl-PL" sz="1800" b="1" dirty="0" err="1">
                <a:solidFill>
                  <a:srgbClr val="FF0000"/>
                </a:solidFill>
              </a:rPr>
              <a:t>solving</a:t>
            </a:r>
            <a:r>
              <a:rPr lang="pl-PL" sz="1800" b="1" dirty="0">
                <a:solidFill>
                  <a:srgbClr val="FF0000"/>
                </a:solidFill>
              </a:rPr>
              <a:t> </a:t>
            </a:r>
            <a:r>
              <a:rPr lang="pl-PL" sz="1800" b="1" dirty="0" err="1">
                <a:solidFill>
                  <a:srgbClr val="FF0000"/>
                </a:solidFill>
              </a:rPr>
              <a:t>them</a:t>
            </a:r>
            <a:r>
              <a:rPr lang="pl-PL" sz="1800" b="1" dirty="0">
                <a:solidFill>
                  <a:srgbClr val="FF0000"/>
                </a:solidFill>
              </a:rPr>
              <a:t>:</a:t>
            </a:r>
          </a:p>
          <a:p>
            <a:pPr marL="0" indent="0" algn="just" fontAlgn="auto">
              <a:spcAft>
                <a:spcPts val="0"/>
              </a:spcAft>
              <a:buNone/>
              <a:defRPr/>
            </a:pPr>
            <a:endParaRPr lang="pl-PL" sz="1600" dirty="0"/>
          </a:p>
          <a:p>
            <a:pPr marL="0" indent="0" algn="just" fontAlgn="auto">
              <a:spcAft>
                <a:spcPts val="0"/>
              </a:spcAft>
              <a:buNone/>
              <a:defRPr/>
            </a:pPr>
            <a:r>
              <a:rPr lang="pl-PL" sz="1800" b="1" dirty="0">
                <a:solidFill>
                  <a:schemeClr val="tx2">
                    <a:lumMod val="75000"/>
                  </a:schemeClr>
                </a:solidFill>
              </a:rPr>
              <a:t>Question 2 of </a:t>
            </a:r>
            <a:r>
              <a:rPr lang="pl-PL" sz="1800" b="1" dirty="0" err="1">
                <a:solidFill>
                  <a:schemeClr val="tx2">
                    <a:lumMod val="75000"/>
                  </a:schemeClr>
                </a:solidFill>
              </a:rPr>
              <a:t>Round</a:t>
            </a:r>
            <a:r>
              <a:rPr lang="pl-PL" sz="1800" b="1" dirty="0">
                <a:solidFill>
                  <a:schemeClr val="tx2">
                    <a:lumMod val="75000"/>
                  </a:schemeClr>
                </a:solidFill>
              </a:rPr>
              <a:t> </a:t>
            </a:r>
            <a:r>
              <a:rPr lang="pl-PL" sz="1800" b="1" dirty="0" err="1">
                <a:solidFill>
                  <a:schemeClr val="tx2">
                    <a:lumMod val="75000"/>
                  </a:schemeClr>
                </a:solidFill>
              </a:rPr>
              <a:t>table</a:t>
            </a:r>
            <a:r>
              <a:rPr lang="pl-PL" sz="1800" b="1" dirty="0">
                <a:solidFill>
                  <a:schemeClr val="tx2">
                    <a:lumMod val="75000"/>
                  </a:schemeClr>
                </a:solidFill>
              </a:rPr>
              <a:t>:</a:t>
            </a:r>
            <a:r>
              <a:rPr lang="en-US" sz="1800" b="1" dirty="0">
                <a:solidFill>
                  <a:schemeClr val="tx2">
                    <a:lumMod val="75000"/>
                  </a:schemeClr>
                </a:solidFill>
              </a:rPr>
              <a:t> </a:t>
            </a:r>
            <a:r>
              <a:rPr lang="en-US" sz="1800" dirty="0"/>
              <a:t>Please, describe shortly whether in the practice of your country there were problems with the use of the European Succession Acts in the land registry ? Is it a common situation? If yes, how do you solve problems?</a:t>
            </a:r>
            <a:r>
              <a:rPr lang="pl-PL" sz="1800" dirty="0"/>
              <a:t> 	</a:t>
            </a:r>
            <a:endParaRPr lang="pl-PL" sz="1800" b="1" u="sng" dirty="0">
              <a:solidFill>
                <a:srgbClr val="FF0000"/>
              </a:solidFill>
            </a:endParaRPr>
          </a:p>
          <a:p>
            <a:pPr fontAlgn="auto">
              <a:spcAft>
                <a:spcPts val="0"/>
              </a:spcAft>
              <a:buFont typeface="Arial" panose="020B0604020202020204" pitchFamily="34" charset="0"/>
              <a:buNone/>
              <a:defRPr/>
            </a:pPr>
            <a:endParaRPr lang="pl-PL" sz="1800" b="1" u="sng" dirty="0">
              <a:solidFill>
                <a:srgbClr val="FF0000"/>
              </a:solidFill>
            </a:endParaRPr>
          </a:p>
          <a:p>
            <a:pPr fontAlgn="auto">
              <a:spcAft>
                <a:spcPts val="0"/>
              </a:spcAft>
              <a:buFont typeface="Arial" panose="020B0604020202020204" pitchFamily="34" charset="0"/>
              <a:buNone/>
              <a:defRPr/>
            </a:pPr>
            <a:r>
              <a:rPr lang="pl-PL" sz="1800" dirty="0" err="1"/>
              <a:t>Other</a:t>
            </a:r>
            <a:r>
              <a:rPr lang="pl-PL" sz="1800" dirty="0"/>
              <a:t> </a:t>
            </a:r>
            <a:r>
              <a:rPr lang="pl-PL" sz="1800" dirty="0" err="1"/>
              <a:t>advanced</a:t>
            </a:r>
            <a:r>
              <a:rPr lang="pl-PL" sz="1800" dirty="0"/>
              <a:t> and </a:t>
            </a:r>
            <a:r>
              <a:rPr lang="pl-PL" sz="1800" dirty="0" err="1"/>
              <a:t>useful</a:t>
            </a:r>
            <a:r>
              <a:rPr lang="pl-PL" sz="1800" dirty="0"/>
              <a:t> </a:t>
            </a:r>
            <a:r>
              <a:rPr lang="pl-PL" sz="1800" dirty="0" err="1"/>
              <a:t>information</a:t>
            </a:r>
            <a:r>
              <a:rPr lang="pl-PL" sz="1800" dirty="0"/>
              <a:t> </a:t>
            </a:r>
            <a:r>
              <a:rPr lang="pl-PL" sz="1800" dirty="0" err="1"/>
              <a:t>e.g</a:t>
            </a:r>
            <a:r>
              <a:rPr lang="pl-PL" sz="1800" dirty="0"/>
              <a:t>. </a:t>
            </a:r>
            <a:r>
              <a:rPr lang="en-US" sz="1800" dirty="0"/>
              <a:t>Recommendations on Electronic Will</a:t>
            </a:r>
            <a:r>
              <a:rPr lang="pl-PL" sz="1800" dirty="0"/>
              <a:t> </a:t>
            </a:r>
            <a:r>
              <a:rPr lang="en-US" sz="1800" dirty="0"/>
              <a:t>Registration and</a:t>
            </a:r>
            <a:r>
              <a:rPr lang="pl-PL" sz="1800" dirty="0"/>
              <a:t> </a:t>
            </a:r>
            <a:r>
              <a:rPr lang="en-US" sz="1800" dirty="0"/>
              <a:t>Data Exchange</a:t>
            </a:r>
            <a:r>
              <a:rPr lang="pl-PL" sz="1800" dirty="0"/>
              <a:t> + </a:t>
            </a:r>
            <a:r>
              <a:rPr lang="en-US" sz="1800" dirty="0"/>
              <a:t>e-Justice Expert Group</a:t>
            </a:r>
            <a:r>
              <a:rPr lang="pl-PL" sz="1800" dirty="0"/>
              <a:t> </a:t>
            </a:r>
            <a:r>
              <a:rPr lang="en-US" sz="1800" dirty="0"/>
              <a:t>Interconnection of Registers of Wills</a:t>
            </a:r>
            <a:r>
              <a:rPr lang="pl-PL" sz="1800" dirty="0"/>
              <a:t> </a:t>
            </a:r>
            <a:r>
              <a:rPr lang="en-US" sz="1800" dirty="0"/>
              <a:t>Final Report</a:t>
            </a:r>
            <a:endParaRPr lang="pl-PL" sz="1800" dirty="0"/>
          </a:p>
          <a:p>
            <a:pPr fontAlgn="auto">
              <a:spcAft>
                <a:spcPts val="0"/>
              </a:spcAft>
              <a:buFont typeface="Arial" panose="020B0604020202020204" pitchFamily="34" charset="0"/>
              <a:buNone/>
              <a:defRPr/>
            </a:pPr>
            <a:endParaRPr lang="pl-PL" sz="1800" b="1" u="sng" dirty="0">
              <a:solidFill>
                <a:srgbClr val="FF0000"/>
              </a:solidFill>
            </a:endParaRPr>
          </a:p>
          <a:p>
            <a:pPr fontAlgn="auto">
              <a:spcAft>
                <a:spcPts val="0"/>
              </a:spcAft>
              <a:buFont typeface="Arial" panose="020B0604020202020204" pitchFamily="34" charset="0"/>
              <a:buNone/>
              <a:defRPr/>
            </a:pPr>
            <a:r>
              <a:rPr lang="pl-PL" sz="1800" dirty="0"/>
              <a:t>Country by country </a:t>
            </a:r>
            <a:r>
              <a:rPr lang="pl-PL" sz="1800" dirty="0" err="1"/>
              <a:t>information</a:t>
            </a:r>
            <a:r>
              <a:rPr lang="pl-PL" sz="1800" dirty="0"/>
              <a:t>: </a:t>
            </a:r>
            <a:r>
              <a:rPr lang="pl-PL" sz="1800" dirty="0">
                <a:hlinkClick r:id="rId2"/>
              </a:rPr>
              <a:t>https://e-justice.europa.eu/166/EN/succession</a:t>
            </a:r>
            <a:r>
              <a:rPr lang="pl-PL" sz="1800" dirty="0"/>
              <a:t> </a:t>
            </a:r>
          </a:p>
          <a:p>
            <a:pPr fontAlgn="auto">
              <a:spcAft>
                <a:spcPts val="0"/>
              </a:spcAft>
              <a:buFont typeface="Arial" panose="020B0604020202020204" pitchFamily="34" charset="0"/>
              <a:buNone/>
              <a:defRPr/>
            </a:pPr>
            <a:r>
              <a:rPr lang="pl-PL" sz="1800" dirty="0" err="1"/>
              <a:t>Webpage</a:t>
            </a:r>
            <a:r>
              <a:rPr lang="pl-PL" sz="1800" dirty="0"/>
              <a:t> </a:t>
            </a:r>
            <a:r>
              <a:rPr lang="pl-PL" sz="1800" dirty="0" err="1"/>
              <a:t>bookmark</a:t>
            </a:r>
            <a:r>
              <a:rPr lang="pl-PL" sz="1800" dirty="0"/>
              <a:t>: </a:t>
            </a:r>
            <a:r>
              <a:rPr lang="pl-PL" sz="1800" dirty="0" err="1"/>
              <a:t>Find</a:t>
            </a:r>
            <a:r>
              <a:rPr lang="pl-PL" sz="1800" dirty="0"/>
              <a:t> </a:t>
            </a:r>
            <a:r>
              <a:rPr lang="pl-PL" sz="1800" dirty="0" err="1"/>
              <a:t>information</a:t>
            </a:r>
            <a:r>
              <a:rPr lang="pl-PL" sz="1800" dirty="0"/>
              <a:t> per region</a:t>
            </a:r>
          </a:p>
          <a:p>
            <a:pPr algn="just" fontAlgn="auto">
              <a:spcAft>
                <a:spcPts val="0"/>
              </a:spcAft>
              <a:buFont typeface="Arial" panose="020B0604020202020204" pitchFamily="34" charset="0"/>
              <a:buNone/>
              <a:defRPr/>
            </a:pPr>
            <a:endParaRPr lang="pl-PL" sz="1400" dirty="0"/>
          </a:p>
          <a:p>
            <a:pPr algn="just" fontAlgn="auto">
              <a:spcAft>
                <a:spcPts val="0"/>
              </a:spcAft>
              <a:buFont typeface="Arial" panose="020B0604020202020204" pitchFamily="34" charset="0"/>
              <a:buNone/>
              <a:defRPr/>
            </a:pPr>
            <a:r>
              <a:rPr lang="en-US" sz="1800" dirty="0"/>
              <a:t>Let’s take Estonia</a:t>
            </a:r>
            <a:r>
              <a:rPr lang="pl-PL" sz="1800" dirty="0"/>
              <a:t>:</a:t>
            </a:r>
          </a:p>
          <a:p>
            <a:pPr algn="just" fontAlgn="auto">
              <a:spcAft>
                <a:spcPts val="0"/>
              </a:spcAft>
              <a:buFont typeface="Arial" panose="020B0604020202020204" pitchFamily="34" charset="0"/>
              <a:buNone/>
              <a:defRPr/>
            </a:pPr>
            <a:r>
              <a:rPr lang="en-US" sz="1800" dirty="0">
                <a:hlinkClick r:id="rId3"/>
              </a:rPr>
              <a:t>https://e-justice.europa.eu/166/EN/succession?ESTONIA&amp;member=1</a:t>
            </a:r>
            <a:r>
              <a:rPr lang="pl-PL" sz="1800" dirty="0"/>
              <a:t> </a:t>
            </a:r>
            <a:r>
              <a:rPr lang="en-US" sz="1800" dirty="0"/>
              <a:t> </a:t>
            </a:r>
            <a:r>
              <a:rPr lang="pl-PL" sz="1800" dirty="0"/>
              <a:t> </a:t>
            </a:r>
            <a:endParaRPr lang="en-US" sz="1800" dirty="0"/>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5574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marL="0" indent="0" algn="just" fontAlgn="auto">
              <a:spcAft>
                <a:spcPts val="0"/>
              </a:spcAft>
              <a:buNone/>
              <a:defRPr/>
            </a:pPr>
            <a:r>
              <a:rPr lang="pl-PL" sz="1800" b="1" dirty="0" err="1">
                <a:solidFill>
                  <a:srgbClr val="FF0000"/>
                </a:solidFill>
              </a:rPr>
              <a:t>Practical</a:t>
            </a:r>
            <a:r>
              <a:rPr lang="pl-PL" sz="1800" b="1" dirty="0">
                <a:solidFill>
                  <a:srgbClr val="FF0000"/>
                </a:solidFill>
              </a:rPr>
              <a:t> </a:t>
            </a:r>
            <a:r>
              <a:rPr lang="pl-PL" sz="1800" b="1" dirty="0" err="1">
                <a:solidFill>
                  <a:srgbClr val="FF0000"/>
                </a:solidFill>
              </a:rPr>
              <a:t>problems</a:t>
            </a:r>
            <a:r>
              <a:rPr lang="pl-PL" sz="1800" b="1" dirty="0">
                <a:solidFill>
                  <a:srgbClr val="FF0000"/>
                </a:solidFill>
              </a:rPr>
              <a:t> with </a:t>
            </a:r>
            <a:r>
              <a:rPr lang="pl-PL" sz="1800" b="1" dirty="0" err="1">
                <a:solidFill>
                  <a:srgbClr val="FF0000"/>
                </a:solidFill>
              </a:rPr>
              <a:t>using</a:t>
            </a:r>
            <a:r>
              <a:rPr lang="pl-PL" sz="1800" b="1" dirty="0">
                <a:solidFill>
                  <a:srgbClr val="FF0000"/>
                </a:solidFill>
              </a:rPr>
              <a:t> the ESC in EU </a:t>
            </a:r>
            <a:r>
              <a:rPr lang="pl-PL" sz="1800" b="1" dirty="0" err="1">
                <a:solidFill>
                  <a:srgbClr val="FF0000"/>
                </a:solidFill>
              </a:rPr>
              <a:t>countries</a:t>
            </a:r>
            <a:r>
              <a:rPr lang="pl-PL" sz="1800" b="1" dirty="0">
                <a:solidFill>
                  <a:srgbClr val="FF0000"/>
                </a:solidFill>
              </a:rPr>
              <a:t> and </a:t>
            </a:r>
            <a:r>
              <a:rPr lang="pl-PL" sz="1800" b="1" dirty="0" err="1">
                <a:solidFill>
                  <a:srgbClr val="FF0000"/>
                </a:solidFill>
              </a:rPr>
              <a:t>methods</a:t>
            </a:r>
            <a:r>
              <a:rPr lang="pl-PL" sz="1800" b="1" dirty="0">
                <a:solidFill>
                  <a:srgbClr val="FF0000"/>
                </a:solidFill>
              </a:rPr>
              <a:t> of </a:t>
            </a:r>
            <a:r>
              <a:rPr lang="pl-PL" sz="1800" b="1" dirty="0" err="1">
                <a:solidFill>
                  <a:srgbClr val="FF0000"/>
                </a:solidFill>
              </a:rPr>
              <a:t>solving</a:t>
            </a:r>
            <a:r>
              <a:rPr lang="pl-PL" sz="1800" b="1" dirty="0">
                <a:solidFill>
                  <a:srgbClr val="FF0000"/>
                </a:solidFill>
              </a:rPr>
              <a:t> </a:t>
            </a:r>
            <a:r>
              <a:rPr lang="pl-PL" sz="1800" b="1" dirty="0" err="1">
                <a:solidFill>
                  <a:srgbClr val="FF0000"/>
                </a:solidFill>
              </a:rPr>
              <a:t>them</a:t>
            </a:r>
            <a:r>
              <a:rPr lang="pl-PL" sz="1800" b="1" dirty="0">
                <a:solidFill>
                  <a:srgbClr val="FF0000"/>
                </a:solidFill>
              </a:rPr>
              <a:t>:</a:t>
            </a:r>
          </a:p>
          <a:p>
            <a:pPr algn="just" fontAlgn="auto">
              <a:spcAft>
                <a:spcPts val="0"/>
              </a:spcAft>
              <a:buFont typeface="Arial" panose="020B0604020202020204" pitchFamily="34" charset="0"/>
              <a:buNone/>
              <a:defRPr/>
            </a:pPr>
            <a:r>
              <a:rPr lang="en-US" sz="1600" dirty="0"/>
              <a:t>Ten-questions method: </a:t>
            </a:r>
          </a:p>
          <a:p>
            <a:pPr algn="just" fontAlgn="auto">
              <a:spcAft>
                <a:spcPts val="0"/>
              </a:spcAft>
              <a:buFont typeface="Arial" panose="020B0604020202020204" pitchFamily="34" charset="0"/>
              <a:buNone/>
              <a:defRPr/>
            </a:pPr>
            <a:r>
              <a:rPr lang="en-US" sz="1600" dirty="0"/>
              <a:t> 1</a:t>
            </a:r>
            <a:r>
              <a:rPr lang="pl-PL" sz="1600" dirty="0"/>
              <a:t>.</a:t>
            </a:r>
            <a:r>
              <a:rPr lang="en-US" sz="1600" dirty="0"/>
              <a:t> How is the disposition of property upon death (will, joint will, agreement on succession) drawn up?</a:t>
            </a:r>
          </a:p>
          <a:p>
            <a:pPr algn="just" fontAlgn="auto">
              <a:spcAft>
                <a:spcPts val="0"/>
              </a:spcAft>
              <a:buFont typeface="Arial" panose="020B0604020202020204" pitchFamily="34" charset="0"/>
              <a:buNone/>
              <a:defRPr/>
            </a:pPr>
            <a:r>
              <a:rPr lang="en-US" sz="1600" dirty="0"/>
              <a:t>2</a:t>
            </a:r>
            <a:r>
              <a:rPr lang="pl-PL" sz="1600" dirty="0"/>
              <a:t>.</a:t>
            </a:r>
            <a:r>
              <a:rPr lang="en-US" sz="1600" dirty="0"/>
              <a:t> Should the disposition be registered and if yes, how?</a:t>
            </a:r>
          </a:p>
          <a:p>
            <a:pPr algn="just" fontAlgn="auto">
              <a:spcAft>
                <a:spcPts val="0"/>
              </a:spcAft>
              <a:buFont typeface="Arial" panose="020B0604020202020204" pitchFamily="34" charset="0"/>
              <a:buNone/>
              <a:defRPr/>
            </a:pPr>
            <a:r>
              <a:rPr lang="en-US" sz="1600" dirty="0"/>
              <a:t>3</a:t>
            </a:r>
            <a:r>
              <a:rPr lang="pl-PL" sz="1600" dirty="0"/>
              <a:t>.</a:t>
            </a:r>
            <a:r>
              <a:rPr lang="en-US" sz="1600" dirty="0"/>
              <a:t> Are there restrictions on the freedom to dispose of property upon death (e.g. reserved share)?</a:t>
            </a:r>
          </a:p>
          <a:p>
            <a:pPr algn="just" fontAlgn="auto">
              <a:spcAft>
                <a:spcPts val="0"/>
              </a:spcAft>
              <a:buFont typeface="Arial" panose="020B0604020202020204" pitchFamily="34" charset="0"/>
              <a:buNone/>
              <a:defRPr/>
            </a:pPr>
            <a:r>
              <a:rPr lang="en-US" sz="1600" dirty="0"/>
              <a:t>4</a:t>
            </a:r>
            <a:r>
              <a:rPr lang="pl-PL" sz="1600" dirty="0"/>
              <a:t>.</a:t>
            </a:r>
            <a:r>
              <a:rPr lang="en-US" sz="1600" dirty="0"/>
              <a:t> In the absence of a disposition of property upon death, who inherits and how much?</a:t>
            </a:r>
          </a:p>
          <a:p>
            <a:pPr algn="just" fontAlgn="auto">
              <a:spcAft>
                <a:spcPts val="0"/>
              </a:spcAft>
              <a:buFont typeface="Arial" panose="020B0604020202020204" pitchFamily="34" charset="0"/>
              <a:buNone/>
              <a:defRPr/>
            </a:pPr>
            <a:r>
              <a:rPr lang="en-US" sz="1600" dirty="0"/>
              <a:t>5</a:t>
            </a:r>
            <a:r>
              <a:rPr lang="pl-PL" sz="1600" dirty="0"/>
              <a:t>.</a:t>
            </a:r>
            <a:r>
              <a:rPr lang="en-US" sz="1600" dirty="0"/>
              <a:t> What type of authority is competent:</a:t>
            </a:r>
          </a:p>
          <a:p>
            <a:pPr algn="just" fontAlgn="auto">
              <a:spcAft>
                <a:spcPts val="0"/>
              </a:spcAft>
              <a:buFont typeface="Arial" panose="020B0604020202020204" pitchFamily="34" charset="0"/>
              <a:buNone/>
              <a:defRPr/>
            </a:pPr>
            <a:r>
              <a:rPr lang="en-US" sz="1600" dirty="0"/>
              <a:t>6</a:t>
            </a:r>
            <a:r>
              <a:rPr lang="pl-PL" sz="1600" dirty="0"/>
              <a:t>.</a:t>
            </a:r>
            <a:r>
              <a:rPr lang="en-US" sz="1600" dirty="0"/>
              <a:t> Short description of the procedure to settle a succession under national law, including the</a:t>
            </a:r>
            <a:r>
              <a:rPr lang="pl-PL" sz="1600" dirty="0"/>
              <a:t> </a:t>
            </a:r>
            <a:r>
              <a:rPr lang="en-US" sz="1600" dirty="0"/>
              <a:t>winding-up of the estate and sharing out of the assets (this includes information whether the succession procedure is initiated by a court or other competent authority on its own motion)</a:t>
            </a:r>
          </a:p>
          <a:p>
            <a:pPr algn="just" fontAlgn="auto">
              <a:spcAft>
                <a:spcPts val="0"/>
              </a:spcAft>
              <a:buFont typeface="Arial" panose="020B0604020202020204" pitchFamily="34" charset="0"/>
              <a:buNone/>
              <a:defRPr/>
            </a:pPr>
            <a:r>
              <a:rPr lang="en-US" sz="1600" dirty="0"/>
              <a:t>7</a:t>
            </a:r>
            <a:r>
              <a:rPr lang="pl-PL" sz="1600" dirty="0"/>
              <a:t>.</a:t>
            </a:r>
            <a:r>
              <a:rPr lang="en-US" sz="1600" dirty="0"/>
              <a:t> How and when does one become an heir or legatee?</a:t>
            </a:r>
          </a:p>
          <a:p>
            <a:pPr algn="just" fontAlgn="auto">
              <a:spcAft>
                <a:spcPts val="0"/>
              </a:spcAft>
              <a:buFont typeface="Arial" panose="020B0604020202020204" pitchFamily="34" charset="0"/>
              <a:buNone/>
              <a:defRPr/>
            </a:pPr>
            <a:r>
              <a:rPr lang="en-US" sz="1600" dirty="0"/>
              <a:t>8</a:t>
            </a:r>
            <a:r>
              <a:rPr lang="pl-PL" sz="1600" dirty="0"/>
              <a:t>.</a:t>
            </a:r>
            <a:r>
              <a:rPr lang="en-US" sz="1600" dirty="0"/>
              <a:t> Are the heirs liable for the deceased's debts and, if yes, under which conditions?</a:t>
            </a:r>
          </a:p>
          <a:p>
            <a:pPr algn="just" fontAlgn="auto">
              <a:spcAft>
                <a:spcPts val="0"/>
              </a:spcAft>
              <a:buFont typeface="Arial" panose="020B0604020202020204" pitchFamily="34" charset="0"/>
              <a:buNone/>
              <a:defRPr/>
            </a:pPr>
            <a:r>
              <a:rPr lang="en-US" sz="1600" dirty="0"/>
              <a:t>9 </a:t>
            </a:r>
            <a:r>
              <a:rPr lang="pl-PL" sz="1600" dirty="0"/>
              <a:t>.</a:t>
            </a:r>
            <a:r>
              <a:rPr lang="en-US" sz="1600" dirty="0"/>
              <a:t>What are the documents and/or information usually required for the purposes of registration of immovable property?</a:t>
            </a:r>
          </a:p>
          <a:p>
            <a:pPr algn="just" fontAlgn="auto">
              <a:spcAft>
                <a:spcPts val="0"/>
              </a:spcAft>
              <a:buFont typeface="Arial" panose="020B0604020202020204" pitchFamily="34" charset="0"/>
              <a:buNone/>
              <a:defRPr/>
            </a:pPr>
            <a:r>
              <a:rPr lang="en-US" sz="1600" dirty="0"/>
              <a:t>10</a:t>
            </a:r>
            <a:r>
              <a:rPr lang="pl-PL" sz="1600" dirty="0"/>
              <a:t>.</a:t>
            </a:r>
            <a:r>
              <a:rPr lang="en-US" sz="1600" dirty="0"/>
              <a:t> Which documents are typically issued under national law in the course of or at the end of succession proceedings proving the status and rights of the beneficiaries? Do they have specific evidentiary effects?</a:t>
            </a: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393256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p:txBody>
          <a:bodyPr rtlCol="0">
            <a:normAutofit/>
          </a:bodyPr>
          <a:lstStyle/>
          <a:p>
            <a:pPr fontAlgn="auto">
              <a:spcAft>
                <a:spcPts val="0"/>
              </a:spcAft>
              <a:buFont typeface="Arial" panose="020B0604020202020204" pitchFamily="34" charset="0"/>
              <a:buNone/>
              <a:defRPr/>
            </a:pPr>
            <a:r>
              <a:rPr lang="pl-PL" sz="2000" b="1" u="sng" dirty="0" err="1">
                <a:solidFill>
                  <a:srgbClr val="FF0000"/>
                </a:solidFill>
              </a:rPr>
              <a:t>Judgement</a:t>
            </a:r>
            <a:endParaRPr lang="pl-PL" sz="2000" b="1" u="sng" dirty="0">
              <a:solidFill>
                <a:srgbClr val="FF0000"/>
              </a:solidFill>
            </a:endParaRP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a:off x="899592" y="2060848"/>
            <a:ext cx="7560840" cy="3785652"/>
          </a:xfrm>
          <a:prstGeom prst="rect">
            <a:avLst/>
          </a:prstGeom>
          <a:noFill/>
        </p:spPr>
        <p:txBody>
          <a:bodyPr wrap="square">
            <a:spAutoFit/>
          </a:bodyPr>
          <a:lstStyle/>
          <a:p>
            <a:pPr algn="just"/>
            <a:r>
              <a:rPr lang="pl-PL" sz="1600" dirty="0"/>
              <a:t>1.</a:t>
            </a:r>
            <a:r>
              <a:rPr lang="en-US" sz="1600" dirty="0"/>
              <a:t>Article 70(3) of </a:t>
            </a:r>
            <a:r>
              <a:rPr lang="en-US" sz="1600" i="1" dirty="0"/>
              <a:t>Regulation (EU) No 650/2012 of the European Parliament and of the Council of 4 July 2012 on jurisdiction, applicable law, recognition and enforcement of decisions and acceptance and enforcement of authentic instruments in matters of succession and on the creation of a European Certificate of Succession</a:t>
            </a:r>
            <a:r>
              <a:rPr lang="en-US" sz="1600" dirty="0"/>
              <a:t> must be interpreted as meaning that </a:t>
            </a:r>
            <a:r>
              <a:rPr lang="en-US" sz="1600" b="1" dirty="0"/>
              <a:t>a certified copy </a:t>
            </a:r>
            <a:r>
              <a:rPr lang="en-US" sz="1600" dirty="0"/>
              <a:t>of the European Certificate of Succession, bearing the words ‘unlimited duration’, </a:t>
            </a:r>
            <a:r>
              <a:rPr lang="en-US" sz="1600" b="1" dirty="0"/>
              <a:t>is valid for a period of six months from the date of issue and produces its effects</a:t>
            </a:r>
            <a:r>
              <a:rPr lang="en-US" sz="1600" dirty="0"/>
              <a:t>, within the meaning of Article 69 of that regulation, </a:t>
            </a:r>
            <a:r>
              <a:rPr lang="en-US" sz="1600" b="1" dirty="0"/>
              <a:t>if it was valid when it was presented to the competent authority</a:t>
            </a:r>
            <a:r>
              <a:rPr lang="pl-PL" sz="1600" b="1" dirty="0"/>
              <a:t>.</a:t>
            </a:r>
          </a:p>
          <a:p>
            <a:pPr algn="just"/>
            <a:endParaRPr lang="en-US" sz="1600" dirty="0"/>
          </a:p>
          <a:p>
            <a:pPr algn="just"/>
            <a:r>
              <a:rPr lang="en-US" sz="1600" dirty="0"/>
              <a:t>2.  Article 65(1) of Regulation No 650/2012, read in conjunction with Article 69(3) </a:t>
            </a:r>
            <a:r>
              <a:rPr lang="pl-PL" sz="1600" dirty="0"/>
              <a:t> </a:t>
            </a:r>
            <a:r>
              <a:rPr lang="en-US" sz="1600" dirty="0"/>
              <a:t>of that regulation, must be interpreted as meaning that the effects of the European Certificate of Succession </a:t>
            </a:r>
            <a:r>
              <a:rPr lang="en-US" sz="1600" b="1" dirty="0"/>
              <a:t>are produced with respect to all persons who are named therein</a:t>
            </a:r>
            <a:r>
              <a:rPr lang="en-US" sz="1600" dirty="0"/>
              <a:t>, even if they have not themselves requested that it be issued.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a:bodyPr>
          <a:lstStyle/>
          <a:p>
            <a:pPr fontAlgn="auto">
              <a:spcAft>
                <a:spcPts val="0"/>
              </a:spcAft>
              <a:defRPr/>
            </a:pPr>
            <a:r>
              <a:rPr lang="pl-PL" sz="2400" dirty="0" err="1">
                <a:solidFill>
                  <a:schemeClr val="tx1">
                    <a:lumMod val="65000"/>
                    <a:lumOff val="35000"/>
                  </a:schemeClr>
                </a:solidFill>
                <a:latin typeface="Times New Roman" pitchFamily="18" charset="0"/>
                <a:cs typeface="Times New Roman" pitchFamily="18" charset="0"/>
              </a:rPr>
              <a:t>Overall</a:t>
            </a:r>
            <a:r>
              <a:rPr lang="pl-PL" sz="2400" dirty="0">
                <a:solidFill>
                  <a:schemeClr val="tx1">
                    <a:lumMod val="65000"/>
                    <a:lumOff val="35000"/>
                  </a:schemeClr>
                </a:solidFill>
                <a:latin typeface="Times New Roman" pitchFamily="18" charset="0"/>
                <a:cs typeface="Times New Roman" pitchFamily="18" charset="0"/>
              </a:rPr>
              <a:t> </a:t>
            </a:r>
            <a:r>
              <a:rPr lang="pl-PL" sz="2400" dirty="0" err="1">
                <a:solidFill>
                  <a:schemeClr val="tx1">
                    <a:lumMod val="65000"/>
                    <a:lumOff val="35000"/>
                  </a:schemeClr>
                </a:solidFill>
                <a:latin typeface="Times New Roman" pitchFamily="18" charset="0"/>
                <a:cs typeface="Times New Roman" pitchFamily="18" charset="0"/>
              </a:rPr>
              <a:t>summary</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algn="just" fontAlgn="auto">
              <a:spcAft>
                <a:spcPts val="0"/>
              </a:spcAft>
              <a:buNone/>
              <a:defRPr/>
            </a:pPr>
            <a:r>
              <a:rPr lang="pl-PL" sz="1800" b="1" u="sng" dirty="0">
                <a:solidFill>
                  <a:srgbClr val="FF0000"/>
                </a:solidFill>
              </a:rPr>
              <a:t>T</a:t>
            </a:r>
            <a:r>
              <a:rPr lang="en-US" sz="1800" b="1" u="sng" dirty="0">
                <a:solidFill>
                  <a:srgbClr val="FF0000"/>
                </a:solidFill>
              </a:rPr>
              <a:t>he current environment of the judgment</a:t>
            </a:r>
            <a:endParaRPr lang="pl-PL" sz="1800" b="1" u="sng" dirty="0">
              <a:solidFill>
                <a:srgbClr val="FF0000"/>
              </a:solidFill>
            </a:endParaRPr>
          </a:p>
          <a:p>
            <a:pPr algn="just" fontAlgn="auto">
              <a:spcAft>
                <a:spcPts val="0"/>
              </a:spcAft>
              <a:buNone/>
              <a:defRPr/>
            </a:pPr>
            <a:endParaRPr lang="pl-PL" sz="1800" b="1" u="sng" dirty="0">
              <a:solidFill>
                <a:srgbClr val="FF0000"/>
              </a:solidFill>
            </a:endParaRPr>
          </a:p>
          <a:p>
            <a:pPr algn="just" fontAlgn="auto">
              <a:spcAft>
                <a:spcPts val="0"/>
              </a:spcAft>
              <a:buFont typeface="Wingdings" panose="05000000000000000000" pitchFamily="2" charset="2"/>
              <a:buChar char="ü"/>
              <a:defRPr/>
            </a:pPr>
            <a:r>
              <a:rPr lang="pl-PL" sz="2000" dirty="0" err="1"/>
              <a:t>Increasing</a:t>
            </a:r>
            <a:r>
              <a:rPr lang="pl-PL" sz="2000" dirty="0"/>
              <a:t> numer of </a:t>
            </a:r>
            <a:r>
              <a:rPr lang="pl-PL" sz="2000" dirty="0" err="1"/>
              <a:t>marriages</a:t>
            </a:r>
            <a:r>
              <a:rPr lang="pl-PL" sz="2000" dirty="0"/>
              <a:t> </a:t>
            </a:r>
            <a:r>
              <a:rPr lang="pl-PL" sz="2000" dirty="0" err="1"/>
              <a:t>between</a:t>
            </a:r>
            <a:r>
              <a:rPr lang="pl-PL" sz="2000" dirty="0"/>
              <a:t> </a:t>
            </a:r>
            <a:r>
              <a:rPr lang="pl-PL" sz="2000" dirty="0" err="1"/>
              <a:t>nationals</a:t>
            </a:r>
            <a:r>
              <a:rPr lang="pl-PL" sz="2000" dirty="0"/>
              <a:t> of the EU </a:t>
            </a:r>
            <a:r>
              <a:rPr lang="pl-PL" sz="2000" dirty="0" err="1"/>
              <a:t>Member</a:t>
            </a:r>
            <a:r>
              <a:rPr lang="pl-PL" sz="2000" dirty="0"/>
              <a:t> </a:t>
            </a:r>
            <a:r>
              <a:rPr lang="pl-PL" sz="2000" dirty="0" err="1"/>
              <a:t>States</a:t>
            </a:r>
            <a:r>
              <a:rPr lang="pl-PL" sz="2000" dirty="0"/>
              <a:t> (</a:t>
            </a:r>
            <a:r>
              <a:rPr lang="pl-PL" sz="2000" dirty="0" err="1"/>
              <a:t>appr</a:t>
            </a:r>
            <a:r>
              <a:rPr lang="pl-PL" sz="2000" dirty="0"/>
              <a:t>. </a:t>
            </a:r>
            <a:r>
              <a:rPr lang="en-US" sz="2000" dirty="0"/>
              <a:t>450,000 cross-border succession cases in the EU every year</a:t>
            </a:r>
            <a:r>
              <a:rPr lang="pl-PL" sz="2000" dirty="0"/>
              <a:t>)</a:t>
            </a:r>
          </a:p>
          <a:p>
            <a:pPr fontAlgn="auto">
              <a:spcAft>
                <a:spcPts val="0"/>
              </a:spcAft>
              <a:buFont typeface="Wingdings" panose="05000000000000000000" pitchFamily="2" charset="2"/>
              <a:buChar char="ü"/>
              <a:defRPr/>
            </a:pPr>
            <a:r>
              <a:rPr lang="pl-PL" sz="2000" dirty="0" err="1"/>
              <a:t>Introduced</a:t>
            </a:r>
            <a:r>
              <a:rPr lang="pl-PL" sz="2000" dirty="0"/>
              <a:t> as a </a:t>
            </a:r>
            <a:r>
              <a:rPr lang="pl-PL" sz="2000" dirty="0" err="1"/>
              <a:t>new</a:t>
            </a:r>
            <a:r>
              <a:rPr lang="pl-PL" sz="2000" dirty="0"/>
              <a:t> EU law </a:t>
            </a:r>
            <a:r>
              <a:rPr lang="pl-PL" sz="2000" dirty="0" err="1"/>
              <a:t>legal</a:t>
            </a:r>
            <a:r>
              <a:rPr lang="pl-PL" sz="2000" dirty="0"/>
              <a:t> instrument – ECS as </a:t>
            </a:r>
            <a:r>
              <a:rPr lang="pl-PL" sz="2000" dirty="0" err="1"/>
              <a:t>sui</a:t>
            </a:r>
            <a:r>
              <a:rPr lang="pl-PL" sz="2000" dirty="0"/>
              <a:t> </a:t>
            </a:r>
            <a:r>
              <a:rPr lang="pl-PL" sz="2000" dirty="0" err="1"/>
              <a:t>generis</a:t>
            </a:r>
            <a:endParaRPr lang="pl-PL" sz="2000" dirty="0"/>
          </a:p>
          <a:p>
            <a:pPr fontAlgn="auto">
              <a:spcAft>
                <a:spcPts val="0"/>
              </a:spcAft>
              <a:buFont typeface="Wingdings" panose="05000000000000000000" pitchFamily="2" charset="2"/>
              <a:buChar char="ü"/>
              <a:defRPr/>
            </a:pPr>
            <a:r>
              <a:rPr lang="pl-PL" sz="2000" dirty="0" err="1"/>
              <a:t>Different</a:t>
            </a:r>
            <a:r>
              <a:rPr lang="pl-PL" sz="2000" dirty="0"/>
              <a:t> sort of </a:t>
            </a:r>
            <a:r>
              <a:rPr lang="pl-PL" sz="2000" dirty="0" err="1"/>
              <a:t>rules</a:t>
            </a:r>
            <a:r>
              <a:rPr lang="pl-PL" sz="2000" dirty="0"/>
              <a:t>: </a:t>
            </a:r>
            <a:r>
              <a:rPr lang="pl-PL" sz="2000" dirty="0" err="1"/>
              <a:t>substantive</a:t>
            </a:r>
            <a:r>
              <a:rPr lang="pl-PL" sz="2000" dirty="0"/>
              <a:t>, </a:t>
            </a:r>
            <a:r>
              <a:rPr lang="pl-PL" sz="2000" dirty="0" err="1"/>
              <a:t>procedural</a:t>
            </a:r>
            <a:r>
              <a:rPr lang="pl-PL" sz="2000" dirty="0"/>
              <a:t>, </a:t>
            </a:r>
            <a:r>
              <a:rPr lang="pl-PL" sz="2000" dirty="0" err="1"/>
              <a:t>conflic</a:t>
            </a:r>
            <a:r>
              <a:rPr lang="pl-PL" sz="2000" dirty="0"/>
              <a:t> </a:t>
            </a:r>
            <a:r>
              <a:rPr lang="pl-PL" sz="2000" dirty="0" err="1"/>
              <a:t>solution</a:t>
            </a:r>
            <a:r>
              <a:rPr lang="pl-PL" sz="2000" dirty="0"/>
              <a:t> - </a:t>
            </a:r>
            <a:r>
              <a:rPr lang="pl-PL" sz="2000" dirty="0" err="1"/>
              <a:t>applicable</a:t>
            </a:r>
            <a:r>
              <a:rPr lang="pl-PL" sz="2000" dirty="0"/>
              <a:t> in </a:t>
            </a:r>
            <a:r>
              <a:rPr lang="pl-PL" sz="2000" dirty="0" err="1"/>
              <a:t>all</a:t>
            </a:r>
            <a:r>
              <a:rPr lang="pl-PL" sz="2000" dirty="0"/>
              <a:t> </a:t>
            </a:r>
            <a:r>
              <a:rPr lang="pl-PL" sz="2000" dirty="0" err="1"/>
              <a:t>MSs</a:t>
            </a:r>
            <a:endParaRPr lang="pl-PL" sz="2000" dirty="0"/>
          </a:p>
          <a:p>
            <a:pPr fontAlgn="auto">
              <a:spcAft>
                <a:spcPts val="0"/>
              </a:spcAft>
              <a:buFont typeface="Wingdings" panose="05000000000000000000" pitchFamily="2" charset="2"/>
              <a:buChar char="ü"/>
              <a:defRPr/>
            </a:pPr>
            <a:r>
              <a:rPr lang="pl-PL" sz="2000" dirty="0" err="1"/>
              <a:t>Flexible</a:t>
            </a:r>
            <a:r>
              <a:rPr lang="pl-PL" sz="2000" dirty="0"/>
              <a:t> system (</a:t>
            </a:r>
            <a:r>
              <a:rPr lang="pl-PL" sz="2000" dirty="0" err="1"/>
              <a:t>twin-track</a:t>
            </a:r>
            <a:r>
              <a:rPr lang="pl-PL" sz="2000" dirty="0"/>
              <a:t> </a:t>
            </a:r>
            <a:r>
              <a:rPr lang="pl-PL" sz="2000" dirty="0" err="1"/>
              <a:t>solution</a:t>
            </a:r>
            <a:r>
              <a:rPr lang="pl-PL" sz="2000" dirty="0"/>
              <a:t>)</a:t>
            </a:r>
          </a:p>
          <a:p>
            <a:pPr algn="just" fontAlgn="auto">
              <a:spcAft>
                <a:spcPts val="0"/>
              </a:spcAft>
              <a:buFont typeface="Wingdings" panose="05000000000000000000" pitchFamily="2" charset="2"/>
              <a:buChar char="ü"/>
              <a:defRPr/>
            </a:pPr>
            <a:r>
              <a:rPr lang="pl-PL" sz="2000" dirty="0"/>
              <a:t>High </a:t>
            </a:r>
            <a:r>
              <a:rPr lang="pl-PL" sz="2000" dirty="0" err="1"/>
              <a:t>cost</a:t>
            </a:r>
            <a:r>
              <a:rPr lang="pl-PL" sz="2000" dirty="0"/>
              <a:t>, high </a:t>
            </a:r>
            <a:r>
              <a:rPr lang="pl-PL" sz="2000" dirty="0" err="1"/>
              <a:t>value</a:t>
            </a:r>
            <a:r>
              <a:rPr lang="pl-PL" sz="2000" dirty="0"/>
              <a:t> system</a:t>
            </a:r>
          </a:p>
          <a:p>
            <a:pPr algn="just" fontAlgn="auto">
              <a:spcAft>
                <a:spcPts val="0"/>
              </a:spcAft>
              <a:buFont typeface="Wingdings" panose="05000000000000000000" pitchFamily="2" charset="2"/>
              <a:buChar char="ü"/>
              <a:defRPr/>
            </a:pPr>
            <a:r>
              <a:rPr lang="pl-PL" sz="2000" dirty="0" err="1"/>
              <a:t>Digitisation</a:t>
            </a:r>
            <a:r>
              <a:rPr lang="pl-PL" sz="2000" dirty="0"/>
              <a:t> as </a:t>
            </a:r>
            <a:r>
              <a:rPr lang="pl-PL" sz="2000" dirty="0" err="1"/>
              <a:t>useful</a:t>
            </a:r>
            <a:r>
              <a:rPr lang="pl-PL" sz="2000" dirty="0"/>
              <a:t> </a:t>
            </a:r>
            <a:r>
              <a:rPr lang="pl-PL" sz="2000" dirty="0" err="1"/>
              <a:t>process</a:t>
            </a:r>
            <a:r>
              <a:rPr lang="pl-PL" sz="2000" dirty="0"/>
              <a:t>: </a:t>
            </a:r>
            <a:r>
              <a:rPr lang="en-US" sz="2000" dirty="0"/>
              <a:t>Electronic Will Registration and</a:t>
            </a:r>
            <a:r>
              <a:rPr lang="pl-PL" sz="2000" dirty="0"/>
              <a:t> </a:t>
            </a:r>
            <a:r>
              <a:rPr lang="en-US" sz="2000" dirty="0"/>
              <a:t>Data Exchange</a:t>
            </a:r>
            <a:r>
              <a:rPr lang="pl-PL" sz="2000" dirty="0"/>
              <a:t> </a:t>
            </a:r>
            <a:r>
              <a:rPr lang="pl-PL" sz="2000" dirty="0" err="1"/>
              <a:t>e.g</a:t>
            </a:r>
            <a:r>
              <a:rPr lang="pl-PL" sz="2000" dirty="0"/>
              <a:t>. </a:t>
            </a:r>
            <a:r>
              <a:rPr lang="en-US" sz="2000" dirty="0"/>
              <a:t>the platform of the European Network of Registers of Wills Association</a:t>
            </a:r>
            <a:r>
              <a:rPr lang="pl-PL" sz="2000" dirty="0"/>
              <a:t> </a:t>
            </a:r>
            <a:r>
              <a:rPr lang="en-US" sz="2000" dirty="0"/>
              <a:t>(ENRWA) </a:t>
            </a:r>
            <a:r>
              <a:rPr lang="pl-PL" sz="2000" dirty="0" err="1"/>
              <a:t>which</a:t>
            </a:r>
            <a:r>
              <a:rPr lang="pl-PL" sz="2000" dirty="0"/>
              <a:t> </a:t>
            </a:r>
            <a:r>
              <a:rPr lang="en-US" sz="2000" dirty="0"/>
              <a:t>interconnects </a:t>
            </a:r>
            <a:r>
              <a:rPr lang="pl-PL" sz="2000" dirty="0"/>
              <a:t>20</a:t>
            </a:r>
            <a:r>
              <a:rPr lang="en-US" sz="2000" dirty="0"/>
              <a:t> national registers</a:t>
            </a:r>
            <a:r>
              <a:rPr lang="pl-PL" sz="2000" dirty="0"/>
              <a:t> </a:t>
            </a:r>
            <a:r>
              <a:rPr lang="en-US" sz="2000" dirty="0">
                <a:hlinkClick r:id="rId2"/>
              </a:rPr>
              <a:t>http://www.arert.eu/?lang=en</a:t>
            </a:r>
            <a:r>
              <a:rPr lang="pl-PL" sz="2000" dirty="0"/>
              <a:t> –</a:t>
            </a:r>
            <a:r>
              <a:rPr lang="pl-PL" sz="2000" dirty="0" err="1"/>
              <a:t>example</a:t>
            </a:r>
            <a:r>
              <a:rPr lang="pl-PL" sz="2000" dirty="0"/>
              <a:t> od </a:t>
            </a:r>
            <a:r>
              <a:rPr lang="pl-PL" sz="2000" dirty="0" err="1"/>
              <a:t>Polsih</a:t>
            </a:r>
            <a:r>
              <a:rPr lang="pl-PL" sz="2000" dirty="0"/>
              <a:t> FS</a:t>
            </a:r>
          </a:p>
          <a:p>
            <a:pPr algn="just"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71916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a:bodyPr>
          <a:lstStyle/>
          <a:p>
            <a:pPr fontAlgn="auto">
              <a:spcAft>
                <a:spcPts val="0"/>
              </a:spcAft>
              <a:defRPr/>
            </a:pPr>
            <a:r>
              <a:rPr lang="pl-PL" sz="2400" dirty="0" err="1">
                <a:solidFill>
                  <a:schemeClr val="tx1">
                    <a:lumMod val="65000"/>
                    <a:lumOff val="35000"/>
                  </a:schemeClr>
                </a:solidFill>
                <a:latin typeface="Times New Roman" pitchFamily="18" charset="0"/>
                <a:cs typeface="Times New Roman" pitchFamily="18" charset="0"/>
              </a:rPr>
              <a:t>Overall</a:t>
            </a:r>
            <a:r>
              <a:rPr lang="pl-PL" sz="2400" dirty="0">
                <a:solidFill>
                  <a:schemeClr val="tx1">
                    <a:lumMod val="65000"/>
                    <a:lumOff val="35000"/>
                  </a:schemeClr>
                </a:solidFill>
                <a:latin typeface="Times New Roman" pitchFamily="18" charset="0"/>
                <a:cs typeface="Times New Roman" pitchFamily="18" charset="0"/>
              </a:rPr>
              <a:t> </a:t>
            </a:r>
            <a:r>
              <a:rPr lang="pl-PL" sz="2400" dirty="0" err="1">
                <a:solidFill>
                  <a:schemeClr val="tx1">
                    <a:lumMod val="65000"/>
                    <a:lumOff val="35000"/>
                  </a:schemeClr>
                </a:solidFill>
                <a:latin typeface="Times New Roman" pitchFamily="18" charset="0"/>
                <a:cs typeface="Times New Roman" pitchFamily="18" charset="0"/>
              </a:rPr>
              <a:t>summary</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algn="just" fontAlgn="auto">
              <a:spcAft>
                <a:spcPts val="0"/>
              </a:spcAft>
              <a:buNone/>
              <a:defRPr/>
            </a:pPr>
            <a:r>
              <a:rPr lang="pl-PL" sz="1800" b="1" u="sng" dirty="0">
                <a:solidFill>
                  <a:srgbClr val="FF0000"/>
                </a:solidFill>
              </a:rPr>
              <a:t>T</a:t>
            </a:r>
            <a:r>
              <a:rPr lang="en-US" sz="1800" b="1" u="sng" dirty="0">
                <a:solidFill>
                  <a:srgbClr val="FF0000"/>
                </a:solidFill>
              </a:rPr>
              <a:t>he current environment of the judgment</a:t>
            </a:r>
            <a:endParaRPr lang="pl-PL" sz="1800" b="1" u="sng" dirty="0">
              <a:solidFill>
                <a:srgbClr val="FF0000"/>
              </a:solidFill>
            </a:endParaRPr>
          </a:p>
          <a:p>
            <a:pPr algn="just" fontAlgn="auto">
              <a:spcAft>
                <a:spcPts val="0"/>
              </a:spcAft>
              <a:buNone/>
              <a:defRPr/>
            </a:pPr>
            <a:endParaRPr lang="pl-PL" sz="1800" b="1" u="sng" dirty="0">
              <a:solidFill>
                <a:srgbClr val="FF0000"/>
              </a:solidFill>
            </a:endParaRPr>
          </a:p>
          <a:p>
            <a:pPr algn="just" fontAlgn="auto">
              <a:spcAft>
                <a:spcPts val="0"/>
              </a:spcAft>
              <a:buNone/>
              <a:defRPr/>
            </a:pPr>
            <a:r>
              <a:rPr lang="en-US" sz="1800" b="1" dirty="0"/>
              <a:t>IC RW Expert Group</a:t>
            </a:r>
            <a:r>
              <a:rPr lang="pl-PL" sz="1800" b="1" dirty="0"/>
              <a:t> </a:t>
            </a:r>
            <a:r>
              <a:rPr lang="en-US" sz="1800" b="1" dirty="0"/>
              <a:t>Recommendations on Electronic Will Registration and</a:t>
            </a:r>
          </a:p>
          <a:p>
            <a:pPr algn="just" fontAlgn="auto">
              <a:spcAft>
                <a:spcPts val="0"/>
              </a:spcAft>
              <a:buNone/>
              <a:defRPr/>
            </a:pPr>
            <a:r>
              <a:rPr lang="en-US" sz="1800" b="1" dirty="0"/>
              <a:t>Data Exchange</a:t>
            </a:r>
            <a:r>
              <a:rPr lang="pl-PL" sz="1800" b="1" dirty="0"/>
              <a:t> 2015 (Estonia as </a:t>
            </a:r>
            <a:r>
              <a:rPr lang="pl-PL" sz="1800" b="1" dirty="0" err="1"/>
              <a:t>supporting</a:t>
            </a:r>
            <a:r>
              <a:rPr lang="pl-PL" sz="1800" b="1" dirty="0"/>
              <a:t> </a:t>
            </a:r>
            <a:r>
              <a:rPr lang="pl-PL" sz="1800" b="1" dirty="0" err="1"/>
              <a:t>institution</a:t>
            </a:r>
            <a:r>
              <a:rPr lang="pl-PL" sz="1800" b="1" dirty="0"/>
              <a:t>)</a:t>
            </a:r>
          </a:p>
          <a:p>
            <a:pPr algn="just" fontAlgn="auto">
              <a:spcAft>
                <a:spcPts val="0"/>
              </a:spcAft>
              <a:buNone/>
              <a:defRPr/>
            </a:pPr>
            <a:endParaRPr lang="pl-PL" sz="1800" b="1" dirty="0"/>
          </a:p>
          <a:p>
            <a:pPr algn="just" fontAlgn="auto">
              <a:spcAft>
                <a:spcPts val="0"/>
              </a:spcAft>
              <a:buNone/>
              <a:defRPr/>
            </a:pPr>
            <a:r>
              <a:rPr lang="pl-PL" sz="1800" b="1" dirty="0" err="1"/>
              <a:t>Recommendations</a:t>
            </a:r>
            <a:r>
              <a:rPr lang="pl-PL" sz="1800" b="1" dirty="0"/>
              <a:t> in </a:t>
            </a:r>
            <a:r>
              <a:rPr lang="pl-PL" sz="1800" b="1" dirty="0" err="1"/>
              <a:t>legal</a:t>
            </a:r>
            <a:r>
              <a:rPr lang="pl-PL" sz="1800" b="1" dirty="0"/>
              <a:t> </a:t>
            </a:r>
            <a:r>
              <a:rPr lang="pl-PL" sz="1800" b="1" dirty="0" err="1"/>
              <a:t>aspects</a:t>
            </a:r>
            <a:endParaRPr lang="pl-PL" sz="1800" b="1" dirty="0"/>
          </a:p>
          <a:p>
            <a:pPr algn="just" fontAlgn="auto">
              <a:spcAft>
                <a:spcPts val="0"/>
              </a:spcAft>
              <a:buNone/>
              <a:defRPr/>
            </a:pPr>
            <a:endParaRPr lang="pl-PL" sz="1800" b="1" dirty="0"/>
          </a:p>
          <a:p>
            <a:pPr algn="just" fontAlgn="auto">
              <a:spcAft>
                <a:spcPts val="0"/>
              </a:spcAft>
              <a:buFont typeface="Arial" panose="020B0604020202020204" pitchFamily="34" charset="0"/>
              <a:buNone/>
              <a:defRPr/>
            </a:pPr>
            <a:r>
              <a:rPr lang="pl-PL" sz="1800" dirty="0"/>
              <a:t>T</a:t>
            </a:r>
            <a:r>
              <a:rPr lang="en-US" sz="1800" dirty="0"/>
              <a:t>he European Network of Registers of Wills Association (ENRWA) </a:t>
            </a:r>
            <a:r>
              <a:rPr lang="pl-PL" sz="1800" dirty="0"/>
              <a:t> </a:t>
            </a:r>
            <a:r>
              <a:rPr lang="en-US" sz="1800" dirty="0"/>
              <a:t>Member States are invited to </a:t>
            </a:r>
            <a:r>
              <a:rPr lang="en-US" sz="1800" dirty="0" err="1"/>
              <a:t>analyse</a:t>
            </a:r>
            <a:r>
              <a:rPr lang="en-US" sz="1800" dirty="0"/>
              <a:t> the legal possibilities for:</a:t>
            </a:r>
          </a:p>
          <a:p>
            <a:pPr algn="just" fontAlgn="auto">
              <a:spcAft>
                <a:spcPts val="0"/>
              </a:spcAft>
              <a:buFont typeface="Arial" panose="020B0604020202020204" pitchFamily="34" charset="0"/>
              <a:buNone/>
              <a:defRPr/>
            </a:pPr>
            <a:r>
              <a:rPr lang="en-US" sz="1800" dirty="0"/>
              <a:t>a) forwarding information on the existence of wills by using electronic means;</a:t>
            </a:r>
          </a:p>
          <a:p>
            <a:pPr algn="just" fontAlgn="auto">
              <a:spcAft>
                <a:spcPts val="0"/>
              </a:spcAft>
              <a:buFont typeface="Arial" panose="020B0604020202020204" pitchFamily="34" charset="0"/>
              <a:buNone/>
              <a:defRPr/>
            </a:pPr>
            <a:r>
              <a:rPr lang="en-US" sz="1800" dirty="0"/>
              <a:t>b) forwarding a certified </a:t>
            </a:r>
            <a:r>
              <a:rPr lang="en-US" sz="1800" dirty="0" err="1"/>
              <a:t>digitised</a:t>
            </a:r>
            <a:r>
              <a:rPr lang="en-US" sz="1800" dirty="0"/>
              <a:t> copy of the will by using electronic means;</a:t>
            </a:r>
          </a:p>
          <a:p>
            <a:pPr algn="just" fontAlgn="auto">
              <a:spcAft>
                <a:spcPts val="0"/>
              </a:spcAft>
              <a:buFont typeface="Arial" panose="020B0604020202020204" pitchFamily="34" charset="0"/>
              <a:buNone/>
              <a:defRPr/>
            </a:pPr>
            <a:r>
              <a:rPr lang="en-US" sz="1800" b="1" u="sng" dirty="0"/>
              <a:t>c) forwarding a copy of the succession certificate by using electronic means.</a:t>
            </a:r>
            <a:endParaRPr lang="pl-PL" sz="1800" b="1" u="sng"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1043608"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4143307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4BB2DCD4-5159-4344-8271-EBD3242AE0DD}"/>
              </a:ext>
            </a:extLst>
          </p:cNvPr>
          <p:cNvSpPr txBox="1">
            <a:spLocks/>
          </p:cNvSpPr>
          <p:nvPr/>
        </p:nvSpPr>
        <p:spPr>
          <a:xfrm>
            <a:off x="685800" y="2000250"/>
            <a:ext cx="7772400" cy="1470025"/>
          </a:xfrm>
          <a:prstGeom prst="rect">
            <a:avLst/>
          </a:prstGeom>
        </p:spPr>
        <p:txBody>
          <a:bodyPr anchor="ctr">
            <a:normAutofit/>
          </a:bodyPr>
          <a:lstStyle/>
          <a:p>
            <a:pPr algn="ctr" fontAlgn="auto">
              <a:spcAft>
                <a:spcPts val="0"/>
              </a:spcAft>
              <a:defRPr/>
            </a:pPr>
            <a:r>
              <a:rPr lang="pl-PL" sz="4400" dirty="0" err="1">
                <a:solidFill>
                  <a:schemeClr val="bg1"/>
                </a:solidFill>
                <a:latin typeface="Times New Roman" pitchFamily="18" charset="0"/>
                <a:ea typeface="+mj-ea"/>
                <a:cs typeface="Times New Roman" pitchFamily="18" charset="0"/>
              </a:rPr>
              <a:t>Thank</a:t>
            </a:r>
            <a:r>
              <a:rPr lang="pl-PL" sz="4400" dirty="0">
                <a:solidFill>
                  <a:schemeClr val="bg1"/>
                </a:solidFill>
                <a:latin typeface="Times New Roman" pitchFamily="18" charset="0"/>
                <a:ea typeface="+mj-ea"/>
                <a:cs typeface="Times New Roman" pitchFamily="18" charset="0"/>
              </a:rPr>
              <a:t> </a:t>
            </a:r>
            <a:r>
              <a:rPr lang="pl-PL" sz="4400" dirty="0" err="1">
                <a:solidFill>
                  <a:schemeClr val="bg1"/>
                </a:solidFill>
                <a:latin typeface="Times New Roman" pitchFamily="18" charset="0"/>
                <a:ea typeface="+mj-ea"/>
                <a:cs typeface="Times New Roman" pitchFamily="18" charset="0"/>
              </a:rPr>
              <a:t>you</a:t>
            </a:r>
            <a:r>
              <a:rPr lang="pl-PL" sz="4400" dirty="0">
                <a:solidFill>
                  <a:schemeClr val="bg1"/>
                </a:solidFill>
                <a:latin typeface="Times New Roman" pitchFamily="18" charset="0"/>
                <a:ea typeface="+mj-ea"/>
                <a:cs typeface="Times New Roman" pitchFamily="18" charset="0"/>
              </a:rPr>
              <a:t> </a:t>
            </a:r>
            <a:r>
              <a:rPr lang="pl-PL" sz="4400" dirty="0" err="1">
                <a:solidFill>
                  <a:schemeClr val="bg1"/>
                </a:solidFill>
                <a:latin typeface="Times New Roman" pitchFamily="18" charset="0"/>
                <a:ea typeface="+mj-ea"/>
                <a:cs typeface="Times New Roman" pitchFamily="18" charset="0"/>
              </a:rPr>
              <a:t>very</a:t>
            </a:r>
            <a:r>
              <a:rPr lang="pl-PL" sz="4400" dirty="0">
                <a:solidFill>
                  <a:schemeClr val="bg1"/>
                </a:solidFill>
                <a:latin typeface="Times New Roman" pitchFamily="18" charset="0"/>
                <a:ea typeface="+mj-ea"/>
                <a:cs typeface="Times New Roman" pitchFamily="18" charset="0"/>
              </a:rPr>
              <a:t> much for </a:t>
            </a:r>
            <a:r>
              <a:rPr lang="pl-PL" sz="4400" dirty="0" err="1">
                <a:solidFill>
                  <a:schemeClr val="bg1"/>
                </a:solidFill>
                <a:latin typeface="Times New Roman" pitchFamily="18" charset="0"/>
                <a:ea typeface="+mj-ea"/>
                <a:cs typeface="Times New Roman" pitchFamily="18" charset="0"/>
              </a:rPr>
              <a:t>your</a:t>
            </a:r>
            <a:r>
              <a:rPr lang="pl-PL" sz="4400" dirty="0">
                <a:solidFill>
                  <a:schemeClr val="bg1"/>
                </a:solidFill>
                <a:latin typeface="Times New Roman" pitchFamily="18" charset="0"/>
                <a:ea typeface="+mj-ea"/>
                <a:cs typeface="Times New Roman" pitchFamily="18" charset="0"/>
              </a:rPr>
              <a:t> </a:t>
            </a:r>
            <a:r>
              <a:rPr lang="pl-PL" sz="4400" dirty="0" err="1">
                <a:solidFill>
                  <a:schemeClr val="bg1"/>
                </a:solidFill>
                <a:latin typeface="Times New Roman" pitchFamily="18" charset="0"/>
                <a:ea typeface="+mj-ea"/>
                <a:cs typeface="Times New Roman" pitchFamily="18" charset="0"/>
              </a:rPr>
              <a:t>attention</a:t>
            </a:r>
            <a:endParaRPr lang="pl-PL" sz="4400" dirty="0">
              <a:solidFill>
                <a:schemeClr val="bg1"/>
              </a:solidFill>
              <a:latin typeface="Times New Roman" pitchFamily="18" charset="0"/>
              <a:ea typeface="+mj-ea"/>
              <a:cs typeface="Times New Roman" pitchFamily="18" charset="0"/>
            </a:endParaRPr>
          </a:p>
        </p:txBody>
      </p:sp>
      <p:cxnSp>
        <p:nvCxnSpPr>
          <p:cNvPr id="5" name="Łącznik prosty 4">
            <a:extLst>
              <a:ext uri="{FF2B5EF4-FFF2-40B4-BE49-F238E27FC236}">
                <a16:creationId xmlns:a16="http://schemas.microsoft.com/office/drawing/2014/main" id="{F733857E-C128-49CC-9DD5-70FFA3C38BB8}"/>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4100" name="Obraz 5" descr="logotyp_kontra.png">
            <a:extLst>
              <a:ext uri="{FF2B5EF4-FFF2-40B4-BE49-F238E27FC236}">
                <a16:creationId xmlns:a16="http://schemas.microsoft.com/office/drawing/2014/main" id="{F867FE03-2131-4107-8ACC-9740FC54AF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00063"/>
            <a:ext cx="2928937"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tytuł 2">
            <a:extLst>
              <a:ext uri="{FF2B5EF4-FFF2-40B4-BE49-F238E27FC236}">
                <a16:creationId xmlns:a16="http://schemas.microsoft.com/office/drawing/2014/main" id="{CF6507AF-C9D1-49AA-B37C-8308323484FA}"/>
              </a:ext>
            </a:extLst>
          </p:cNvPr>
          <p:cNvSpPr txBox="1">
            <a:spLocks/>
          </p:cNvSpPr>
          <p:nvPr/>
        </p:nvSpPr>
        <p:spPr>
          <a:xfrm>
            <a:off x="1371600" y="3861048"/>
            <a:ext cx="6400800" cy="757238"/>
          </a:xfrm>
          <a:prstGeom prst="rect">
            <a:avLst/>
          </a:prstGeom>
        </p:spPr>
        <p:txBody>
          <a:bodyPr>
            <a:normAutofit/>
          </a:bodyPr>
          <a:lstStyle/>
          <a:p>
            <a:pPr marL="342900" indent="-342900" algn="r" fontAlgn="auto">
              <a:spcBef>
                <a:spcPct val="20000"/>
              </a:spcBef>
              <a:spcAft>
                <a:spcPts val="0"/>
              </a:spcAft>
              <a:defRPr/>
            </a:pPr>
            <a:r>
              <a:rPr lang="pl-PL" sz="1200" dirty="0">
                <a:solidFill>
                  <a:schemeClr val="bg1">
                    <a:lumMod val="75000"/>
                  </a:schemeClr>
                </a:solidFill>
                <a:latin typeface="Times New Roman" pitchFamily="18" charset="0"/>
                <a:cs typeface="Times New Roman" pitchFamily="18" charset="0"/>
              </a:rPr>
              <a:t>Mail: Marta.Rekawek-Pachwicewicz@ms.gov.pl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600200"/>
            <a:ext cx="8229600" cy="4702176"/>
          </a:xfrm>
        </p:spPr>
        <p:txBody>
          <a:bodyPr rtlCol="0">
            <a:normAutofit/>
          </a:bodyPr>
          <a:lstStyle/>
          <a:p>
            <a:pPr fontAlgn="auto">
              <a:spcAft>
                <a:spcPts val="0"/>
              </a:spcAft>
              <a:buFont typeface="Arial" panose="020B0604020202020204" pitchFamily="34" charset="0"/>
              <a:buNone/>
              <a:defRPr/>
            </a:pPr>
            <a:r>
              <a:rPr lang="pl-PL" sz="2000" dirty="0">
                <a:solidFill>
                  <a:schemeClr val="tx1">
                    <a:lumMod val="50000"/>
                    <a:lumOff val="50000"/>
                  </a:schemeClr>
                </a:solidFill>
              </a:rPr>
              <a:t>T</a:t>
            </a:r>
            <a:r>
              <a:rPr lang="en-US" sz="2000" dirty="0">
                <a:solidFill>
                  <a:schemeClr val="tx1">
                    <a:lumMod val="50000"/>
                    <a:lumOff val="50000"/>
                  </a:schemeClr>
                </a:solidFill>
              </a:rPr>
              <a:t>he procedure for handling </a:t>
            </a:r>
            <a:r>
              <a:rPr lang="pl-PL" sz="2000" dirty="0">
                <a:solidFill>
                  <a:schemeClr val="tx1">
                    <a:lumMod val="50000"/>
                    <a:lumOff val="50000"/>
                  </a:schemeClr>
                </a:solidFill>
              </a:rPr>
              <a:t>the </a:t>
            </a:r>
            <a:r>
              <a:rPr lang="en-US" sz="2000" dirty="0">
                <a:solidFill>
                  <a:schemeClr val="tx1">
                    <a:lumMod val="50000"/>
                    <a:lumOff val="50000"/>
                  </a:schemeClr>
                </a:solidFill>
              </a:rPr>
              <a:t>case and the parties to the proceedings</a:t>
            </a:r>
            <a:r>
              <a:rPr lang="pl-PL" sz="2000" dirty="0">
                <a:solidFill>
                  <a:schemeClr val="tx1">
                    <a:lumMod val="50000"/>
                    <a:lumOff val="50000"/>
                  </a:schemeClr>
                </a:solidFill>
              </a:rPr>
              <a:t>:</a:t>
            </a:r>
          </a:p>
          <a:p>
            <a:pPr fontAlgn="auto">
              <a:spcAft>
                <a:spcPts val="0"/>
              </a:spcAft>
              <a:buFont typeface="Arial" panose="020B0604020202020204" pitchFamily="34" charset="0"/>
              <a:buNone/>
              <a:defRPr/>
            </a:pPr>
            <a:endParaRPr lang="pl-PL" sz="2000" dirty="0">
              <a:solidFill>
                <a:schemeClr val="tx1">
                  <a:lumMod val="50000"/>
                  <a:lumOff val="50000"/>
                </a:schemeClr>
              </a:solidFill>
            </a:endParaRPr>
          </a:p>
          <a:p>
            <a:pPr fontAlgn="auto">
              <a:spcAft>
                <a:spcPts val="0"/>
              </a:spcAft>
              <a:buFont typeface="Wingdings" panose="05000000000000000000" pitchFamily="2" charset="2"/>
              <a:buChar char="ü"/>
              <a:defRPr/>
            </a:pPr>
            <a:r>
              <a:rPr lang="en-US" sz="2000" b="1" dirty="0">
                <a:solidFill>
                  <a:schemeClr val="tx1">
                    <a:lumMod val="50000"/>
                    <a:lumOff val="50000"/>
                  </a:schemeClr>
                </a:solidFill>
              </a:rPr>
              <a:t>request for a preliminary </a:t>
            </a:r>
            <a:r>
              <a:rPr lang="en-US" sz="2000" dirty="0">
                <a:solidFill>
                  <a:schemeClr val="tx1">
                    <a:lumMod val="50000"/>
                    <a:lumOff val="50000"/>
                  </a:schemeClr>
                </a:solidFill>
              </a:rPr>
              <a:t>ruling under Article 267 TFEU from the </a:t>
            </a:r>
            <a:r>
              <a:rPr lang="en-US" sz="2000" b="1" dirty="0" err="1">
                <a:solidFill>
                  <a:schemeClr val="tx1">
                    <a:lumMod val="50000"/>
                    <a:lumOff val="50000"/>
                  </a:schemeClr>
                </a:solidFill>
              </a:rPr>
              <a:t>Oberster</a:t>
            </a:r>
            <a:r>
              <a:rPr lang="en-US" sz="2000" b="1" dirty="0">
                <a:solidFill>
                  <a:schemeClr val="tx1">
                    <a:lumMod val="50000"/>
                    <a:lumOff val="50000"/>
                  </a:schemeClr>
                </a:solidFill>
              </a:rPr>
              <a:t> </a:t>
            </a:r>
            <a:r>
              <a:rPr lang="en-US" sz="2000" b="1" dirty="0" err="1">
                <a:solidFill>
                  <a:schemeClr val="tx1">
                    <a:lumMod val="50000"/>
                    <a:lumOff val="50000"/>
                  </a:schemeClr>
                </a:solidFill>
              </a:rPr>
              <a:t>Gerichtshof</a:t>
            </a:r>
            <a:r>
              <a:rPr lang="en-US" sz="2000" b="1" dirty="0">
                <a:solidFill>
                  <a:schemeClr val="tx1">
                    <a:lumMod val="50000"/>
                    <a:lumOff val="50000"/>
                  </a:schemeClr>
                </a:solidFill>
              </a:rPr>
              <a:t> (Supreme Court, Austria)</a:t>
            </a:r>
            <a:r>
              <a:rPr lang="en-US" sz="2000" dirty="0">
                <a:solidFill>
                  <a:schemeClr val="tx1">
                    <a:lumMod val="50000"/>
                    <a:lumOff val="50000"/>
                  </a:schemeClr>
                </a:solidFill>
              </a:rPr>
              <a:t>, made by decision of 27 May 2020, received at the Court on 7 July 2020</a:t>
            </a:r>
            <a:endParaRPr lang="pl-PL" sz="2000" dirty="0">
              <a:solidFill>
                <a:schemeClr val="tx1">
                  <a:lumMod val="50000"/>
                  <a:lumOff val="50000"/>
                </a:schemeClr>
              </a:solidFill>
            </a:endParaRPr>
          </a:p>
          <a:p>
            <a:pPr algn="just" fontAlgn="auto">
              <a:spcAft>
                <a:spcPts val="0"/>
              </a:spcAft>
              <a:buFont typeface="Wingdings" panose="05000000000000000000" pitchFamily="2" charset="2"/>
              <a:buChar char="ü"/>
              <a:defRPr/>
            </a:pPr>
            <a:r>
              <a:rPr lang="pl-PL" sz="2000" b="1" dirty="0" err="1">
                <a:solidFill>
                  <a:schemeClr val="tx1">
                    <a:lumMod val="50000"/>
                    <a:lumOff val="50000"/>
                  </a:schemeClr>
                </a:solidFill>
              </a:rPr>
              <a:t>parties</a:t>
            </a:r>
            <a:r>
              <a:rPr lang="pl-PL" sz="2000" dirty="0">
                <a:solidFill>
                  <a:schemeClr val="tx1">
                    <a:lumMod val="50000"/>
                    <a:lumOff val="50000"/>
                  </a:schemeClr>
                </a:solidFill>
              </a:rPr>
              <a:t>: UE and HC (</a:t>
            </a:r>
            <a:r>
              <a:rPr lang="pl-PL" sz="2000" dirty="0" err="1">
                <a:solidFill>
                  <a:schemeClr val="tx1">
                    <a:lumMod val="50000"/>
                    <a:lumOff val="50000"/>
                  </a:schemeClr>
                </a:solidFill>
              </a:rPr>
              <a:t>heirs</a:t>
            </a:r>
            <a:r>
              <a:rPr lang="pl-PL" sz="2000" dirty="0">
                <a:solidFill>
                  <a:schemeClr val="tx1">
                    <a:lumMod val="50000"/>
                    <a:lumOff val="50000"/>
                  </a:schemeClr>
                </a:solidFill>
              </a:rPr>
              <a:t>) as </a:t>
            </a:r>
            <a:r>
              <a:rPr lang="pl-PL" sz="2000" b="1" dirty="0" err="1">
                <a:solidFill>
                  <a:schemeClr val="tx1">
                    <a:lumMod val="50000"/>
                    <a:lumOff val="50000"/>
                  </a:schemeClr>
                </a:solidFill>
              </a:rPr>
              <a:t>plaintiffs</a:t>
            </a:r>
            <a:r>
              <a:rPr lang="pl-PL" sz="2000" b="1" dirty="0">
                <a:solidFill>
                  <a:schemeClr val="tx1">
                    <a:lumMod val="50000"/>
                    <a:lumOff val="50000"/>
                  </a:schemeClr>
                </a:solidFill>
              </a:rPr>
              <a:t>,</a:t>
            </a:r>
          </a:p>
          <a:p>
            <a:pPr marL="0" indent="0" algn="just" fontAlgn="auto">
              <a:spcAft>
                <a:spcPts val="0"/>
              </a:spcAft>
              <a:buNone/>
              <a:defRPr/>
            </a:pPr>
            <a:r>
              <a:rPr lang="pl-PL" sz="2000" b="1" dirty="0">
                <a:solidFill>
                  <a:schemeClr val="tx1">
                    <a:lumMod val="50000"/>
                    <a:lumOff val="50000"/>
                  </a:schemeClr>
                </a:solidFill>
              </a:rPr>
              <a:t>      </a:t>
            </a:r>
            <a:r>
              <a:rPr lang="pl-PL" sz="2000" dirty="0">
                <a:solidFill>
                  <a:schemeClr val="tx1">
                    <a:lumMod val="50000"/>
                    <a:lumOff val="50000"/>
                  </a:schemeClr>
                </a:solidFill>
              </a:rPr>
              <a:t>and </a:t>
            </a:r>
            <a:r>
              <a:rPr lang="de-DE" sz="2000" dirty="0">
                <a:solidFill>
                  <a:schemeClr val="tx1">
                    <a:lumMod val="50000"/>
                    <a:lumOff val="50000"/>
                  </a:schemeClr>
                </a:solidFill>
              </a:rPr>
              <a:t>Vorarlberger Landes- und Hypothekenbank AG</a:t>
            </a:r>
            <a:r>
              <a:rPr lang="pl-PL" sz="2000" dirty="0">
                <a:solidFill>
                  <a:schemeClr val="tx1">
                    <a:lumMod val="50000"/>
                    <a:lumOff val="50000"/>
                  </a:schemeClr>
                </a:solidFill>
              </a:rPr>
              <a:t> as </a:t>
            </a:r>
            <a:r>
              <a:rPr lang="pl-PL" sz="2000" b="1" dirty="0" err="1">
                <a:solidFill>
                  <a:schemeClr val="tx1">
                    <a:lumMod val="50000"/>
                    <a:lumOff val="50000"/>
                  </a:schemeClr>
                </a:solidFill>
              </a:rPr>
              <a:t>defendant</a:t>
            </a:r>
            <a:r>
              <a:rPr lang="pl-PL" sz="2000" b="1" dirty="0">
                <a:solidFill>
                  <a:schemeClr val="tx1">
                    <a:lumMod val="50000"/>
                    <a:lumOff val="50000"/>
                  </a:schemeClr>
                </a:solidFill>
              </a:rPr>
              <a:t>,</a:t>
            </a:r>
          </a:p>
          <a:p>
            <a:pPr marL="0" indent="0" algn="just" fontAlgn="auto">
              <a:spcAft>
                <a:spcPts val="0"/>
              </a:spcAft>
              <a:buNone/>
              <a:defRPr/>
            </a:pPr>
            <a:r>
              <a:rPr lang="pl-PL" sz="2000" b="1" dirty="0">
                <a:solidFill>
                  <a:schemeClr val="tx1">
                    <a:lumMod val="50000"/>
                    <a:lumOff val="50000"/>
                  </a:schemeClr>
                </a:solidFill>
              </a:rPr>
              <a:t>      </a:t>
            </a:r>
            <a:r>
              <a:rPr lang="pl-PL" sz="2000" dirty="0">
                <a:solidFill>
                  <a:schemeClr val="tx1">
                    <a:lumMod val="50000"/>
                    <a:lumOff val="50000"/>
                  </a:schemeClr>
                </a:solidFill>
              </a:rPr>
              <a:t>and </a:t>
            </a:r>
            <a:r>
              <a:rPr lang="pl-PL" sz="2000" dirty="0" err="1">
                <a:solidFill>
                  <a:schemeClr val="tx1">
                    <a:lumMod val="50000"/>
                    <a:lumOff val="50000"/>
                  </a:schemeClr>
                </a:solidFill>
              </a:rPr>
              <a:t>Estate</a:t>
            </a:r>
            <a:r>
              <a:rPr lang="pl-PL" sz="2000" dirty="0">
                <a:solidFill>
                  <a:schemeClr val="tx1">
                    <a:lumMod val="50000"/>
                    <a:lumOff val="50000"/>
                  </a:schemeClr>
                </a:solidFill>
              </a:rPr>
              <a:t> of VJ (</a:t>
            </a:r>
            <a:r>
              <a:rPr lang="pl-PL" sz="2000" dirty="0" err="1">
                <a:solidFill>
                  <a:schemeClr val="tx1">
                    <a:lumMod val="50000"/>
                    <a:lumOff val="50000"/>
                  </a:schemeClr>
                </a:solidFill>
              </a:rPr>
              <a:t>heir</a:t>
            </a:r>
            <a:r>
              <a:rPr lang="pl-PL" sz="2000" dirty="0">
                <a:solidFill>
                  <a:schemeClr val="tx1">
                    <a:lumMod val="50000"/>
                    <a:lumOff val="50000"/>
                  </a:schemeClr>
                </a:solidFill>
              </a:rPr>
              <a:t>) as </a:t>
            </a:r>
            <a:r>
              <a:rPr lang="pl-PL" sz="2000" b="1" dirty="0" err="1">
                <a:solidFill>
                  <a:schemeClr val="tx1">
                    <a:lumMod val="50000"/>
                    <a:lumOff val="50000"/>
                  </a:schemeClr>
                </a:solidFill>
              </a:rPr>
              <a:t>intervening</a:t>
            </a:r>
            <a:r>
              <a:rPr lang="pl-PL" sz="2000" b="1" dirty="0">
                <a:solidFill>
                  <a:schemeClr val="tx1">
                    <a:lumMod val="50000"/>
                    <a:lumOff val="50000"/>
                  </a:schemeClr>
                </a:solidFill>
              </a:rPr>
              <a:t> party</a:t>
            </a:r>
          </a:p>
          <a:p>
            <a:pPr fontAlgn="auto">
              <a:spcAft>
                <a:spcPts val="0"/>
              </a:spcAft>
              <a:buFont typeface="Wingdings" panose="05000000000000000000" pitchFamily="2" charset="2"/>
              <a:buChar char="ü"/>
              <a:defRPr/>
            </a:pPr>
            <a:r>
              <a:rPr lang="pl-PL" sz="2000" dirty="0">
                <a:solidFill>
                  <a:schemeClr val="tx1">
                    <a:lumMod val="50000"/>
                    <a:lumOff val="50000"/>
                  </a:schemeClr>
                </a:solidFill>
              </a:rPr>
              <a:t>the </a:t>
            </a:r>
            <a:r>
              <a:rPr lang="pl-PL" sz="2000" dirty="0" err="1">
                <a:solidFill>
                  <a:schemeClr val="tx1">
                    <a:lumMod val="50000"/>
                    <a:lumOff val="50000"/>
                  </a:schemeClr>
                </a:solidFill>
              </a:rPr>
              <a:t>observations</a:t>
            </a:r>
            <a:r>
              <a:rPr lang="pl-PL" sz="2000" dirty="0">
                <a:solidFill>
                  <a:schemeClr val="tx1">
                    <a:lumMod val="50000"/>
                    <a:lumOff val="50000"/>
                  </a:schemeClr>
                </a:solidFill>
              </a:rPr>
              <a:t> </a:t>
            </a:r>
            <a:r>
              <a:rPr lang="pl-PL" sz="2000" dirty="0" err="1">
                <a:solidFill>
                  <a:schemeClr val="tx1">
                    <a:lumMod val="50000"/>
                    <a:lumOff val="50000"/>
                  </a:schemeClr>
                </a:solidFill>
              </a:rPr>
              <a:t>were</a:t>
            </a:r>
            <a:r>
              <a:rPr lang="pl-PL" sz="2000" dirty="0">
                <a:solidFill>
                  <a:schemeClr val="tx1">
                    <a:lumMod val="50000"/>
                    <a:lumOff val="50000"/>
                  </a:schemeClr>
                </a:solidFill>
              </a:rPr>
              <a:t> </a:t>
            </a:r>
            <a:r>
              <a:rPr lang="pl-PL" sz="2000" dirty="0" err="1">
                <a:solidFill>
                  <a:schemeClr val="tx1">
                    <a:lumMod val="50000"/>
                    <a:lumOff val="50000"/>
                  </a:schemeClr>
                </a:solidFill>
              </a:rPr>
              <a:t>submitted</a:t>
            </a:r>
            <a:r>
              <a:rPr lang="pl-PL" sz="2000" dirty="0">
                <a:solidFill>
                  <a:schemeClr val="tx1">
                    <a:lumMod val="50000"/>
                    <a:lumOff val="50000"/>
                  </a:schemeClr>
                </a:solidFill>
              </a:rPr>
              <a:t> by: Austria, German, Spanish, </a:t>
            </a:r>
            <a:r>
              <a:rPr lang="pl-PL" sz="2000" dirty="0" err="1">
                <a:solidFill>
                  <a:schemeClr val="tx1">
                    <a:lumMod val="50000"/>
                    <a:lumOff val="50000"/>
                  </a:schemeClr>
                </a:solidFill>
              </a:rPr>
              <a:t>Hungarian</a:t>
            </a:r>
            <a:r>
              <a:rPr lang="pl-PL" sz="2000" dirty="0">
                <a:solidFill>
                  <a:schemeClr val="tx1">
                    <a:lumMod val="50000"/>
                    <a:lumOff val="50000"/>
                  </a:schemeClr>
                </a:solidFill>
              </a:rPr>
              <a:t>, </a:t>
            </a:r>
            <a:r>
              <a:rPr lang="pl-PL" sz="2000" dirty="0" err="1">
                <a:solidFill>
                  <a:schemeClr val="tx1">
                    <a:lumMod val="50000"/>
                    <a:lumOff val="50000"/>
                  </a:schemeClr>
                </a:solidFill>
              </a:rPr>
              <a:t>European</a:t>
            </a:r>
            <a:r>
              <a:rPr lang="pl-PL" sz="2000" dirty="0">
                <a:solidFill>
                  <a:schemeClr val="tx1">
                    <a:lumMod val="50000"/>
                    <a:lumOff val="50000"/>
                  </a:schemeClr>
                </a:solidFill>
              </a:rPr>
              <a:t> </a:t>
            </a:r>
            <a:r>
              <a:rPr lang="pl-PL" sz="2000" dirty="0" err="1">
                <a:solidFill>
                  <a:schemeClr val="tx1">
                    <a:lumMod val="50000"/>
                    <a:lumOff val="50000"/>
                  </a:schemeClr>
                </a:solidFill>
              </a:rPr>
              <a:t>Commission</a:t>
            </a:r>
            <a:r>
              <a:rPr lang="pl-PL" sz="2000" dirty="0">
                <a:solidFill>
                  <a:schemeClr val="tx1">
                    <a:lumMod val="50000"/>
                    <a:lumOff val="50000"/>
                  </a:schemeClr>
                </a:solidFill>
              </a:rPr>
              <a:t> </a:t>
            </a:r>
          </a:p>
          <a:p>
            <a:pPr fontAlgn="auto">
              <a:spcAft>
                <a:spcPts val="0"/>
              </a:spcAft>
              <a:buFont typeface="Wingdings" panose="05000000000000000000" pitchFamily="2" charset="2"/>
              <a:buChar char="ü"/>
              <a:defRPr/>
            </a:pPr>
            <a:r>
              <a:rPr lang="pl-PL" sz="2000" dirty="0">
                <a:solidFill>
                  <a:schemeClr val="tx1">
                    <a:lumMod val="50000"/>
                    <a:lumOff val="50000"/>
                  </a:schemeClr>
                </a:solidFill>
              </a:rPr>
              <a:t>the </a:t>
            </a:r>
            <a:r>
              <a:rPr lang="en-US" sz="2000" dirty="0">
                <a:solidFill>
                  <a:schemeClr val="tx1">
                    <a:lumMod val="50000"/>
                    <a:lumOff val="50000"/>
                  </a:schemeClr>
                </a:solidFill>
              </a:rPr>
              <a:t>hearing the Opinion of the Advocate General at the sitting on 29 April 2021</a:t>
            </a:r>
            <a:endParaRPr lang="pl-PL" sz="2000" dirty="0">
              <a:solidFill>
                <a:schemeClr val="tx1">
                  <a:lumMod val="50000"/>
                  <a:lumOff val="50000"/>
                </a:schemeClr>
              </a:solidFill>
            </a:endParaRP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22257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600200"/>
            <a:ext cx="8229600" cy="4702176"/>
          </a:xfrm>
        </p:spPr>
        <p:txBody>
          <a:bodyPr rtlCol="0">
            <a:normAutofit fontScale="92500" lnSpcReduction="10000"/>
          </a:bodyPr>
          <a:lstStyle/>
          <a:p>
            <a:pPr fontAlgn="auto">
              <a:spcAft>
                <a:spcPts val="0"/>
              </a:spcAft>
              <a:buFont typeface="Arial" panose="020B0604020202020204" pitchFamily="34" charset="0"/>
              <a:buNone/>
              <a:defRPr/>
            </a:pPr>
            <a:r>
              <a:rPr lang="pl-PL" sz="2000" b="1" u="sng" dirty="0" err="1">
                <a:solidFill>
                  <a:srgbClr val="FF0000"/>
                </a:solidFill>
                <a:latin typeface="Arial" panose="020B0604020202020204" pitchFamily="34" charset="0"/>
                <a:cs typeface="Arial" panose="020B0604020202020204" pitchFamily="34" charset="0"/>
              </a:rPr>
              <a:t>Facts</a:t>
            </a:r>
            <a:r>
              <a:rPr lang="pl-PL" sz="2000" b="1" u="sng" dirty="0">
                <a:solidFill>
                  <a:srgbClr val="FF0000"/>
                </a:solidFill>
                <a:latin typeface="Arial" panose="020B0604020202020204" pitchFamily="34" charset="0"/>
                <a:cs typeface="Arial" panose="020B0604020202020204" pitchFamily="34" charset="0"/>
              </a:rPr>
              <a:t>: </a:t>
            </a:r>
          </a:p>
          <a:p>
            <a:pPr algn="just" fontAlgn="auto">
              <a:spcAft>
                <a:spcPts val="0"/>
              </a:spcAft>
              <a:buFont typeface="Wingdings" panose="05000000000000000000" pitchFamily="2" charset="2"/>
              <a:buChar char="ü"/>
              <a:defRPr/>
            </a:pPr>
            <a:r>
              <a:rPr lang="en-US" sz="2000" b="1" dirty="0">
                <a:solidFill>
                  <a:schemeClr val="tx1">
                    <a:lumMod val="50000"/>
                    <a:lumOff val="50000"/>
                  </a:schemeClr>
                </a:solidFill>
                <a:latin typeface="Arial" panose="020B0604020202020204" pitchFamily="34" charset="0"/>
                <a:cs typeface="Arial" panose="020B0604020202020204" pitchFamily="34" charset="0"/>
              </a:rPr>
              <a:t>Vorarlberger </a:t>
            </a:r>
            <a:r>
              <a:rPr lang="en-US" sz="2000" b="1" dirty="0" err="1">
                <a:solidFill>
                  <a:schemeClr val="tx1">
                    <a:lumMod val="50000"/>
                    <a:lumOff val="50000"/>
                  </a:schemeClr>
                </a:solidFill>
                <a:latin typeface="Arial" panose="020B0604020202020204" pitchFamily="34" charset="0"/>
                <a:cs typeface="Arial" panose="020B0604020202020204" pitchFamily="34" charset="0"/>
              </a:rPr>
              <a:t>Landes</a:t>
            </a:r>
            <a:r>
              <a:rPr lang="en-US" sz="2000" b="1" dirty="0">
                <a:solidFill>
                  <a:schemeClr val="tx1">
                    <a:lumMod val="50000"/>
                    <a:lumOff val="50000"/>
                  </a:schemeClr>
                </a:solidFill>
                <a:latin typeface="Arial" panose="020B0604020202020204" pitchFamily="34" charset="0"/>
                <a:cs typeface="Arial" panose="020B0604020202020204" pitchFamily="34" charset="0"/>
              </a:rPr>
              <a:t>- und </a:t>
            </a:r>
            <a:r>
              <a:rPr lang="en-US" sz="2000" b="1" dirty="0" err="1">
                <a:solidFill>
                  <a:schemeClr val="tx1">
                    <a:lumMod val="50000"/>
                    <a:lumOff val="50000"/>
                  </a:schemeClr>
                </a:solidFill>
                <a:latin typeface="Arial" panose="020B0604020202020204" pitchFamily="34" charset="0"/>
                <a:cs typeface="Arial" panose="020B0604020202020204" pitchFamily="34" charset="0"/>
              </a:rPr>
              <a:t>Hypothekenbank</a:t>
            </a:r>
            <a:r>
              <a:rPr lang="en-US" sz="20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solidFill>
                  <a:schemeClr val="tx1">
                    <a:lumMod val="50000"/>
                    <a:lumOff val="50000"/>
                  </a:schemeClr>
                </a:solidFill>
                <a:latin typeface="Arial" panose="020B0604020202020204" pitchFamily="34" charset="0"/>
                <a:cs typeface="Arial" panose="020B0604020202020204" pitchFamily="34" charset="0"/>
              </a:rPr>
              <a:t>placed a sum of money and securities under judicial receivership, after HC and UE and their father, VJ, applied for the return of those assets, relying </a:t>
            </a:r>
            <a:r>
              <a:rPr lang="en-US" sz="2000" b="1" dirty="0">
                <a:solidFill>
                  <a:schemeClr val="tx1">
                    <a:lumMod val="50000"/>
                    <a:lumOff val="50000"/>
                  </a:schemeClr>
                </a:solidFill>
                <a:latin typeface="Arial" panose="020B0604020202020204" pitchFamily="34" charset="0"/>
                <a:cs typeface="Arial" panose="020B0604020202020204" pitchFamily="34" charset="0"/>
              </a:rPr>
              <a:t>on the existence of competing rights,</a:t>
            </a:r>
            <a:r>
              <a:rPr lang="en-US" sz="2000" dirty="0">
                <a:solidFill>
                  <a:schemeClr val="tx1">
                    <a:lumMod val="50000"/>
                    <a:lumOff val="50000"/>
                  </a:schemeClr>
                </a:solidFill>
                <a:latin typeface="Arial" panose="020B0604020202020204" pitchFamily="34" charset="0"/>
                <a:cs typeface="Arial" panose="020B0604020202020204" pitchFamily="34" charset="0"/>
              </a:rPr>
              <a:t> the merits of which were disputed.</a:t>
            </a:r>
          </a:p>
          <a:p>
            <a:pPr algn="just" fontAlgn="auto">
              <a:spcAft>
                <a:spcPts val="0"/>
              </a:spcAft>
              <a:buFont typeface="Wingdings" panose="05000000000000000000" pitchFamily="2" charset="2"/>
              <a:buChar char="ü"/>
              <a:defRPr/>
            </a:pPr>
            <a:r>
              <a:rPr lang="en-US" sz="2000" b="1" dirty="0">
                <a:solidFill>
                  <a:schemeClr val="tx1">
                    <a:lumMod val="50000"/>
                    <a:lumOff val="50000"/>
                  </a:schemeClr>
                </a:solidFill>
                <a:latin typeface="Arial" panose="020B0604020202020204" pitchFamily="34" charset="0"/>
                <a:cs typeface="Arial" panose="020B0604020202020204" pitchFamily="34" charset="0"/>
              </a:rPr>
              <a:t>VJ</a:t>
            </a:r>
            <a:r>
              <a:rPr lang="pl-PL" sz="2000" b="1" dirty="0">
                <a:solidFill>
                  <a:schemeClr val="tx1">
                    <a:lumMod val="50000"/>
                    <a:lumOff val="50000"/>
                  </a:schemeClr>
                </a:solidFill>
                <a:latin typeface="Arial" panose="020B0604020202020204" pitchFamily="34" charset="0"/>
                <a:cs typeface="Arial" panose="020B0604020202020204" pitchFamily="34" charset="0"/>
              </a:rPr>
              <a:t>,</a:t>
            </a:r>
            <a:r>
              <a:rPr lang="en-US" sz="2000" dirty="0">
                <a:solidFill>
                  <a:schemeClr val="tx1">
                    <a:lumMod val="50000"/>
                    <a:lumOff val="50000"/>
                  </a:schemeClr>
                </a:solidFill>
                <a:latin typeface="Arial" panose="020B0604020202020204" pitchFamily="34" charset="0"/>
                <a:cs typeface="Arial" panose="020B0604020202020204" pitchFamily="34" charset="0"/>
              </a:rPr>
              <a:t> habitual </a:t>
            </a:r>
            <a:r>
              <a:rPr lang="en-US" sz="2000" dirty="0" err="1">
                <a:solidFill>
                  <a:schemeClr val="tx1">
                    <a:lumMod val="50000"/>
                    <a:lumOff val="50000"/>
                  </a:schemeClr>
                </a:solidFill>
                <a:latin typeface="Arial" panose="020B0604020202020204" pitchFamily="34" charset="0"/>
                <a:cs typeface="Arial" panose="020B0604020202020204" pitchFamily="34" charset="0"/>
              </a:rPr>
              <a:t>residen</a:t>
            </a:r>
            <a:r>
              <a:rPr lang="pl-PL" sz="2000" dirty="0">
                <a:solidFill>
                  <a:schemeClr val="tx1">
                    <a:lumMod val="50000"/>
                    <a:lumOff val="50000"/>
                  </a:schemeClr>
                </a:solidFill>
                <a:latin typeface="Arial" panose="020B0604020202020204" pitchFamily="34" charset="0"/>
                <a:cs typeface="Arial" panose="020B0604020202020204" pitchFamily="34" charset="0"/>
              </a:rPr>
              <a:t>t</a:t>
            </a:r>
            <a:r>
              <a:rPr lang="en-US" sz="2000" dirty="0">
                <a:solidFill>
                  <a:schemeClr val="tx1">
                    <a:lumMod val="50000"/>
                    <a:lumOff val="50000"/>
                  </a:schemeClr>
                </a:solidFill>
                <a:latin typeface="Arial" panose="020B0604020202020204" pitchFamily="34" charset="0"/>
                <a:cs typeface="Arial" panose="020B0604020202020204" pitchFamily="34" charset="0"/>
              </a:rPr>
              <a:t> </a:t>
            </a:r>
            <a:r>
              <a:rPr lang="pl-PL" sz="2000" dirty="0">
                <a:solidFill>
                  <a:schemeClr val="tx1">
                    <a:lumMod val="50000"/>
                    <a:lumOff val="50000"/>
                  </a:schemeClr>
                </a:solidFill>
                <a:latin typeface="Arial" panose="020B0604020202020204" pitchFamily="34" charset="0"/>
                <a:cs typeface="Arial" panose="020B0604020202020204" pitchFamily="34" charset="0"/>
              </a:rPr>
              <a:t>of</a:t>
            </a:r>
            <a:r>
              <a:rPr lang="en-US" sz="2000" dirty="0">
                <a:solidFill>
                  <a:schemeClr val="tx1">
                    <a:lumMod val="50000"/>
                    <a:lumOff val="50000"/>
                  </a:schemeClr>
                </a:solidFill>
                <a:latin typeface="Arial" panose="020B0604020202020204" pitchFamily="34" charset="0"/>
                <a:cs typeface="Arial" panose="020B0604020202020204" pitchFamily="34" charset="0"/>
              </a:rPr>
              <a:t> Spain, died on 5 May 2017</a:t>
            </a:r>
            <a:r>
              <a:rPr lang="pl-PL" sz="2000" dirty="0">
                <a:solidFill>
                  <a:schemeClr val="tx1">
                    <a:lumMod val="50000"/>
                    <a:lumOff val="50000"/>
                  </a:schemeClr>
                </a:solidFill>
                <a:latin typeface="Arial" panose="020B0604020202020204" pitchFamily="34" charset="0"/>
                <a:cs typeface="Arial" panose="020B0604020202020204" pitchFamily="34" charset="0"/>
              </a:rPr>
              <a:t>, </a:t>
            </a:r>
            <a:r>
              <a:rPr lang="pl-PL" sz="2000" dirty="0" err="1">
                <a:solidFill>
                  <a:schemeClr val="tx1">
                    <a:lumMod val="50000"/>
                    <a:lumOff val="50000"/>
                  </a:schemeClr>
                </a:solidFill>
                <a:latin typeface="Arial" panose="020B0604020202020204" pitchFamily="34" charset="0"/>
                <a:cs typeface="Arial" panose="020B0604020202020204" pitchFamily="34" charset="0"/>
              </a:rPr>
              <a:t>so</a:t>
            </a:r>
            <a:r>
              <a:rPr lang="pl-PL" sz="2000" dirty="0">
                <a:solidFill>
                  <a:schemeClr val="tx1">
                    <a:lumMod val="50000"/>
                    <a:lumOff val="50000"/>
                  </a:schemeClr>
                </a:solidFill>
                <a:latin typeface="Arial" panose="020B0604020202020204" pitchFamily="34" charset="0"/>
                <a:cs typeface="Arial" panose="020B0604020202020204" pitchFamily="34" charset="0"/>
              </a:rPr>
              <a:t> </a:t>
            </a:r>
            <a:r>
              <a:rPr lang="en-US" sz="2000" dirty="0">
                <a:solidFill>
                  <a:schemeClr val="tx1">
                    <a:lumMod val="50000"/>
                    <a:lumOff val="50000"/>
                  </a:schemeClr>
                </a:solidFill>
                <a:latin typeface="Arial" panose="020B0604020202020204" pitchFamily="34" charset="0"/>
                <a:cs typeface="Arial" panose="020B0604020202020204" pitchFamily="34" charset="0"/>
              </a:rPr>
              <a:t>the succession procedure was followed before a Spanish notary, in accordance with Spanish law.</a:t>
            </a:r>
          </a:p>
          <a:p>
            <a:pPr algn="just" fontAlgn="auto">
              <a:spcAft>
                <a:spcPts val="0"/>
              </a:spcAft>
              <a:buFont typeface="Wingdings" panose="05000000000000000000" pitchFamily="2" charset="2"/>
              <a:buChar char="ü"/>
              <a:defRPr/>
            </a:pPr>
            <a:r>
              <a:rPr lang="en-US" sz="2000" b="1" dirty="0">
                <a:solidFill>
                  <a:schemeClr val="tx1">
                    <a:lumMod val="50000"/>
                    <a:lumOff val="50000"/>
                  </a:schemeClr>
                </a:solidFill>
                <a:latin typeface="Arial" panose="020B0604020202020204" pitchFamily="34" charset="0"/>
                <a:cs typeface="Arial" panose="020B0604020202020204" pitchFamily="34" charset="0"/>
              </a:rPr>
              <a:t>HC and UE </a:t>
            </a:r>
            <a:r>
              <a:rPr lang="en-US" sz="2000" dirty="0">
                <a:solidFill>
                  <a:schemeClr val="tx1">
                    <a:lumMod val="50000"/>
                    <a:lumOff val="50000"/>
                  </a:schemeClr>
                </a:solidFill>
                <a:latin typeface="Arial" panose="020B0604020202020204" pitchFamily="34" charset="0"/>
                <a:cs typeface="Arial" panose="020B0604020202020204" pitchFamily="34" charset="0"/>
              </a:rPr>
              <a:t>submitted to the </a:t>
            </a:r>
            <a:r>
              <a:rPr lang="en-US" sz="2000" b="1" dirty="0" err="1">
                <a:solidFill>
                  <a:schemeClr val="tx1">
                    <a:lumMod val="50000"/>
                    <a:lumOff val="50000"/>
                  </a:schemeClr>
                </a:solidFill>
                <a:latin typeface="Arial" panose="020B0604020202020204" pitchFamily="34" charset="0"/>
                <a:cs typeface="Arial" panose="020B0604020202020204" pitchFamily="34" charset="0"/>
              </a:rPr>
              <a:t>Bezirksgericht</a:t>
            </a:r>
            <a:r>
              <a:rPr lang="en-US" sz="2000" b="1" dirty="0">
                <a:solidFill>
                  <a:schemeClr val="tx1">
                    <a:lumMod val="50000"/>
                    <a:lumOff val="50000"/>
                  </a:schemeClr>
                </a:solidFill>
                <a:latin typeface="Arial" panose="020B0604020202020204" pitchFamily="34" charset="0"/>
                <a:cs typeface="Arial" panose="020B0604020202020204" pitchFamily="34" charset="0"/>
              </a:rPr>
              <a:t> </a:t>
            </a:r>
            <a:r>
              <a:rPr lang="en-US" sz="2000" b="1" dirty="0" err="1">
                <a:solidFill>
                  <a:schemeClr val="tx1">
                    <a:lumMod val="50000"/>
                    <a:lumOff val="50000"/>
                  </a:schemeClr>
                </a:solidFill>
                <a:latin typeface="Arial" panose="020B0604020202020204" pitchFamily="34" charset="0"/>
                <a:cs typeface="Arial" panose="020B0604020202020204" pitchFamily="34" charset="0"/>
              </a:rPr>
              <a:t>Bregenz</a:t>
            </a:r>
            <a:r>
              <a:rPr lang="en-US" sz="2000" b="1" dirty="0">
                <a:solidFill>
                  <a:schemeClr val="tx1">
                    <a:lumMod val="50000"/>
                    <a:lumOff val="50000"/>
                  </a:schemeClr>
                </a:solidFill>
                <a:latin typeface="Arial" panose="020B0604020202020204" pitchFamily="34" charset="0"/>
                <a:cs typeface="Arial" panose="020B0604020202020204" pitchFamily="34" charset="0"/>
              </a:rPr>
              <a:t> (District Court, </a:t>
            </a:r>
            <a:r>
              <a:rPr lang="en-US" sz="2000" b="1" dirty="0" err="1">
                <a:solidFill>
                  <a:schemeClr val="tx1">
                    <a:lumMod val="50000"/>
                    <a:lumOff val="50000"/>
                  </a:schemeClr>
                </a:solidFill>
                <a:latin typeface="Arial" panose="020B0604020202020204" pitchFamily="34" charset="0"/>
                <a:cs typeface="Arial" panose="020B0604020202020204" pitchFamily="34" charset="0"/>
              </a:rPr>
              <a:t>Bregenz</a:t>
            </a:r>
            <a:r>
              <a:rPr lang="en-US" sz="2000" b="1" dirty="0">
                <a:solidFill>
                  <a:schemeClr val="tx1">
                    <a:lumMod val="50000"/>
                    <a:lumOff val="50000"/>
                  </a:schemeClr>
                </a:solidFill>
                <a:latin typeface="Arial" panose="020B0604020202020204" pitchFamily="34" charset="0"/>
                <a:cs typeface="Arial" panose="020B0604020202020204" pitchFamily="34" charset="0"/>
              </a:rPr>
              <a:t>, Austria) </a:t>
            </a:r>
            <a:r>
              <a:rPr lang="en-US" sz="2000" dirty="0">
                <a:solidFill>
                  <a:schemeClr val="tx1">
                    <a:lumMod val="50000"/>
                    <a:lumOff val="50000"/>
                  </a:schemeClr>
                </a:solidFill>
                <a:latin typeface="Arial" panose="020B0604020202020204" pitchFamily="34" charset="0"/>
                <a:cs typeface="Arial" panose="020B0604020202020204" pitchFamily="34" charset="0"/>
              </a:rPr>
              <a:t>a certified copy of a European Certificate of Succession, issued by that Spanish notary at HC’s request, in order to prove their status as VJ’s heirs, in accordance with Article 62 et seq. of Regulation No 650/2012. </a:t>
            </a:r>
            <a:endParaRPr lang="pl-PL" sz="2000" dirty="0">
              <a:solidFill>
                <a:schemeClr val="tx1">
                  <a:lumMod val="50000"/>
                  <a:lumOff val="50000"/>
                </a:schemeClr>
              </a:solidFill>
              <a:latin typeface="Arial" panose="020B0604020202020204" pitchFamily="34" charset="0"/>
              <a:cs typeface="Arial" panose="020B0604020202020204" pitchFamily="34" charset="0"/>
            </a:endParaRPr>
          </a:p>
          <a:p>
            <a:pPr algn="just" fontAlgn="auto">
              <a:spcAft>
                <a:spcPts val="0"/>
              </a:spcAft>
              <a:buFont typeface="Wingdings" panose="05000000000000000000" pitchFamily="2" charset="2"/>
              <a:buChar char="ü"/>
              <a:defRPr/>
            </a:pPr>
            <a:r>
              <a:rPr lang="en-US" sz="2000" dirty="0">
                <a:solidFill>
                  <a:schemeClr val="tx1">
                    <a:lumMod val="50000"/>
                    <a:lumOff val="50000"/>
                  </a:schemeClr>
                </a:solidFill>
                <a:latin typeface="Arial" panose="020B0604020202020204" pitchFamily="34" charset="0"/>
                <a:cs typeface="Arial" panose="020B0604020202020204" pitchFamily="34" charset="0"/>
              </a:rPr>
              <a:t>Th</a:t>
            </a:r>
            <a:r>
              <a:rPr lang="pl-PL" sz="2000" dirty="0">
                <a:solidFill>
                  <a:schemeClr val="tx1">
                    <a:lumMod val="50000"/>
                    <a:lumOff val="50000"/>
                  </a:schemeClr>
                </a:solidFill>
                <a:latin typeface="Arial" panose="020B0604020202020204" pitchFamily="34" charset="0"/>
                <a:cs typeface="Arial" panose="020B0604020202020204" pitchFamily="34" charset="0"/>
              </a:rPr>
              <a:t>e</a:t>
            </a:r>
            <a:r>
              <a:rPr lang="en-US" sz="2000" dirty="0">
                <a:solidFill>
                  <a:schemeClr val="tx1">
                    <a:lumMod val="50000"/>
                    <a:lumOff val="50000"/>
                  </a:schemeClr>
                </a:solidFill>
                <a:latin typeface="Arial" panose="020B0604020202020204" pitchFamily="34" charset="0"/>
                <a:cs typeface="Arial" panose="020B0604020202020204" pitchFamily="34" charset="0"/>
              </a:rPr>
              <a:t> copy</a:t>
            </a:r>
            <a:r>
              <a:rPr lang="pl-PL"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tx1">
                    <a:lumMod val="50000"/>
                    <a:lumOff val="50000"/>
                  </a:schemeClr>
                </a:solidFill>
                <a:latin typeface="Arial" panose="020B0604020202020204" pitchFamily="34" charset="0"/>
                <a:cs typeface="Arial" panose="020B0604020202020204" pitchFamily="34" charset="0"/>
              </a:rPr>
              <a:t>a Form V</a:t>
            </a:r>
            <a:r>
              <a:rPr lang="pl-PL" sz="2000" dirty="0">
                <a:solidFill>
                  <a:schemeClr val="tx1">
                    <a:lumMod val="50000"/>
                    <a:lumOff val="50000"/>
                  </a:schemeClr>
                </a:solidFill>
                <a:latin typeface="Arial" panose="020B0604020202020204" pitchFamily="34" charset="0"/>
                <a:cs typeface="Arial" panose="020B0604020202020204" pitchFamily="34" charset="0"/>
              </a:rPr>
              <a:t> -</a:t>
            </a:r>
            <a:r>
              <a:rPr lang="en-US" sz="2000" dirty="0">
                <a:solidFill>
                  <a:schemeClr val="tx1">
                    <a:lumMod val="50000"/>
                    <a:lumOff val="50000"/>
                  </a:schemeClr>
                </a:solidFill>
                <a:latin typeface="Arial" panose="020B0604020202020204" pitchFamily="34" charset="0"/>
                <a:cs typeface="Arial" panose="020B0604020202020204" pitchFamily="34" charset="0"/>
              </a:rPr>
              <a:t> contains the entry ‘</a:t>
            </a:r>
            <a:r>
              <a:rPr lang="en-US" sz="2000" b="1" dirty="0">
                <a:solidFill>
                  <a:schemeClr val="tx1">
                    <a:lumMod val="50000"/>
                    <a:lumOff val="50000"/>
                  </a:schemeClr>
                </a:solidFill>
                <a:latin typeface="Arial" panose="020B0604020202020204" pitchFamily="34" charset="0"/>
                <a:cs typeface="Arial" panose="020B0604020202020204" pitchFamily="34" charset="0"/>
              </a:rPr>
              <a:t>unlimited’</a:t>
            </a:r>
            <a:r>
              <a:rPr lang="en-US" sz="2000" dirty="0">
                <a:solidFill>
                  <a:schemeClr val="tx1">
                    <a:lumMod val="50000"/>
                    <a:lumOff val="50000"/>
                  </a:schemeClr>
                </a:solidFill>
                <a:latin typeface="Arial" panose="020B0604020202020204" pitchFamily="34" charset="0"/>
                <a:cs typeface="Arial" panose="020B0604020202020204" pitchFamily="34" charset="0"/>
              </a:rPr>
              <a:t> in the section ‘valid until’. UE is mentioned on that certificate, alongside the name of his sister, as being the beneficiary of half of the inheritance concerned.</a:t>
            </a:r>
          </a:p>
          <a:p>
            <a:pPr fontAlgn="auto">
              <a:spcAft>
                <a:spcPts val="0"/>
              </a:spcAft>
              <a:buFont typeface="Arial" panose="020B0604020202020204" pitchFamily="34" charset="0"/>
              <a:buNone/>
              <a:defRPr/>
            </a:pPr>
            <a:endParaRPr lang="pl-PL" sz="2000" dirty="0">
              <a:solidFill>
                <a:schemeClr val="tx1">
                  <a:lumMod val="50000"/>
                  <a:lumOff val="50000"/>
                </a:schemeClr>
              </a:solidFill>
            </a:endParaRP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338878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600200"/>
            <a:ext cx="8229600" cy="4702176"/>
          </a:xfrm>
        </p:spPr>
        <p:txBody>
          <a:bodyPr rtlCol="0">
            <a:normAutofit fontScale="85000" lnSpcReduction="10000"/>
          </a:bodyPr>
          <a:lstStyle/>
          <a:p>
            <a:pPr fontAlgn="auto">
              <a:spcAft>
                <a:spcPts val="0"/>
              </a:spcAft>
              <a:buFont typeface="Wingdings" panose="05000000000000000000" pitchFamily="2" charset="2"/>
              <a:buChar char="ü"/>
              <a:defRPr/>
            </a:pPr>
            <a:r>
              <a:rPr lang="en-US" sz="2500" dirty="0">
                <a:solidFill>
                  <a:schemeClr val="tx1">
                    <a:lumMod val="50000"/>
                    <a:lumOff val="50000"/>
                  </a:schemeClr>
                </a:solidFill>
              </a:rPr>
              <a:t>District Court, </a:t>
            </a:r>
            <a:r>
              <a:rPr lang="en-US" sz="2500" dirty="0" err="1">
                <a:solidFill>
                  <a:schemeClr val="tx1">
                    <a:lumMod val="50000"/>
                    <a:lumOff val="50000"/>
                  </a:schemeClr>
                </a:solidFill>
              </a:rPr>
              <a:t>Bregenz</a:t>
            </a:r>
            <a:r>
              <a:rPr lang="en-US" sz="2500" dirty="0">
                <a:solidFill>
                  <a:schemeClr val="tx1">
                    <a:lumMod val="50000"/>
                    <a:lumOff val="50000"/>
                  </a:schemeClr>
                </a:solidFill>
              </a:rPr>
              <a:t>, Austria  dismissed</a:t>
            </a:r>
            <a:r>
              <a:rPr lang="pl-PL" sz="2500" dirty="0">
                <a:solidFill>
                  <a:schemeClr val="tx1">
                    <a:lumMod val="50000"/>
                    <a:lumOff val="50000"/>
                  </a:schemeClr>
                </a:solidFill>
              </a:rPr>
              <a:t> it and</a:t>
            </a:r>
            <a:r>
              <a:rPr lang="en-US" sz="2500" dirty="0">
                <a:solidFill>
                  <a:schemeClr val="tx1">
                    <a:lumMod val="50000"/>
                    <a:lumOff val="50000"/>
                  </a:schemeClr>
                </a:solidFill>
              </a:rPr>
              <a:t> </a:t>
            </a:r>
            <a:r>
              <a:rPr lang="pl-PL" sz="2500" b="1" dirty="0">
                <a:solidFill>
                  <a:schemeClr val="tx1">
                    <a:lumMod val="50000"/>
                    <a:lumOff val="50000"/>
                  </a:schemeClr>
                </a:solidFill>
              </a:rPr>
              <a:t>t</a:t>
            </a:r>
            <a:r>
              <a:rPr lang="en-US" sz="2500" b="1" dirty="0">
                <a:solidFill>
                  <a:schemeClr val="tx1">
                    <a:lumMod val="50000"/>
                    <a:lumOff val="50000"/>
                  </a:schemeClr>
                </a:solidFill>
              </a:rPr>
              <a:t>he </a:t>
            </a:r>
            <a:r>
              <a:rPr lang="en-US" sz="2500" b="1" dirty="0" err="1">
                <a:solidFill>
                  <a:schemeClr val="tx1">
                    <a:lumMod val="50000"/>
                    <a:lumOff val="50000"/>
                  </a:schemeClr>
                </a:solidFill>
              </a:rPr>
              <a:t>Landesgericht</a:t>
            </a:r>
            <a:r>
              <a:rPr lang="en-US" sz="2500" b="1" dirty="0">
                <a:solidFill>
                  <a:schemeClr val="tx1">
                    <a:lumMod val="50000"/>
                    <a:lumOff val="50000"/>
                  </a:schemeClr>
                </a:solidFill>
              </a:rPr>
              <a:t> </a:t>
            </a:r>
            <a:r>
              <a:rPr lang="en-US" sz="2500" b="1" dirty="0" err="1">
                <a:solidFill>
                  <a:schemeClr val="tx1">
                    <a:lumMod val="50000"/>
                    <a:lumOff val="50000"/>
                  </a:schemeClr>
                </a:solidFill>
              </a:rPr>
              <a:t>Feldkirch</a:t>
            </a:r>
            <a:r>
              <a:rPr lang="en-US" sz="2500" b="1" dirty="0">
                <a:solidFill>
                  <a:schemeClr val="tx1">
                    <a:lumMod val="50000"/>
                    <a:lumOff val="50000"/>
                  </a:schemeClr>
                </a:solidFill>
              </a:rPr>
              <a:t> (Regional Court, </a:t>
            </a:r>
            <a:r>
              <a:rPr lang="en-US" sz="2500" b="1" dirty="0" err="1">
                <a:solidFill>
                  <a:schemeClr val="tx1">
                    <a:lumMod val="50000"/>
                    <a:lumOff val="50000"/>
                  </a:schemeClr>
                </a:solidFill>
              </a:rPr>
              <a:t>Feldkirch</a:t>
            </a:r>
            <a:r>
              <a:rPr lang="en-US" sz="2500" b="1" dirty="0">
                <a:solidFill>
                  <a:schemeClr val="tx1">
                    <a:lumMod val="50000"/>
                    <a:lumOff val="50000"/>
                  </a:schemeClr>
                </a:solidFill>
              </a:rPr>
              <a:t>, Austria) </a:t>
            </a:r>
            <a:r>
              <a:rPr lang="en-US" sz="2500" dirty="0">
                <a:solidFill>
                  <a:schemeClr val="tx1">
                    <a:lumMod val="50000"/>
                    <a:lumOff val="50000"/>
                  </a:schemeClr>
                </a:solidFill>
              </a:rPr>
              <a:t>dismissed the appeal</a:t>
            </a:r>
            <a:r>
              <a:rPr lang="pl-PL" sz="2500" dirty="0">
                <a:solidFill>
                  <a:schemeClr val="tx1">
                    <a:lumMod val="50000"/>
                    <a:lumOff val="50000"/>
                  </a:schemeClr>
                </a:solidFill>
              </a:rPr>
              <a:t>.</a:t>
            </a:r>
          </a:p>
          <a:p>
            <a:pPr fontAlgn="auto">
              <a:spcAft>
                <a:spcPts val="0"/>
              </a:spcAft>
              <a:buFont typeface="Wingdings" panose="05000000000000000000" pitchFamily="2" charset="2"/>
              <a:buChar char="ü"/>
              <a:defRPr/>
            </a:pPr>
            <a:r>
              <a:rPr lang="pl-PL" sz="2500" dirty="0" err="1">
                <a:solidFill>
                  <a:schemeClr val="tx1">
                    <a:lumMod val="50000"/>
                    <a:lumOff val="50000"/>
                  </a:schemeClr>
                </a:solidFill>
              </a:rPr>
              <a:t>Regional</a:t>
            </a:r>
            <a:r>
              <a:rPr lang="pl-PL" sz="2500" dirty="0">
                <a:solidFill>
                  <a:schemeClr val="tx1">
                    <a:lumMod val="50000"/>
                    <a:lumOff val="50000"/>
                  </a:schemeClr>
                </a:solidFill>
              </a:rPr>
              <a:t> Court </a:t>
            </a:r>
            <a:r>
              <a:rPr lang="pl-PL" sz="2500" dirty="0" err="1">
                <a:solidFill>
                  <a:schemeClr val="tx1">
                    <a:lumMod val="50000"/>
                    <a:lumOff val="50000"/>
                  </a:schemeClr>
                </a:solidFill>
              </a:rPr>
              <a:t>said</a:t>
            </a:r>
            <a:r>
              <a:rPr lang="en-US" sz="2500" dirty="0">
                <a:solidFill>
                  <a:schemeClr val="tx1">
                    <a:lumMod val="50000"/>
                    <a:lumOff val="50000"/>
                  </a:schemeClr>
                </a:solidFill>
              </a:rPr>
              <a:t>, that</a:t>
            </a:r>
            <a:r>
              <a:rPr lang="pl-PL" sz="2500" dirty="0">
                <a:solidFill>
                  <a:schemeClr val="tx1">
                    <a:lumMod val="50000"/>
                    <a:lumOff val="50000"/>
                  </a:schemeClr>
                </a:solidFill>
              </a:rPr>
              <a:t>:</a:t>
            </a:r>
          </a:p>
          <a:p>
            <a:pPr algn="just" fontAlgn="auto">
              <a:spcAft>
                <a:spcPts val="0"/>
              </a:spcAft>
              <a:buFont typeface="Wingdings" panose="05000000000000000000" pitchFamily="2" charset="2"/>
              <a:buChar char="v"/>
              <a:defRPr/>
            </a:pPr>
            <a:r>
              <a:rPr lang="en-US" sz="2500" dirty="0">
                <a:solidFill>
                  <a:schemeClr val="tx1">
                    <a:lumMod val="50000"/>
                    <a:lumOff val="50000"/>
                  </a:schemeClr>
                </a:solidFill>
              </a:rPr>
              <a:t>only the person who applied for the issue of the E</a:t>
            </a:r>
            <a:r>
              <a:rPr lang="pl-PL" sz="2500" dirty="0">
                <a:solidFill>
                  <a:schemeClr val="tx1">
                    <a:lumMod val="50000"/>
                    <a:lumOff val="50000"/>
                  </a:schemeClr>
                </a:solidFill>
              </a:rPr>
              <a:t>CS</a:t>
            </a:r>
            <a:r>
              <a:rPr lang="en-US" sz="2500" dirty="0">
                <a:solidFill>
                  <a:schemeClr val="tx1">
                    <a:lumMod val="50000"/>
                    <a:lumOff val="50000"/>
                  </a:schemeClr>
                </a:solidFill>
              </a:rPr>
              <a:t> is in a position to establish his</a:t>
            </a:r>
            <a:r>
              <a:rPr lang="pl-PL" sz="2500" dirty="0">
                <a:solidFill>
                  <a:schemeClr val="tx1">
                    <a:lumMod val="50000"/>
                    <a:lumOff val="50000"/>
                  </a:schemeClr>
                </a:solidFill>
              </a:rPr>
              <a:t>/</a:t>
            </a:r>
            <a:r>
              <a:rPr lang="en-US" sz="2500" dirty="0">
                <a:solidFill>
                  <a:schemeClr val="tx1">
                    <a:lumMod val="50000"/>
                    <a:lumOff val="50000"/>
                  </a:schemeClr>
                </a:solidFill>
              </a:rPr>
              <a:t>her rights by submitting that certificate</a:t>
            </a:r>
            <a:endParaRPr lang="pl-PL" sz="2500" dirty="0">
              <a:solidFill>
                <a:schemeClr val="tx1">
                  <a:lumMod val="50000"/>
                  <a:lumOff val="50000"/>
                </a:schemeClr>
              </a:solidFill>
            </a:endParaRPr>
          </a:p>
          <a:p>
            <a:pPr algn="just" fontAlgn="auto">
              <a:spcAft>
                <a:spcPts val="0"/>
              </a:spcAft>
              <a:buFont typeface="Wingdings" panose="05000000000000000000" pitchFamily="2" charset="2"/>
              <a:buChar char="v"/>
              <a:defRPr/>
            </a:pPr>
            <a:r>
              <a:rPr lang="pl-PL" sz="2500" dirty="0">
                <a:solidFill>
                  <a:schemeClr val="tx1">
                    <a:lumMod val="50000"/>
                    <a:lumOff val="50000"/>
                  </a:schemeClr>
                </a:solidFill>
              </a:rPr>
              <a:t>a</a:t>
            </a:r>
            <a:r>
              <a:rPr lang="en-US" sz="2500" dirty="0">
                <a:solidFill>
                  <a:schemeClr val="tx1">
                    <a:lumMod val="50000"/>
                    <a:lumOff val="50000"/>
                  </a:schemeClr>
                </a:solidFill>
              </a:rPr>
              <a:t> copy of such a certificate without a limit of validity is contrary to the requirement to provide for a period of validity limited to six months</a:t>
            </a:r>
            <a:endParaRPr lang="pl-PL" sz="2500" dirty="0">
              <a:solidFill>
                <a:schemeClr val="tx1">
                  <a:lumMod val="50000"/>
                  <a:lumOff val="50000"/>
                </a:schemeClr>
              </a:solidFill>
            </a:endParaRPr>
          </a:p>
          <a:p>
            <a:pPr algn="just" fontAlgn="auto">
              <a:spcAft>
                <a:spcPts val="0"/>
              </a:spcAft>
              <a:buFont typeface="Wingdings" panose="05000000000000000000" pitchFamily="2" charset="2"/>
              <a:buChar char="v"/>
              <a:defRPr/>
            </a:pPr>
            <a:r>
              <a:rPr lang="en-US" sz="2500" dirty="0">
                <a:solidFill>
                  <a:schemeClr val="tx1">
                    <a:lumMod val="50000"/>
                    <a:lumOff val="50000"/>
                  </a:schemeClr>
                </a:solidFill>
              </a:rPr>
              <a:t>certificate must be valid on the date on which the court of first instance delivered its decision.</a:t>
            </a:r>
          </a:p>
          <a:p>
            <a:pPr fontAlgn="auto">
              <a:spcAft>
                <a:spcPts val="0"/>
              </a:spcAft>
              <a:buFont typeface="Wingdings" panose="05000000000000000000" pitchFamily="2" charset="2"/>
              <a:buChar char="ü"/>
              <a:defRPr/>
            </a:pPr>
            <a:r>
              <a:rPr lang="en-US" sz="2500" dirty="0">
                <a:solidFill>
                  <a:schemeClr val="tx1">
                    <a:lumMod val="50000"/>
                    <a:lumOff val="50000"/>
                  </a:schemeClr>
                </a:solidFill>
              </a:rPr>
              <a:t>An appeal was brought before </a:t>
            </a:r>
            <a:r>
              <a:rPr lang="pl-PL" sz="2500" b="1" dirty="0">
                <a:solidFill>
                  <a:schemeClr val="tx1">
                    <a:lumMod val="50000"/>
                    <a:lumOff val="50000"/>
                  </a:schemeClr>
                </a:solidFill>
              </a:rPr>
              <a:t>the </a:t>
            </a:r>
            <a:r>
              <a:rPr lang="en-US" sz="2500" b="1" dirty="0" err="1">
                <a:solidFill>
                  <a:schemeClr val="tx1">
                    <a:lumMod val="50000"/>
                    <a:lumOff val="50000"/>
                  </a:schemeClr>
                </a:solidFill>
              </a:rPr>
              <a:t>Oberster</a:t>
            </a:r>
            <a:r>
              <a:rPr lang="en-US" sz="2500" b="1" dirty="0">
                <a:solidFill>
                  <a:schemeClr val="tx1">
                    <a:lumMod val="50000"/>
                    <a:lumOff val="50000"/>
                  </a:schemeClr>
                </a:solidFill>
              </a:rPr>
              <a:t> </a:t>
            </a:r>
            <a:r>
              <a:rPr lang="en-US" sz="2500" b="1" dirty="0" err="1">
                <a:solidFill>
                  <a:schemeClr val="tx1">
                    <a:lumMod val="50000"/>
                    <a:lumOff val="50000"/>
                  </a:schemeClr>
                </a:solidFill>
              </a:rPr>
              <a:t>Gerichtshof</a:t>
            </a:r>
            <a:r>
              <a:rPr lang="en-US" sz="2500" b="1" dirty="0">
                <a:solidFill>
                  <a:schemeClr val="tx1">
                    <a:lumMod val="50000"/>
                    <a:lumOff val="50000"/>
                  </a:schemeClr>
                </a:solidFill>
              </a:rPr>
              <a:t> (Supreme Court, Austria)</a:t>
            </a:r>
            <a:r>
              <a:rPr lang="pl-PL" sz="2500" b="1" dirty="0">
                <a:solidFill>
                  <a:schemeClr val="tx1">
                    <a:lumMod val="50000"/>
                    <a:lumOff val="50000"/>
                  </a:schemeClr>
                </a:solidFill>
              </a:rPr>
              <a:t> </a:t>
            </a:r>
            <a:r>
              <a:rPr lang="pl-PL" sz="2500" dirty="0" err="1">
                <a:solidFill>
                  <a:schemeClr val="tx1">
                    <a:lumMod val="50000"/>
                    <a:lumOff val="50000"/>
                  </a:schemeClr>
                </a:solidFill>
              </a:rPr>
              <a:t>who</a:t>
            </a:r>
            <a:r>
              <a:rPr lang="pl-PL" sz="2500" dirty="0">
                <a:solidFill>
                  <a:schemeClr val="tx1">
                    <a:lumMod val="50000"/>
                    <a:lumOff val="50000"/>
                  </a:schemeClr>
                </a:solidFill>
              </a:rPr>
              <a:t> </a:t>
            </a:r>
            <a:r>
              <a:rPr lang="pl-PL" sz="2500" dirty="0" err="1">
                <a:solidFill>
                  <a:schemeClr val="tx1">
                    <a:lumMod val="50000"/>
                    <a:lumOff val="50000"/>
                  </a:schemeClr>
                </a:solidFill>
              </a:rPr>
              <a:t>said</a:t>
            </a:r>
            <a:r>
              <a:rPr lang="pl-PL" sz="2500" dirty="0">
                <a:solidFill>
                  <a:schemeClr val="tx1">
                    <a:lumMod val="50000"/>
                    <a:lumOff val="50000"/>
                  </a:schemeClr>
                </a:solidFill>
              </a:rPr>
              <a:t> </a:t>
            </a:r>
            <a:r>
              <a:rPr lang="pl-PL" sz="2500" dirty="0" err="1">
                <a:solidFill>
                  <a:schemeClr val="tx1">
                    <a:lumMod val="50000"/>
                    <a:lumOff val="50000"/>
                  </a:schemeClr>
                </a:solidFill>
              </a:rPr>
              <a:t>that</a:t>
            </a:r>
            <a:r>
              <a:rPr lang="pl-PL" sz="2500" dirty="0">
                <a:solidFill>
                  <a:schemeClr val="tx1">
                    <a:lumMod val="50000"/>
                    <a:lumOff val="50000"/>
                  </a:schemeClr>
                </a:solidFill>
              </a:rPr>
              <a:t>:</a:t>
            </a:r>
          </a:p>
          <a:p>
            <a:pPr fontAlgn="auto">
              <a:spcAft>
                <a:spcPts val="0"/>
              </a:spcAft>
              <a:buFont typeface="Wingdings" panose="05000000000000000000" pitchFamily="2" charset="2"/>
              <a:buChar char="v"/>
              <a:defRPr/>
            </a:pPr>
            <a:r>
              <a:rPr lang="en-US" sz="2500" dirty="0">
                <a:solidFill>
                  <a:schemeClr val="tx1">
                    <a:lumMod val="50000"/>
                    <a:lumOff val="50000"/>
                  </a:schemeClr>
                </a:solidFill>
              </a:rPr>
              <a:t>under Austrian law, the release of assets under sequestration requires a written request from all the parties as a final judgment has not been delivered</a:t>
            </a: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91072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600200"/>
            <a:ext cx="8229600" cy="4702176"/>
          </a:xfrm>
        </p:spPr>
        <p:txBody>
          <a:bodyPr rtlCol="0">
            <a:normAutofit fontScale="92500" lnSpcReduction="20000"/>
          </a:bodyPr>
          <a:lstStyle/>
          <a:p>
            <a:pPr fontAlgn="auto">
              <a:spcAft>
                <a:spcPts val="0"/>
              </a:spcAft>
              <a:buFont typeface="Wingdings" panose="05000000000000000000" pitchFamily="2" charset="2"/>
              <a:buChar char="v"/>
              <a:defRPr/>
            </a:pPr>
            <a:r>
              <a:rPr lang="en-US" sz="2500" dirty="0">
                <a:solidFill>
                  <a:schemeClr val="tx1">
                    <a:lumMod val="50000"/>
                    <a:lumOff val="50000"/>
                  </a:schemeClr>
                </a:solidFill>
              </a:rPr>
              <a:t>as to the validity of a certified copy which does not contain an expiry date</a:t>
            </a:r>
            <a:r>
              <a:rPr lang="pl-PL" sz="2500" dirty="0">
                <a:solidFill>
                  <a:schemeClr val="tx1">
                    <a:lumMod val="50000"/>
                    <a:lumOff val="50000"/>
                  </a:schemeClr>
                </a:solidFill>
              </a:rPr>
              <a:t> the Court </a:t>
            </a:r>
            <a:r>
              <a:rPr lang="en-US" sz="2500" dirty="0">
                <a:solidFill>
                  <a:schemeClr val="tx1">
                    <a:lumMod val="50000"/>
                    <a:lumOff val="50000"/>
                  </a:schemeClr>
                </a:solidFill>
              </a:rPr>
              <a:t>observes that that situation is not provided for by Regulation No 650/2012 and that there is no case-law of the Court in that regard </a:t>
            </a:r>
            <a:endParaRPr lang="pl-PL" sz="2500" dirty="0">
              <a:solidFill>
                <a:schemeClr val="tx1">
                  <a:lumMod val="50000"/>
                  <a:lumOff val="50000"/>
                </a:schemeClr>
              </a:solidFill>
            </a:endParaRPr>
          </a:p>
          <a:p>
            <a:pPr algn="just" fontAlgn="auto">
              <a:spcAft>
                <a:spcPts val="0"/>
              </a:spcAft>
              <a:buFont typeface="Wingdings" panose="05000000000000000000" pitchFamily="2" charset="2"/>
              <a:buChar char="v"/>
              <a:defRPr/>
            </a:pPr>
            <a:r>
              <a:rPr lang="en-US" sz="2500" dirty="0" err="1">
                <a:solidFill>
                  <a:schemeClr val="tx1">
                    <a:lumMod val="50000"/>
                    <a:lumOff val="50000"/>
                  </a:schemeClr>
                </a:solidFill>
              </a:rPr>
              <a:t>th</a:t>
            </a:r>
            <a:r>
              <a:rPr lang="pl-PL" sz="2500" dirty="0">
                <a:solidFill>
                  <a:schemeClr val="tx1">
                    <a:lumMod val="50000"/>
                    <a:lumOff val="50000"/>
                  </a:schemeClr>
                </a:solidFill>
              </a:rPr>
              <a:t>e</a:t>
            </a:r>
            <a:r>
              <a:rPr lang="en-US" sz="2500" dirty="0">
                <a:solidFill>
                  <a:schemeClr val="tx1">
                    <a:lumMod val="50000"/>
                    <a:lumOff val="50000"/>
                  </a:schemeClr>
                </a:solidFill>
              </a:rPr>
              <a:t> </a:t>
            </a:r>
            <a:r>
              <a:rPr lang="pl-PL" sz="2500" dirty="0">
                <a:solidFill>
                  <a:schemeClr val="tx1">
                    <a:lumMod val="50000"/>
                    <a:lumOff val="50000"/>
                  </a:schemeClr>
                </a:solidFill>
              </a:rPr>
              <a:t>C</a:t>
            </a:r>
            <a:r>
              <a:rPr lang="en-US" sz="2500" dirty="0" err="1">
                <a:solidFill>
                  <a:schemeClr val="tx1">
                    <a:lumMod val="50000"/>
                    <a:lumOff val="50000"/>
                  </a:schemeClr>
                </a:solidFill>
              </a:rPr>
              <a:t>ourt</a:t>
            </a:r>
            <a:r>
              <a:rPr lang="en-US" sz="2500" dirty="0">
                <a:solidFill>
                  <a:schemeClr val="tx1">
                    <a:lumMod val="50000"/>
                    <a:lumOff val="50000"/>
                  </a:schemeClr>
                </a:solidFill>
              </a:rPr>
              <a:t> ask</a:t>
            </a:r>
            <a:r>
              <a:rPr lang="pl-PL" sz="2500" dirty="0" err="1">
                <a:solidFill>
                  <a:schemeClr val="tx1">
                    <a:lumMod val="50000"/>
                    <a:lumOff val="50000"/>
                  </a:schemeClr>
                </a:solidFill>
              </a:rPr>
              <a:t>ed</a:t>
            </a:r>
            <a:r>
              <a:rPr lang="en-US" sz="2500" dirty="0">
                <a:solidFill>
                  <a:schemeClr val="tx1">
                    <a:lumMod val="50000"/>
                    <a:lumOff val="50000"/>
                  </a:schemeClr>
                </a:solidFill>
              </a:rPr>
              <a:t> whether, given that Regulation No 650/2012 does not provide for a situation where </a:t>
            </a:r>
            <a:r>
              <a:rPr lang="en-US" sz="2500" b="1" dirty="0">
                <a:solidFill>
                  <a:schemeClr val="tx1">
                    <a:lumMod val="50000"/>
                    <a:lumOff val="50000"/>
                  </a:schemeClr>
                </a:solidFill>
              </a:rPr>
              <a:t>only one of the heirs </a:t>
            </a:r>
            <a:r>
              <a:rPr lang="en-US" sz="2500" dirty="0">
                <a:solidFill>
                  <a:schemeClr val="tx1">
                    <a:lumMod val="50000"/>
                    <a:lumOff val="50000"/>
                  </a:schemeClr>
                </a:solidFill>
              </a:rPr>
              <a:t>applies for the issue of the E</a:t>
            </a:r>
            <a:r>
              <a:rPr lang="pl-PL" sz="2500" dirty="0">
                <a:solidFill>
                  <a:schemeClr val="tx1">
                    <a:lumMod val="50000"/>
                    <a:lumOff val="50000"/>
                  </a:schemeClr>
                </a:solidFill>
              </a:rPr>
              <a:t>CS</a:t>
            </a:r>
            <a:r>
              <a:rPr lang="en-US" sz="2500" dirty="0">
                <a:solidFill>
                  <a:schemeClr val="tx1">
                    <a:lumMod val="50000"/>
                    <a:lumOff val="50000"/>
                  </a:schemeClr>
                </a:solidFill>
              </a:rPr>
              <a:t>, the effect of that certificate concerns solely the ‘applicant’ or also all mentioned</a:t>
            </a:r>
            <a:r>
              <a:rPr lang="pl-PL" sz="2500" dirty="0">
                <a:solidFill>
                  <a:schemeClr val="tx1">
                    <a:lumMod val="50000"/>
                    <a:lumOff val="50000"/>
                  </a:schemeClr>
                </a:solidFill>
              </a:rPr>
              <a:t> </a:t>
            </a:r>
            <a:r>
              <a:rPr lang="en-US" sz="2500" dirty="0">
                <a:solidFill>
                  <a:schemeClr val="tx1">
                    <a:lumMod val="50000"/>
                    <a:lumOff val="50000"/>
                  </a:schemeClr>
                </a:solidFill>
              </a:rPr>
              <a:t>persons</a:t>
            </a:r>
          </a:p>
          <a:p>
            <a:pPr algn="just" fontAlgn="auto">
              <a:spcAft>
                <a:spcPts val="0"/>
              </a:spcAft>
              <a:buFont typeface="Wingdings" panose="05000000000000000000" pitchFamily="2" charset="2"/>
              <a:buChar char="v"/>
              <a:defRPr/>
            </a:pPr>
            <a:r>
              <a:rPr lang="en-US" sz="2500" dirty="0">
                <a:solidFill>
                  <a:schemeClr val="tx1">
                    <a:lumMod val="50000"/>
                    <a:lumOff val="50000"/>
                  </a:schemeClr>
                </a:solidFill>
              </a:rPr>
              <a:t>the </a:t>
            </a:r>
            <a:r>
              <a:rPr lang="pl-PL" sz="2500" dirty="0">
                <a:solidFill>
                  <a:schemeClr val="tx1">
                    <a:lumMod val="50000"/>
                    <a:lumOff val="50000"/>
                  </a:schemeClr>
                </a:solidFill>
              </a:rPr>
              <a:t>C</a:t>
            </a:r>
            <a:r>
              <a:rPr lang="en-US" sz="2500" dirty="0" err="1">
                <a:solidFill>
                  <a:schemeClr val="tx1">
                    <a:lumMod val="50000"/>
                    <a:lumOff val="50000"/>
                  </a:schemeClr>
                </a:solidFill>
              </a:rPr>
              <a:t>ourt</a:t>
            </a:r>
            <a:r>
              <a:rPr lang="en-US" sz="2500" dirty="0">
                <a:solidFill>
                  <a:schemeClr val="tx1">
                    <a:lumMod val="50000"/>
                    <a:lumOff val="50000"/>
                  </a:schemeClr>
                </a:solidFill>
              </a:rPr>
              <a:t> </a:t>
            </a:r>
            <a:r>
              <a:rPr lang="pl-PL" sz="2500" dirty="0" err="1">
                <a:solidFill>
                  <a:schemeClr val="tx1">
                    <a:lumMod val="50000"/>
                    <a:lumOff val="50000"/>
                  </a:schemeClr>
                </a:solidFill>
              </a:rPr>
              <a:t>asked</a:t>
            </a:r>
            <a:r>
              <a:rPr lang="en-US" sz="2500" dirty="0">
                <a:solidFill>
                  <a:schemeClr val="tx1">
                    <a:lumMod val="50000"/>
                    <a:lumOff val="50000"/>
                  </a:schemeClr>
                </a:solidFill>
              </a:rPr>
              <a:t> of the possible consequences of the expiry of the period of validity of a copy of the E</a:t>
            </a:r>
            <a:r>
              <a:rPr lang="pl-PL" sz="2500" dirty="0">
                <a:solidFill>
                  <a:schemeClr val="tx1">
                    <a:lumMod val="50000"/>
                    <a:lumOff val="50000"/>
                  </a:schemeClr>
                </a:solidFill>
              </a:rPr>
              <a:t>CS</a:t>
            </a:r>
            <a:r>
              <a:rPr lang="en-US" sz="2500" dirty="0">
                <a:solidFill>
                  <a:schemeClr val="tx1">
                    <a:lumMod val="50000"/>
                    <a:lumOff val="50000"/>
                  </a:schemeClr>
                </a:solidFill>
              </a:rPr>
              <a:t> </a:t>
            </a:r>
            <a:r>
              <a:rPr lang="pl-PL" sz="2500" dirty="0">
                <a:solidFill>
                  <a:schemeClr val="tx1">
                    <a:lumMod val="50000"/>
                    <a:lumOff val="50000"/>
                  </a:schemeClr>
                </a:solidFill>
              </a:rPr>
              <a:t>(</a:t>
            </a:r>
            <a:r>
              <a:rPr lang="en-US" sz="2500" dirty="0">
                <a:solidFill>
                  <a:schemeClr val="tx1">
                    <a:lumMod val="50000"/>
                    <a:lumOff val="50000"/>
                  </a:schemeClr>
                </a:solidFill>
              </a:rPr>
              <a:t>differences between the various academic positions and between the case-law of the Austrian courts and that of the German courts</a:t>
            </a:r>
            <a:r>
              <a:rPr lang="pl-PL" sz="2500" dirty="0">
                <a:solidFill>
                  <a:schemeClr val="tx1">
                    <a:lumMod val="50000"/>
                    <a:lumOff val="50000"/>
                  </a:schemeClr>
                </a:solidFill>
              </a:rPr>
              <a:t>)</a:t>
            </a:r>
          </a:p>
          <a:p>
            <a:pPr algn="just" fontAlgn="auto">
              <a:spcAft>
                <a:spcPts val="0"/>
              </a:spcAft>
              <a:buFont typeface="Wingdings" panose="05000000000000000000" pitchFamily="2" charset="2"/>
              <a:buChar char="v"/>
              <a:defRPr/>
            </a:pPr>
            <a:r>
              <a:rPr lang="en-US" sz="2500" dirty="0">
                <a:solidFill>
                  <a:schemeClr val="tx1">
                    <a:lumMod val="50000"/>
                    <a:lumOff val="50000"/>
                  </a:schemeClr>
                </a:solidFill>
              </a:rPr>
              <a:t>Is</a:t>
            </a:r>
            <a:r>
              <a:rPr lang="pl-PL" sz="2500" dirty="0">
                <a:solidFill>
                  <a:schemeClr val="tx1">
                    <a:lumMod val="50000"/>
                    <a:lumOff val="50000"/>
                  </a:schemeClr>
                </a:solidFill>
              </a:rPr>
              <a:t> it</a:t>
            </a:r>
            <a:r>
              <a:rPr lang="en-US" sz="2500" dirty="0">
                <a:solidFill>
                  <a:schemeClr val="tx1">
                    <a:lumMod val="50000"/>
                    <a:lumOff val="50000"/>
                  </a:schemeClr>
                </a:solidFill>
              </a:rPr>
              <a:t> sufficient for that copy to be valid on the date on which the application is lodged or whether that copy must still be valid at the time when the decision is given</a:t>
            </a:r>
          </a:p>
          <a:p>
            <a:pPr fontAlgn="auto">
              <a:spcAft>
                <a:spcPts val="0"/>
              </a:spcAft>
              <a:buFont typeface="Arial" panose="020B0604020202020204" pitchFamily="34" charset="0"/>
              <a:buNone/>
              <a:defRPr/>
            </a:pPr>
            <a:endParaRPr lang="pl-PL" sz="2000" dirty="0">
              <a:solidFill>
                <a:schemeClr val="tx1">
                  <a:lumMod val="50000"/>
                  <a:lumOff val="50000"/>
                </a:schemeClr>
              </a:solidFill>
            </a:endParaRP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1595644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lnSpcReduction="10000"/>
          </a:bodyPr>
          <a:lstStyle/>
          <a:p>
            <a:pPr fontAlgn="auto">
              <a:spcAft>
                <a:spcPts val="0"/>
              </a:spcAft>
              <a:buFont typeface="Arial" panose="020B0604020202020204" pitchFamily="34" charset="0"/>
              <a:buNone/>
              <a:defRPr/>
            </a:pPr>
            <a:r>
              <a:rPr lang="pl-PL" sz="2000" b="1" u="sng" dirty="0">
                <a:solidFill>
                  <a:srgbClr val="FF0000"/>
                </a:solidFill>
              </a:rPr>
              <a:t>Q</a:t>
            </a:r>
            <a:r>
              <a:rPr lang="en-US" sz="2000" b="1" u="sng" dirty="0" err="1">
                <a:solidFill>
                  <a:srgbClr val="FF0000"/>
                </a:solidFill>
              </a:rPr>
              <a:t>uestions</a:t>
            </a:r>
            <a:r>
              <a:rPr lang="en-US" sz="2000" b="1" u="sng" dirty="0">
                <a:solidFill>
                  <a:srgbClr val="FF0000"/>
                </a:solidFill>
              </a:rPr>
              <a:t> to the Court of Justice for a preliminary ruling</a:t>
            </a:r>
            <a:r>
              <a:rPr lang="en-US" sz="2000" dirty="0">
                <a:solidFill>
                  <a:schemeClr val="tx1">
                    <a:lumMod val="50000"/>
                    <a:lumOff val="50000"/>
                  </a:schemeClr>
                </a:solidFill>
              </a:rPr>
              <a:t>:</a:t>
            </a:r>
            <a:endParaRPr lang="pl-PL" sz="2000" dirty="0">
              <a:solidFill>
                <a:schemeClr val="tx1">
                  <a:lumMod val="50000"/>
                  <a:lumOff val="50000"/>
                </a:schemeClr>
              </a:solidFill>
            </a:endParaRPr>
          </a:p>
          <a:p>
            <a:pPr algn="just" fontAlgn="auto">
              <a:spcAft>
                <a:spcPts val="0"/>
              </a:spcAft>
              <a:buFont typeface="Arial" panose="020B0604020202020204" pitchFamily="34" charset="0"/>
              <a:buNone/>
              <a:defRPr/>
            </a:pPr>
            <a:r>
              <a:rPr lang="en-US" sz="1600" dirty="0"/>
              <a:t>1)   Is </a:t>
            </a:r>
            <a:r>
              <a:rPr lang="en-US" sz="1600" dirty="0">
                <a:solidFill>
                  <a:srgbClr val="FF0000"/>
                </a:solidFill>
              </a:rPr>
              <a:t>Article 70(3) </a:t>
            </a:r>
            <a:r>
              <a:rPr lang="en-US" sz="1600" dirty="0"/>
              <a:t>of </a:t>
            </a:r>
            <a:r>
              <a:rPr lang="en-US" sz="1600" i="1" dirty="0"/>
              <a:t>Regulation No 650/2012 </a:t>
            </a:r>
            <a:r>
              <a:rPr lang="en-US" sz="1600" dirty="0"/>
              <a:t>to be interpreted as meaning that a copy of the certificate issued, in disregard of that provision, without indicating an expiry date, for an unlimited period,</a:t>
            </a:r>
          </a:p>
          <a:p>
            <a:pPr fontAlgn="auto">
              <a:spcAft>
                <a:spcPts val="0"/>
              </a:spcAft>
              <a:buFont typeface="Arial" panose="020B0604020202020204" pitchFamily="34" charset="0"/>
              <a:buNone/>
              <a:defRPr/>
            </a:pPr>
            <a:r>
              <a:rPr lang="en-US" sz="1600" dirty="0"/>
              <a:t>–     is valid and effective indefinitely, or</a:t>
            </a:r>
          </a:p>
          <a:p>
            <a:pPr fontAlgn="auto">
              <a:spcAft>
                <a:spcPts val="0"/>
              </a:spcAft>
              <a:buFont typeface="Arial" panose="020B0604020202020204" pitchFamily="34" charset="0"/>
              <a:buNone/>
              <a:defRPr/>
            </a:pPr>
            <a:r>
              <a:rPr lang="en-US" sz="1600" dirty="0"/>
              <a:t>–     is valid only for a period of six months from the date of issue of the certified copy, or</a:t>
            </a:r>
          </a:p>
          <a:p>
            <a:pPr fontAlgn="auto">
              <a:spcAft>
                <a:spcPts val="0"/>
              </a:spcAft>
              <a:buFont typeface="Arial" panose="020B0604020202020204" pitchFamily="34" charset="0"/>
              <a:buNone/>
              <a:defRPr/>
            </a:pPr>
            <a:r>
              <a:rPr lang="en-US" sz="1600" dirty="0"/>
              <a:t>–     is valid only for a period of six months from another date, or</a:t>
            </a:r>
          </a:p>
          <a:p>
            <a:pPr algn="just" fontAlgn="auto">
              <a:spcAft>
                <a:spcPts val="0"/>
              </a:spcAft>
              <a:buFont typeface="Arial" panose="020B0604020202020204" pitchFamily="34" charset="0"/>
              <a:buNone/>
              <a:defRPr/>
            </a:pPr>
            <a:r>
              <a:rPr lang="en-US" sz="1600" dirty="0"/>
              <a:t>–</a:t>
            </a:r>
            <a:r>
              <a:rPr lang="pl-PL" sz="1600" dirty="0"/>
              <a:t>     </a:t>
            </a:r>
            <a:r>
              <a:rPr lang="en-US" sz="1600" dirty="0"/>
              <a:t>is invalid and unsuitable for use within the meaning of Article 63 of </a:t>
            </a:r>
            <a:r>
              <a:rPr lang="en-US" sz="1600" i="1" dirty="0"/>
              <a:t>Regulation No 650/2012</a:t>
            </a:r>
            <a:r>
              <a:rPr lang="en-US" sz="1600" dirty="0"/>
              <a:t>?</a:t>
            </a:r>
          </a:p>
          <a:p>
            <a:pPr algn="just" fontAlgn="auto">
              <a:spcAft>
                <a:spcPts val="0"/>
              </a:spcAft>
              <a:buFont typeface="Arial" panose="020B0604020202020204" pitchFamily="34" charset="0"/>
              <a:buNone/>
              <a:defRPr/>
            </a:pPr>
            <a:r>
              <a:rPr lang="en-US" sz="1600" dirty="0"/>
              <a:t>(2)  Is </a:t>
            </a:r>
            <a:r>
              <a:rPr lang="en-US" sz="1600" dirty="0">
                <a:solidFill>
                  <a:srgbClr val="FF0000"/>
                </a:solidFill>
              </a:rPr>
              <a:t>Article 65(1</a:t>
            </a:r>
            <a:r>
              <a:rPr lang="en-US" sz="1600" dirty="0"/>
              <a:t>) read in conjunction with </a:t>
            </a:r>
            <a:r>
              <a:rPr lang="en-US" sz="1600" dirty="0">
                <a:solidFill>
                  <a:srgbClr val="FF0000"/>
                </a:solidFill>
              </a:rPr>
              <a:t>Article 69(3) </a:t>
            </a:r>
            <a:r>
              <a:rPr lang="en-US" sz="1600" dirty="0"/>
              <a:t>of that regulation </a:t>
            </a:r>
            <a:r>
              <a:rPr lang="en-US" sz="1600" b="1" dirty="0"/>
              <a:t>to be interpreted </a:t>
            </a:r>
            <a:r>
              <a:rPr lang="en-US" sz="1600" dirty="0"/>
              <a:t>as meaning that the certificate produces effects in </a:t>
            </a:r>
            <a:r>
              <a:rPr lang="en-US" sz="1600" dirty="0" err="1"/>
              <a:t>favour</a:t>
            </a:r>
            <a:r>
              <a:rPr lang="en-US" sz="1600" dirty="0"/>
              <a:t> of all persons who are mentioned on the certificate by name as heirs, legatees, executors of wills or administrators of the estate, with the result that </a:t>
            </a:r>
            <a:r>
              <a:rPr lang="en-US" sz="1600" b="1" dirty="0"/>
              <a:t>even those who have not applied </a:t>
            </a:r>
            <a:r>
              <a:rPr lang="en-US" sz="1600" dirty="0"/>
              <a:t>for the issue of the certificate themselves can use that certificate pursuant to </a:t>
            </a:r>
            <a:r>
              <a:rPr lang="en-US" sz="1600" dirty="0">
                <a:solidFill>
                  <a:srgbClr val="FF0000"/>
                </a:solidFill>
              </a:rPr>
              <a:t>Article 63 </a:t>
            </a:r>
            <a:r>
              <a:rPr lang="en-US" sz="1600" i="1" dirty="0"/>
              <a:t>of regulation No 650/2012</a:t>
            </a:r>
            <a:r>
              <a:rPr lang="en-US" sz="1600" dirty="0"/>
              <a:t>?</a:t>
            </a:r>
          </a:p>
          <a:p>
            <a:pPr algn="just" fontAlgn="auto">
              <a:spcAft>
                <a:spcPts val="0"/>
              </a:spcAft>
              <a:buFont typeface="Arial" panose="020B0604020202020204" pitchFamily="34" charset="0"/>
              <a:buAutoNum type="arabicParenBoth" startAt="3"/>
              <a:defRPr/>
            </a:pPr>
            <a:r>
              <a:rPr lang="en-US" sz="1600" dirty="0"/>
              <a:t>Must </a:t>
            </a:r>
            <a:r>
              <a:rPr lang="en-US" sz="1600" dirty="0">
                <a:solidFill>
                  <a:srgbClr val="FF0000"/>
                </a:solidFill>
              </a:rPr>
              <a:t>Article 69 </a:t>
            </a:r>
            <a:r>
              <a:rPr lang="en-US" sz="1600" dirty="0"/>
              <a:t>read in conjunction with </a:t>
            </a:r>
            <a:r>
              <a:rPr lang="en-US" sz="1600" dirty="0">
                <a:solidFill>
                  <a:srgbClr val="FF0000"/>
                </a:solidFill>
              </a:rPr>
              <a:t>Article 70(3) </a:t>
            </a:r>
            <a:r>
              <a:rPr lang="en-US" sz="1600" dirty="0"/>
              <a:t>of that regulation be interpreted as meaning that the </a:t>
            </a:r>
            <a:r>
              <a:rPr lang="en-US" sz="1600" dirty="0" err="1"/>
              <a:t>legitimising</a:t>
            </a:r>
            <a:r>
              <a:rPr lang="en-US" sz="1600" dirty="0"/>
              <a:t> effect of the certified copy of a certificate of succession must be </a:t>
            </a:r>
            <a:r>
              <a:rPr lang="en-US" sz="1600" dirty="0" err="1"/>
              <a:t>recognised</a:t>
            </a:r>
            <a:r>
              <a:rPr lang="en-US" sz="1600" dirty="0"/>
              <a:t> if it was still valid when it was first submitted but expired before the requested decision of the authority, or does that provision not preclude national law if the latter requires the certificate to be valid even at the time of the decision?</a:t>
            </a:r>
            <a:endParaRPr lang="pl-PL" sz="1600" dirty="0"/>
          </a:p>
          <a:p>
            <a:pPr marL="0" indent="0" algn="just" fontAlgn="auto">
              <a:spcAft>
                <a:spcPts val="0"/>
              </a:spcAft>
              <a:buNone/>
              <a:defRPr/>
            </a:pPr>
            <a:endParaRPr lang="en-US" sz="1600" dirty="0"/>
          </a:p>
          <a:p>
            <a:pPr fontAlgn="auto">
              <a:spcAft>
                <a:spcPts val="0"/>
              </a:spcAft>
              <a:buFont typeface="Arial" panose="020B0604020202020204" pitchFamily="34" charset="0"/>
              <a:buNone/>
              <a:defRPr/>
            </a:pPr>
            <a:r>
              <a:rPr lang="pl-PL" sz="1600" b="1" dirty="0" err="1">
                <a:solidFill>
                  <a:srgbClr val="FF0000"/>
                </a:solidFill>
              </a:rPr>
              <a:t>Questions</a:t>
            </a:r>
            <a:r>
              <a:rPr lang="pl-PL" sz="1600" b="1" dirty="0">
                <a:solidFill>
                  <a:srgbClr val="FF0000"/>
                </a:solidFill>
              </a:rPr>
              <a:t> 1 &amp; 3 </a:t>
            </a:r>
            <a:r>
              <a:rPr lang="pl-PL" sz="1600" b="1" dirty="0" err="1">
                <a:solidFill>
                  <a:srgbClr val="FF0000"/>
                </a:solidFill>
              </a:rPr>
              <a:t>are</a:t>
            </a:r>
            <a:r>
              <a:rPr lang="pl-PL" sz="1600" b="1" dirty="0">
                <a:solidFill>
                  <a:srgbClr val="FF0000"/>
                </a:solidFill>
              </a:rPr>
              <a:t> </a:t>
            </a:r>
            <a:r>
              <a:rPr lang="pl-PL" sz="1600" b="1" dirty="0" err="1">
                <a:solidFill>
                  <a:srgbClr val="FF0000"/>
                </a:solidFill>
              </a:rPr>
              <a:t>examined</a:t>
            </a:r>
            <a:r>
              <a:rPr lang="pl-PL" sz="1600" b="1" dirty="0">
                <a:solidFill>
                  <a:srgbClr val="FF0000"/>
                </a:solidFill>
              </a:rPr>
              <a:t> </a:t>
            </a:r>
            <a:r>
              <a:rPr lang="pl-PL" sz="1600" b="1" dirty="0" err="1">
                <a:solidFill>
                  <a:srgbClr val="FF0000"/>
                </a:solidFill>
              </a:rPr>
              <a:t>together</a:t>
            </a:r>
            <a:r>
              <a:rPr lang="pl-PL" sz="1600" b="1" dirty="0">
                <a:solidFill>
                  <a:srgbClr val="FF0000"/>
                </a:solidFill>
              </a:rPr>
              <a:t>.</a:t>
            </a:r>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855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fontScale="92500" lnSpcReduction="10000"/>
          </a:bodyPr>
          <a:lstStyle/>
          <a:p>
            <a:pPr fontAlgn="auto">
              <a:spcAft>
                <a:spcPts val="0"/>
              </a:spcAft>
              <a:buFont typeface="Arial" panose="020B0604020202020204" pitchFamily="34" charset="0"/>
              <a:buNone/>
              <a:defRPr/>
            </a:pPr>
            <a:r>
              <a:rPr lang="pl-PL" sz="1800" b="1" u="sng" dirty="0">
                <a:solidFill>
                  <a:srgbClr val="FF0000"/>
                </a:solidFill>
              </a:rPr>
              <a:t>Question 1&amp;3. Legal </a:t>
            </a:r>
            <a:r>
              <a:rPr lang="pl-PL" sz="1800" b="1" u="sng" dirty="0" err="1">
                <a:solidFill>
                  <a:srgbClr val="FF0000"/>
                </a:solidFill>
              </a:rPr>
              <a:t>framework</a:t>
            </a:r>
            <a:endParaRPr lang="pl-PL" sz="1800" b="1" u="sng" dirty="0">
              <a:solidFill>
                <a:srgbClr val="FF0000"/>
              </a:solidFill>
            </a:endParaRPr>
          </a:p>
          <a:p>
            <a:pPr fontAlgn="auto">
              <a:spcAft>
                <a:spcPts val="0"/>
              </a:spcAft>
              <a:buFont typeface="Arial" panose="020B0604020202020204" pitchFamily="34" charset="0"/>
              <a:buNone/>
              <a:defRPr/>
            </a:pPr>
            <a:r>
              <a:rPr lang="en-US" sz="1800" b="1" dirty="0"/>
              <a:t>Article 69 ‘Effects of the Certificate’:</a:t>
            </a:r>
          </a:p>
          <a:p>
            <a:pPr algn="just" fontAlgn="auto">
              <a:spcAft>
                <a:spcPts val="0"/>
              </a:spcAft>
              <a:buFont typeface="Arial" panose="020B0604020202020204" pitchFamily="34" charset="0"/>
              <a:buNone/>
              <a:defRPr/>
            </a:pPr>
            <a:r>
              <a:rPr lang="en-US" sz="1800" dirty="0"/>
              <a:t>1. The Certificate shall produce its effects in all Member States, </a:t>
            </a:r>
            <a:r>
              <a:rPr lang="en-US" sz="1800" b="1" dirty="0"/>
              <a:t>without any special procedure </a:t>
            </a:r>
            <a:r>
              <a:rPr lang="en-US" sz="1800" dirty="0"/>
              <a:t>being required.</a:t>
            </a:r>
          </a:p>
          <a:p>
            <a:pPr algn="just" fontAlgn="auto">
              <a:spcAft>
                <a:spcPts val="0"/>
              </a:spcAft>
              <a:buFont typeface="Arial" panose="020B0604020202020204" pitchFamily="34" charset="0"/>
              <a:buNone/>
              <a:defRPr/>
            </a:pPr>
            <a:r>
              <a:rPr lang="en-US" sz="1800" dirty="0"/>
              <a:t>2.  The Certificate shall be presumed to accurately demonstrate elements which have been established under the law applicable to the succession or under any other law applicable to specific elements. </a:t>
            </a:r>
            <a:r>
              <a:rPr lang="en-US" sz="1800" b="1" dirty="0"/>
              <a:t>The person mentioned in the Certificate as the heir, legatee, executor of the will or administrator </a:t>
            </a:r>
            <a:r>
              <a:rPr lang="en-US" sz="1800" dirty="0"/>
              <a:t>of the estate shall be presumed to have the status mentioned in the Certificate and/or to hold the rights or the powers stated in the Certificate, with no conditions and/or restrictions being attached to those rights or powers other than those stated in the Certificate.</a:t>
            </a:r>
          </a:p>
          <a:p>
            <a:pPr algn="just" fontAlgn="auto">
              <a:spcAft>
                <a:spcPts val="0"/>
              </a:spcAft>
              <a:buFont typeface="Arial" panose="020B0604020202020204" pitchFamily="34" charset="0"/>
              <a:buNone/>
              <a:defRPr/>
            </a:pPr>
            <a:r>
              <a:rPr lang="en-US" sz="1800" dirty="0">
                <a:solidFill>
                  <a:srgbClr val="FF0000"/>
                </a:solidFill>
              </a:rPr>
              <a:t>3</a:t>
            </a:r>
            <a:r>
              <a:rPr lang="pl-PL" sz="1800" dirty="0">
                <a:solidFill>
                  <a:srgbClr val="FF0000"/>
                </a:solidFill>
              </a:rPr>
              <a:t>. </a:t>
            </a:r>
            <a:r>
              <a:rPr lang="en-US" sz="1800" dirty="0">
                <a:solidFill>
                  <a:srgbClr val="FF0000"/>
                </a:solidFill>
              </a:rPr>
              <a:t>Any person who, acting on the basis of the information certified in a Certificate, makes payments or passes on property to a person mentioned in the Certificate as </a:t>
            </a:r>
            <a:r>
              <a:rPr lang="en-US" sz="1800" dirty="0" err="1">
                <a:solidFill>
                  <a:srgbClr val="FF0000"/>
                </a:solidFill>
              </a:rPr>
              <a:t>authorised</a:t>
            </a:r>
            <a:r>
              <a:rPr lang="en-US" sz="1800" dirty="0">
                <a:solidFill>
                  <a:srgbClr val="FF0000"/>
                </a:solidFill>
              </a:rPr>
              <a:t> to accept payment or property shall be considered to have transacted with a person with authority to accept payment or property, </a:t>
            </a:r>
            <a:r>
              <a:rPr lang="en-US" sz="1800" b="1" dirty="0">
                <a:solidFill>
                  <a:srgbClr val="FF0000"/>
                </a:solidFill>
              </a:rPr>
              <a:t>unless he knows that the contents of the Certificate</a:t>
            </a:r>
            <a:r>
              <a:rPr lang="en-US" sz="1800" dirty="0">
                <a:solidFill>
                  <a:srgbClr val="FF0000"/>
                </a:solidFill>
              </a:rPr>
              <a:t> are not accurate or is unaware of such inaccuracy due to gross negligence</a:t>
            </a:r>
            <a:r>
              <a:rPr lang="en-US" sz="1800" dirty="0"/>
              <a:t>.</a:t>
            </a:r>
            <a:endParaRPr lang="pl-PL" sz="1800" dirty="0"/>
          </a:p>
          <a:p>
            <a:pPr algn="just" fontAlgn="auto">
              <a:spcAft>
                <a:spcPts val="0"/>
              </a:spcAft>
              <a:buFont typeface="Arial" panose="020B0604020202020204" pitchFamily="34" charset="0"/>
              <a:buNone/>
              <a:defRPr/>
            </a:pPr>
            <a:r>
              <a:rPr lang="en-US" sz="1800" dirty="0"/>
              <a:t>4.</a:t>
            </a:r>
            <a:r>
              <a:rPr lang="pl-PL" sz="1800" dirty="0"/>
              <a:t> (…)</a:t>
            </a:r>
            <a:r>
              <a:rPr lang="en-US" sz="1800" dirty="0"/>
              <a:t> </a:t>
            </a:r>
            <a:endParaRPr lang="pl-PL" sz="1800" dirty="0"/>
          </a:p>
          <a:p>
            <a:pPr algn="just" fontAlgn="auto">
              <a:spcAft>
                <a:spcPts val="0"/>
              </a:spcAft>
              <a:buFont typeface="Arial" panose="020B0604020202020204" pitchFamily="34" charset="0"/>
              <a:buNone/>
              <a:defRPr/>
            </a:pPr>
            <a:r>
              <a:rPr lang="en-US" sz="1800" dirty="0"/>
              <a:t>5.    </a:t>
            </a:r>
            <a:r>
              <a:rPr lang="pl-PL" sz="1800" dirty="0"/>
              <a:t>t</a:t>
            </a:r>
            <a:r>
              <a:rPr lang="en-US" sz="1800" dirty="0"/>
              <a:t>he Certificate shall </a:t>
            </a:r>
            <a:r>
              <a:rPr lang="en-US" sz="1800" b="1" dirty="0"/>
              <a:t>constitute a valid document for the recording of succession property in the relevant register of a Member State,</a:t>
            </a:r>
            <a:r>
              <a:rPr lang="en-US" sz="1800" dirty="0"/>
              <a:t> without prejudice to points (k) and (l) of Article 1(2).</a:t>
            </a: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3436486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A1B4D-1ECB-46D3-9F1D-09AE8B422E0B}"/>
              </a:ext>
            </a:extLst>
          </p:cNvPr>
          <p:cNvSpPr>
            <a:spLocks noGrp="1"/>
          </p:cNvSpPr>
          <p:nvPr>
            <p:ph type="title"/>
          </p:nvPr>
        </p:nvSpPr>
        <p:spPr/>
        <p:txBody>
          <a:bodyPr rtlCol="0">
            <a:normAutofit fontScale="90000"/>
          </a:bodyPr>
          <a:lstStyle/>
          <a:p>
            <a:pPr fontAlgn="auto">
              <a:spcAft>
                <a:spcPts val="0"/>
              </a:spcAft>
              <a:defRPr/>
            </a:pPr>
            <a:r>
              <a:rPr lang="en-US" sz="2400" dirty="0">
                <a:solidFill>
                  <a:schemeClr val="tx1">
                    <a:lumMod val="65000"/>
                    <a:lumOff val="35000"/>
                  </a:schemeClr>
                </a:solidFill>
                <a:latin typeface="Times New Roman" pitchFamily="18" charset="0"/>
                <a:cs typeface="Times New Roman" pitchFamily="18" charset="0"/>
              </a:rPr>
              <a:t>JUDGMENT OF THE COURT (Sixth Chamber)</a:t>
            </a:r>
            <a:br>
              <a:rPr lang="en-US" sz="2400" dirty="0">
                <a:solidFill>
                  <a:schemeClr val="tx1">
                    <a:lumMod val="65000"/>
                    <a:lumOff val="35000"/>
                  </a:schemeClr>
                </a:solidFill>
                <a:latin typeface="Times New Roman" pitchFamily="18" charset="0"/>
                <a:cs typeface="Times New Roman" pitchFamily="18" charset="0"/>
              </a:rPr>
            </a:br>
            <a:r>
              <a:rPr lang="en-US" sz="2400" dirty="0">
                <a:solidFill>
                  <a:schemeClr val="tx1">
                    <a:lumMod val="65000"/>
                    <a:lumOff val="35000"/>
                  </a:schemeClr>
                </a:solidFill>
                <a:latin typeface="Times New Roman" pitchFamily="18" charset="0"/>
                <a:cs typeface="Times New Roman" pitchFamily="18" charset="0"/>
              </a:rPr>
              <a:t>1 July 2021</a:t>
            </a:r>
            <a:r>
              <a:rPr lang="pl-PL" sz="2400" dirty="0">
                <a:solidFill>
                  <a:schemeClr val="tx1">
                    <a:lumMod val="65000"/>
                    <a:lumOff val="35000"/>
                  </a:schemeClr>
                </a:solidFill>
                <a:latin typeface="Times New Roman" pitchFamily="18" charset="0"/>
                <a:cs typeface="Times New Roman" pitchFamily="18" charset="0"/>
              </a:rPr>
              <a:t> i</a:t>
            </a:r>
            <a:r>
              <a:rPr lang="en-US" sz="2400" dirty="0">
                <a:solidFill>
                  <a:schemeClr val="tx1">
                    <a:lumMod val="65000"/>
                    <a:lumOff val="35000"/>
                  </a:schemeClr>
                </a:solidFill>
                <a:latin typeface="Times New Roman" pitchFamily="18" charset="0"/>
                <a:cs typeface="Times New Roman" pitchFamily="18" charset="0"/>
              </a:rPr>
              <a:t>n Case C 301/20 </a:t>
            </a:r>
            <a:br>
              <a:rPr lang="en-US" sz="2400" dirty="0">
                <a:solidFill>
                  <a:schemeClr val="tx1">
                    <a:lumMod val="65000"/>
                    <a:lumOff val="35000"/>
                  </a:schemeClr>
                </a:solidFill>
                <a:latin typeface="Times New Roman" pitchFamily="18" charset="0"/>
                <a:cs typeface="Times New Roman" pitchFamily="18" charset="0"/>
              </a:rPr>
            </a:br>
            <a:endParaRPr lang="pl-PL" sz="2400" dirty="0">
              <a:solidFill>
                <a:schemeClr val="tx1">
                  <a:lumMod val="65000"/>
                  <a:lumOff val="35000"/>
                </a:schemeClr>
              </a:solidFill>
              <a:latin typeface="Times New Roman" pitchFamily="18" charset="0"/>
              <a:cs typeface="Times New Roman" pitchFamily="18" charset="0"/>
            </a:endParaRPr>
          </a:p>
        </p:txBody>
      </p:sp>
      <p:sp>
        <p:nvSpPr>
          <p:cNvPr id="3" name="Symbol zastępczy zawartości 2">
            <a:extLst>
              <a:ext uri="{FF2B5EF4-FFF2-40B4-BE49-F238E27FC236}">
                <a16:creationId xmlns:a16="http://schemas.microsoft.com/office/drawing/2014/main" id="{31E42AEB-EC66-402E-9B27-694DDE024430}"/>
              </a:ext>
            </a:extLst>
          </p:cNvPr>
          <p:cNvSpPr>
            <a:spLocks noGrp="1"/>
          </p:cNvSpPr>
          <p:nvPr>
            <p:ph idx="1"/>
          </p:nvPr>
        </p:nvSpPr>
        <p:spPr>
          <a:xfrm>
            <a:off x="457200" y="1203100"/>
            <a:ext cx="8229600" cy="5380262"/>
          </a:xfrm>
        </p:spPr>
        <p:txBody>
          <a:bodyPr rtlCol="0">
            <a:normAutofit/>
          </a:bodyPr>
          <a:lstStyle/>
          <a:p>
            <a:pPr fontAlgn="auto">
              <a:spcAft>
                <a:spcPts val="0"/>
              </a:spcAft>
              <a:buFont typeface="Arial" panose="020B0604020202020204" pitchFamily="34" charset="0"/>
              <a:buNone/>
              <a:defRPr/>
            </a:pPr>
            <a:r>
              <a:rPr lang="pl-PL" sz="1900" b="1" u="sng" dirty="0">
                <a:solidFill>
                  <a:srgbClr val="FF0000"/>
                </a:solidFill>
              </a:rPr>
              <a:t>Question 1&amp;3. Legal </a:t>
            </a:r>
            <a:r>
              <a:rPr lang="pl-PL" sz="1900" b="1" u="sng" dirty="0" err="1">
                <a:solidFill>
                  <a:srgbClr val="FF0000"/>
                </a:solidFill>
              </a:rPr>
              <a:t>framework</a:t>
            </a:r>
            <a:endParaRPr lang="pl-PL" sz="1900" b="1" u="sng" dirty="0">
              <a:solidFill>
                <a:srgbClr val="FF0000"/>
              </a:solidFill>
            </a:endParaRPr>
          </a:p>
          <a:p>
            <a:pPr fontAlgn="auto">
              <a:spcAft>
                <a:spcPts val="0"/>
              </a:spcAft>
              <a:buFont typeface="Arial" panose="020B0604020202020204" pitchFamily="34" charset="0"/>
              <a:buNone/>
              <a:defRPr/>
            </a:pPr>
            <a:r>
              <a:rPr lang="en-US" sz="1900" b="1" dirty="0"/>
              <a:t>Article 70 </a:t>
            </a:r>
            <a:r>
              <a:rPr lang="en-US" sz="1900" dirty="0"/>
              <a:t>‘</a:t>
            </a:r>
            <a:r>
              <a:rPr lang="en-US" sz="1900" b="1" dirty="0"/>
              <a:t>Certified copies of the Certificate</a:t>
            </a:r>
            <a:r>
              <a:rPr lang="pl-PL" sz="1900" dirty="0"/>
              <a:t>”</a:t>
            </a:r>
            <a:r>
              <a:rPr lang="en-US" sz="1900" dirty="0"/>
              <a:t>:</a:t>
            </a:r>
          </a:p>
          <a:p>
            <a:pPr algn="just" fontAlgn="auto">
              <a:spcAft>
                <a:spcPts val="0"/>
              </a:spcAft>
              <a:buFont typeface="Arial" panose="020B0604020202020204" pitchFamily="34" charset="0"/>
              <a:buNone/>
              <a:defRPr/>
            </a:pPr>
            <a:r>
              <a:rPr lang="en-US" sz="1900" dirty="0"/>
              <a:t>1. The issuing authority shall keep </a:t>
            </a:r>
            <a:r>
              <a:rPr lang="en-US" sz="1900" b="1" dirty="0"/>
              <a:t>the original </a:t>
            </a:r>
            <a:r>
              <a:rPr lang="en-US" sz="1900" dirty="0"/>
              <a:t>of the Certificate and shall issue </a:t>
            </a:r>
            <a:r>
              <a:rPr lang="en-US" sz="1900" b="1" dirty="0"/>
              <a:t>one or more certified copies</a:t>
            </a:r>
            <a:r>
              <a:rPr lang="en-US" sz="1900" dirty="0"/>
              <a:t> to the applicant and to any person demonstrating a legitimate interest.</a:t>
            </a:r>
          </a:p>
          <a:p>
            <a:pPr algn="just" fontAlgn="auto">
              <a:spcAft>
                <a:spcPts val="0"/>
              </a:spcAft>
              <a:buFont typeface="Arial" panose="020B0604020202020204" pitchFamily="34" charset="0"/>
              <a:buNone/>
              <a:defRPr/>
            </a:pPr>
            <a:r>
              <a:rPr lang="en-US" sz="1900" dirty="0"/>
              <a:t>2. The issuing authority shall, for the purposes of Articles 71(3) and 73(2), keep </a:t>
            </a:r>
            <a:r>
              <a:rPr lang="en-US" sz="1900" b="1" dirty="0"/>
              <a:t>a list of persons </a:t>
            </a:r>
            <a:r>
              <a:rPr lang="en-US" sz="1900" dirty="0"/>
              <a:t>to whom certified copies have been issued pursuant to paragraph 1.</a:t>
            </a:r>
          </a:p>
          <a:p>
            <a:pPr algn="just" fontAlgn="auto">
              <a:spcAft>
                <a:spcPts val="0"/>
              </a:spcAft>
              <a:buFont typeface="Arial" panose="020B0604020202020204" pitchFamily="34" charset="0"/>
              <a:buNone/>
              <a:defRPr/>
            </a:pPr>
            <a:r>
              <a:rPr lang="en-US" sz="1900" dirty="0"/>
              <a:t>3. </a:t>
            </a:r>
            <a:r>
              <a:rPr lang="en-US" sz="1900" dirty="0">
                <a:solidFill>
                  <a:srgbClr val="FF0000"/>
                </a:solidFill>
              </a:rPr>
              <a:t>The certified copies issued </a:t>
            </a:r>
            <a:r>
              <a:rPr lang="en-US" sz="1900" b="1" dirty="0">
                <a:solidFill>
                  <a:srgbClr val="FF0000"/>
                </a:solidFill>
              </a:rPr>
              <a:t>shall be valid for a limited period of six months</a:t>
            </a:r>
            <a:r>
              <a:rPr lang="en-US" sz="1900" dirty="0">
                <a:solidFill>
                  <a:srgbClr val="FF0000"/>
                </a:solidFill>
              </a:rPr>
              <a:t>, to be indicated in</a:t>
            </a:r>
            <a:r>
              <a:rPr lang="pl-PL" sz="1900" dirty="0">
                <a:solidFill>
                  <a:srgbClr val="FF0000"/>
                </a:solidFill>
              </a:rPr>
              <a:t> </a:t>
            </a:r>
            <a:r>
              <a:rPr lang="en-US" sz="1900" dirty="0">
                <a:solidFill>
                  <a:srgbClr val="FF0000"/>
                </a:solidFill>
              </a:rPr>
              <a:t>the certified copy by way of an expiry date. In exceptional, duly justified cases, the issuing authority may, by way of derogation, decide that the period of validity is to be longer. Once this period has elapsed, any person in possession of a certified copy must, in order to be able to use the Certificate for the purposes indicated in Article 63, </a:t>
            </a:r>
            <a:r>
              <a:rPr lang="en-US" sz="1900" b="1" dirty="0">
                <a:solidFill>
                  <a:srgbClr val="FF0000"/>
                </a:solidFill>
              </a:rPr>
              <a:t>apply for an extension </a:t>
            </a:r>
            <a:r>
              <a:rPr lang="en-US" sz="1900" dirty="0">
                <a:solidFill>
                  <a:srgbClr val="FF0000"/>
                </a:solidFill>
              </a:rPr>
              <a:t>of the period of validity of the certified copy or request a new certified copy from the issuing authority</a:t>
            </a:r>
            <a:r>
              <a:rPr lang="en-US" sz="1900" dirty="0"/>
              <a:t>.</a:t>
            </a: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600" b="1" u="sng" dirty="0">
              <a:solidFill>
                <a:srgbClr val="FF0000"/>
              </a:solidFill>
            </a:endParaRPr>
          </a:p>
          <a:p>
            <a:pPr fontAlgn="auto">
              <a:spcAft>
                <a:spcPts val="0"/>
              </a:spcAft>
              <a:buFont typeface="Arial" panose="020B0604020202020204" pitchFamily="34" charset="0"/>
              <a:buNone/>
              <a:defRPr/>
            </a:pPr>
            <a:endParaRPr lang="pl-PL" sz="1400" dirty="0"/>
          </a:p>
        </p:txBody>
      </p:sp>
      <p:cxnSp>
        <p:nvCxnSpPr>
          <p:cNvPr id="4" name="Łącznik prosty 3">
            <a:extLst>
              <a:ext uri="{FF2B5EF4-FFF2-40B4-BE49-F238E27FC236}">
                <a16:creationId xmlns:a16="http://schemas.microsoft.com/office/drawing/2014/main" id="{F29E9B3E-5515-4F09-93CA-1755A9C9136E}"/>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2">
            <a:extLst>
              <a:ext uri="{FF2B5EF4-FFF2-40B4-BE49-F238E27FC236}">
                <a16:creationId xmlns:a16="http://schemas.microsoft.com/office/drawing/2014/main" id="{E8A301FC-8CF9-4A19-BBC7-175CE0573D97}"/>
              </a:ext>
            </a:extLst>
          </p:cNvPr>
          <p:cNvSpPr txBox="1">
            <a:spLocks/>
          </p:cNvSpPr>
          <p:nvPr/>
        </p:nvSpPr>
        <p:spPr>
          <a:xfrm>
            <a:off x="457200" y="2171700"/>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6" name="Symbol zastępczy zawartości 2">
            <a:extLst>
              <a:ext uri="{FF2B5EF4-FFF2-40B4-BE49-F238E27FC236}">
                <a16:creationId xmlns:a16="http://schemas.microsoft.com/office/drawing/2014/main" id="{F2ED8E1A-EB4D-42D5-9789-97D9B551B366}"/>
              </a:ext>
            </a:extLst>
          </p:cNvPr>
          <p:cNvSpPr txBox="1">
            <a:spLocks/>
          </p:cNvSpPr>
          <p:nvPr/>
        </p:nvSpPr>
        <p:spPr>
          <a:xfrm>
            <a:off x="457200" y="2744773"/>
            <a:ext cx="8229600" cy="542925"/>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pl-PL" sz="2000" dirty="0">
              <a:solidFill>
                <a:schemeClr val="tx1">
                  <a:lumMod val="50000"/>
                  <a:lumOff val="50000"/>
                </a:schemeClr>
              </a:solidFill>
              <a:latin typeface="+mn-lt"/>
              <a:cs typeface="+mn-cs"/>
            </a:endParaRPr>
          </a:p>
        </p:txBody>
      </p:sp>
      <p:sp>
        <p:nvSpPr>
          <p:cNvPr id="7" name="Symbol zastępczy zawartości 2">
            <a:extLst>
              <a:ext uri="{FF2B5EF4-FFF2-40B4-BE49-F238E27FC236}">
                <a16:creationId xmlns:a16="http://schemas.microsoft.com/office/drawing/2014/main" id="{238B3E97-9ACB-48C7-B14F-2A0B49D89833}"/>
              </a:ext>
            </a:extLst>
          </p:cNvPr>
          <p:cNvSpPr txBox="1">
            <a:spLocks/>
          </p:cNvSpPr>
          <p:nvPr/>
        </p:nvSpPr>
        <p:spPr>
          <a:xfrm>
            <a:off x="445198" y="3420524"/>
            <a:ext cx="8229600" cy="2552700"/>
          </a:xfrm>
          <a:prstGeom prst="rect">
            <a:avLst/>
          </a:prstGeom>
        </p:spPr>
        <p:txBody>
          <a:bodyPr>
            <a:normAutofit/>
          </a:bodyPr>
          <a:lstStyle/>
          <a:p>
            <a:pPr marL="342900" indent="-342900" fontAlgn="auto">
              <a:spcBef>
                <a:spcPct val="20000"/>
              </a:spcBef>
              <a:spcAft>
                <a:spcPts val="0"/>
              </a:spcAft>
              <a:defRPr/>
            </a:pPr>
            <a:endParaRPr lang="pl-PL" sz="2000" dirty="0">
              <a:solidFill>
                <a:schemeClr val="tx1">
                  <a:lumMod val="65000"/>
                  <a:lumOff val="35000"/>
                </a:schemeClr>
              </a:solidFill>
              <a:latin typeface="+mn-lt"/>
              <a:cs typeface="+mn-cs"/>
            </a:endParaRPr>
          </a:p>
        </p:txBody>
      </p:sp>
      <p:sp>
        <p:nvSpPr>
          <p:cNvPr id="9" name="pole tekstowe 8">
            <a:extLst>
              <a:ext uri="{FF2B5EF4-FFF2-40B4-BE49-F238E27FC236}">
                <a16:creationId xmlns:a16="http://schemas.microsoft.com/office/drawing/2014/main" id="{9531FD37-AC5C-4292-A770-63C8E13F3C70}"/>
              </a:ext>
            </a:extLst>
          </p:cNvPr>
          <p:cNvSpPr txBox="1"/>
          <p:nvPr/>
        </p:nvSpPr>
        <p:spPr>
          <a:xfrm flipV="1">
            <a:off x="899592" y="1989138"/>
            <a:ext cx="7488832" cy="71710"/>
          </a:xfrm>
          <a:prstGeom prst="rect">
            <a:avLst/>
          </a:prstGeom>
          <a:noFill/>
        </p:spPr>
        <p:txBody>
          <a:bodyPr wrap="square">
            <a:spAutoFit/>
          </a:bodyPr>
          <a:lstStyle/>
          <a:p>
            <a:pPr marL="342900" indent="-342900" algn="just">
              <a:buAutoNum type="arabicPeriod"/>
            </a:pPr>
            <a:endParaRPr lang="en-US" sz="1600" dirty="0"/>
          </a:p>
        </p:txBody>
      </p:sp>
    </p:spTree>
    <p:extLst>
      <p:ext uri="{BB962C8B-B14F-4D97-AF65-F5344CB8AC3E}">
        <p14:creationId xmlns:p14="http://schemas.microsoft.com/office/powerpoint/2010/main" val="362390857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3" ma:contentTypeDescription="Crée un document." ma:contentTypeScope="" ma:versionID="dbb1d6e96dc1d032063a24d18d78ebee">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20560419277d3a32fd8142a4ef2f33aa"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01D2A7-FEF6-4596-9500-BF51B5FE27CB}"/>
</file>

<file path=customXml/itemProps2.xml><?xml version="1.0" encoding="utf-8"?>
<ds:datastoreItem xmlns:ds="http://schemas.openxmlformats.org/officeDocument/2006/customXml" ds:itemID="{394267F9-4765-4DFF-8F95-C2EC74B328A7}"/>
</file>

<file path=customXml/itemProps3.xml><?xml version="1.0" encoding="utf-8"?>
<ds:datastoreItem xmlns:ds="http://schemas.openxmlformats.org/officeDocument/2006/customXml" ds:itemID="{CDD1FE5B-6AF0-4C35-9950-6C89F9BB812C}"/>
</file>

<file path=docProps/app.xml><?xml version="1.0" encoding="utf-8"?>
<Properties xmlns="http://schemas.openxmlformats.org/officeDocument/2006/extended-properties" xmlns:vt="http://schemas.openxmlformats.org/officeDocument/2006/docPropsVTypes">
  <Template>Szablon prezentacji PowerPoint</Template>
  <TotalTime>347</TotalTime>
  <Words>3777</Words>
  <Application>Microsoft Office PowerPoint</Application>
  <PresentationFormat>Pokaz na ekranie (4:3)</PresentationFormat>
  <Paragraphs>192</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Calibri</vt:lpstr>
      <vt:lpstr>Times New Roman</vt:lpstr>
      <vt:lpstr>Wingdings</vt:lpstr>
      <vt:lpstr>Motyw pakietu Office</vt:lpstr>
      <vt:lpstr> Implementation of European instruments: Succession Regulation (EU) No 650/2012  Study Case: C-301/20: validity of a certified copy not having an expiration date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JUDGMENT OF THE COURT (Sixth Chamber) 1 July 2021 in Case C 301/20  </vt:lpstr>
      <vt:lpstr>Overall summary </vt:lpstr>
      <vt:lpstr>Overall summary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Tytuł Prezentacji</dc:title>
  <dc:creator>Kitowska Anna  (DLPC)</dc:creator>
  <cp:lastModifiedBy>Rękawek-Pachwicewicz Marta  (DPE)</cp:lastModifiedBy>
  <cp:revision>23</cp:revision>
  <dcterms:created xsi:type="dcterms:W3CDTF">2021-01-26T12:02:26Z</dcterms:created>
  <dcterms:modified xsi:type="dcterms:W3CDTF">2021-11-23T19:13:56Z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ies>
</file>