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71" r:id="rId3"/>
    <p:sldId id="264" r:id="rId4"/>
    <p:sldId id="263" r:id="rId5"/>
    <p:sldId id="270" r:id="rId6"/>
    <p:sldId id="268" r:id="rId7"/>
    <p:sldId id="269" r:id="rId8"/>
    <p:sldId id="259" r:id="rId9"/>
    <p:sldId id="266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85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95C15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34497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34497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4417" y="1268239"/>
            <a:ext cx="10972800" cy="93662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Espace réservé du tableau 13"/>
          <p:cNvSpPr>
            <a:spLocks noGrp="1"/>
          </p:cNvSpPr>
          <p:nvPr>
            <p:ph type="tbl" sz="quarter" idx="13"/>
          </p:nvPr>
        </p:nvSpPr>
        <p:spPr>
          <a:xfrm>
            <a:off x="624418" y="2276872"/>
            <a:ext cx="10943167" cy="3673078"/>
          </a:xfrm>
        </p:spPr>
        <p:txBody>
          <a:bodyPr/>
          <a:lstStyle/>
          <a:p>
            <a:endParaRPr lang="fr-FR"/>
          </a:p>
        </p:txBody>
      </p:sp>
      <p:pic>
        <p:nvPicPr>
          <p:cNvPr id="12" name="Picture 11" descr="ISA2-foo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60" y="6458046"/>
            <a:ext cx="794675" cy="406304"/>
          </a:xfrm>
          <a:prstGeom prst="rect">
            <a:avLst/>
          </a:prstGeom>
        </p:spPr>
      </p:pic>
      <p:pic>
        <p:nvPicPr>
          <p:cNvPr id="13" name="Picture 12" descr="ISA2-logo-EC-negativ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98" y="44760"/>
            <a:ext cx="2309484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7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834" y="1992572"/>
            <a:ext cx="12945291" cy="1074896"/>
          </a:xfrm>
        </p:spPr>
        <p:txBody>
          <a:bodyPr>
            <a:noAutofit/>
          </a:bodyPr>
          <a:lstStyle/>
          <a:p>
            <a:r>
              <a:rPr lang="en-US" sz="4000" dirty="0" smtClean="0"/>
              <a:t>Data Interoperability and Digital Transformations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3762" y="2618591"/>
            <a:ext cx="9261369" cy="897754"/>
          </a:xfrm>
        </p:spPr>
        <p:txBody>
          <a:bodyPr/>
          <a:lstStyle/>
          <a:p>
            <a:r>
              <a:rPr lang="en-US" dirty="0" smtClean="0"/>
              <a:t>Introducing the new Digital Europe </a:t>
            </a:r>
            <a:r>
              <a:rPr lang="en-US" dirty="0" err="1" smtClean="0"/>
              <a:t>Programme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Peter Burian – DG Informatics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19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5" y="235132"/>
            <a:ext cx="9594942" cy="60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0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94" y="-91440"/>
            <a:ext cx="4940360" cy="1068395"/>
          </a:xfrm>
        </p:spPr>
        <p:txBody>
          <a:bodyPr/>
          <a:lstStyle/>
          <a:p>
            <a:r>
              <a:rPr lang="en-US" dirty="0" smtClean="0"/>
              <a:t>Building Digital Public Services</a:t>
            </a:r>
            <a:endParaRPr lang="en-GB" dirty="0"/>
          </a:p>
        </p:txBody>
      </p:sp>
      <p:pic>
        <p:nvPicPr>
          <p:cNvPr id="4" name="Picture 3" descr="Diagram, map&#10;&#10;Description automatically generated">
            <a:extLst>
              <a:ext uri="{FF2B5EF4-FFF2-40B4-BE49-F238E27FC236}">
                <a16:creationId xmlns:a16="http://schemas.microsoft.com/office/drawing/2014/main" id="{F662A196-CBDB-4013-8DAD-CD9EF13F8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37" y="0"/>
            <a:ext cx="7533363" cy="6698151"/>
          </a:xfrm>
          <a:prstGeom prst="rect">
            <a:avLst/>
          </a:prstGeom>
        </p:spPr>
      </p:pic>
      <p:pic>
        <p:nvPicPr>
          <p:cNvPr id="5" name="Picture 4" descr="Free Stock Photo 11960 Heap of colorful wooden kid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4" y="2302667"/>
            <a:ext cx="4613226" cy="30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7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80133" y="1461997"/>
            <a:ext cx="5297661" cy="124034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65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Evolving EU Policy Framework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594952-5740-A24B-BF80-C4F56DCCDD00}"/>
              </a:ext>
            </a:extLst>
          </p:cNvPr>
          <p:cNvSpPr>
            <a:spLocks noGrp="1" noChangeAspect="1"/>
          </p:cNvSpPr>
          <p:nvPr>
            <p:ph idx="4294967295"/>
          </p:nvPr>
        </p:nvSpPr>
        <p:spPr>
          <a:xfrm>
            <a:off x="6074871" y="1551594"/>
            <a:ext cx="5640387" cy="83026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marL="0" indent="0" algn="ctr">
              <a:lnSpc>
                <a:spcPct val="150000"/>
              </a:lnSpc>
              <a:buSzPct val="130000"/>
              <a:buNone/>
            </a:pPr>
            <a:r>
              <a:rPr lang="en-US" sz="2000" dirty="0">
                <a:solidFill>
                  <a:schemeClr val="bg1"/>
                </a:solidFill>
              </a:rPr>
              <a:t>Cybersecurity – Cyber Act, NIS2</a:t>
            </a:r>
          </a:p>
          <a:p>
            <a:pPr marL="0" indent="0" algn="ctr">
              <a:lnSpc>
                <a:spcPct val="150000"/>
              </a:lnSpc>
              <a:buSzPct val="130000"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94952-5740-A24B-BF80-C4F56DCCDD00}"/>
              </a:ext>
            </a:extLst>
          </p:cNvPr>
          <p:cNvSpPr>
            <a:spLocks noChangeAspect="1"/>
          </p:cNvSpPr>
          <p:nvPr/>
        </p:nvSpPr>
        <p:spPr>
          <a:xfrm>
            <a:off x="233082" y="1563692"/>
            <a:ext cx="5476602" cy="8551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algn="ctr">
              <a:buSzPct val="130000"/>
            </a:pPr>
            <a:r>
              <a:rPr lang="en-US" sz="2000" dirty="0">
                <a:solidFill>
                  <a:schemeClr val="bg1"/>
                </a:solidFill>
              </a:rPr>
              <a:t>Data – Open Data, Data Governance,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Data Spaces</a:t>
            </a:r>
          </a:p>
          <a:p>
            <a:pPr algn="ctr">
              <a:buSzPct val="130000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443260-5CC7-4C3B-99A1-ADDBAC175126}"/>
              </a:ext>
            </a:extLst>
          </p:cNvPr>
          <p:cNvSpPr>
            <a:spLocks noChangeAspect="1"/>
          </p:cNvSpPr>
          <p:nvPr/>
        </p:nvSpPr>
        <p:spPr>
          <a:xfrm>
            <a:off x="233082" y="2658576"/>
            <a:ext cx="5476602" cy="83012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algn="ctr">
              <a:lnSpc>
                <a:spcPct val="200000"/>
              </a:lnSpc>
              <a:buSzPct val="130000"/>
            </a:pPr>
            <a:r>
              <a:rPr lang="en-US" sz="2000" dirty="0">
                <a:solidFill>
                  <a:schemeClr val="bg1"/>
                </a:solidFill>
              </a:rPr>
              <a:t>Identity and Trust – </a:t>
            </a:r>
            <a:r>
              <a:rPr lang="en-US" sz="2000" dirty="0" err="1">
                <a:solidFill>
                  <a:schemeClr val="bg1"/>
                </a:solidFill>
              </a:rPr>
              <a:t>eIDAS</a:t>
            </a:r>
            <a:r>
              <a:rPr lang="en-US" sz="2000" dirty="0">
                <a:solidFill>
                  <a:schemeClr val="bg1"/>
                </a:solidFill>
              </a:rPr>
              <a:t>, blockchain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5BC180-D4F1-475A-9654-C3F56714537C}"/>
              </a:ext>
            </a:extLst>
          </p:cNvPr>
          <p:cNvSpPr>
            <a:spLocks noChangeAspect="1"/>
          </p:cNvSpPr>
          <p:nvPr/>
        </p:nvSpPr>
        <p:spPr>
          <a:xfrm>
            <a:off x="6075091" y="2671033"/>
            <a:ext cx="5640168" cy="80044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algn="ctr">
              <a:lnSpc>
                <a:spcPct val="200000"/>
              </a:lnSpc>
              <a:buSzPct val="130000"/>
            </a:pPr>
            <a:r>
              <a:rPr lang="en-US" sz="2000" dirty="0">
                <a:solidFill>
                  <a:schemeClr val="bg1"/>
                </a:solidFill>
              </a:rPr>
              <a:t>Single Digital Gateway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AF30C9-A6DA-4D70-A7EC-DB260305301A}"/>
              </a:ext>
            </a:extLst>
          </p:cNvPr>
          <p:cNvSpPr>
            <a:spLocks noChangeAspect="1"/>
          </p:cNvSpPr>
          <p:nvPr/>
        </p:nvSpPr>
        <p:spPr>
          <a:xfrm>
            <a:off x="233082" y="3730644"/>
            <a:ext cx="5476602" cy="97110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algn="ctr">
              <a:buSzPct val="130000"/>
            </a:pPr>
            <a:r>
              <a:rPr lang="en-US" sz="2000" dirty="0">
                <a:solidFill>
                  <a:schemeClr val="bg1"/>
                </a:solidFill>
              </a:rPr>
              <a:t>Smart Cities and Communities, Health,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Green Transition, 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0331C3-3B8D-4676-A1CB-50C6EC71ED81}"/>
              </a:ext>
            </a:extLst>
          </p:cNvPr>
          <p:cNvSpPr>
            <a:spLocks noChangeAspect="1"/>
          </p:cNvSpPr>
          <p:nvPr/>
        </p:nvSpPr>
        <p:spPr>
          <a:xfrm>
            <a:off x="6095999" y="3748689"/>
            <a:ext cx="5619259" cy="95305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algn="ctr">
              <a:buSzPct val="130000"/>
            </a:pPr>
            <a:r>
              <a:rPr lang="en-US" sz="2000" dirty="0">
                <a:solidFill>
                  <a:schemeClr val="bg1"/>
                </a:solidFill>
              </a:rPr>
              <a:t>EU Funding – Digital Europe </a:t>
            </a:r>
            <a:r>
              <a:rPr lang="en-US" sz="2000" dirty="0" err="1">
                <a:solidFill>
                  <a:schemeClr val="bg1"/>
                </a:solidFill>
              </a:rPr>
              <a:t>Programme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Recovery and Resilience Fund 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E509CC-FE24-45DD-A5F8-B4AE80188E6B}"/>
              </a:ext>
            </a:extLst>
          </p:cNvPr>
          <p:cNvSpPr>
            <a:spLocks noChangeAspect="1"/>
          </p:cNvSpPr>
          <p:nvPr/>
        </p:nvSpPr>
        <p:spPr>
          <a:xfrm>
            <a:off x="233081" y="5006041"/>
            <a:ext cx="5476601" cy="81798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buSzPct val="130000"/>
            </a:pPr>
            <a:r>
              <a:rPr lang="en-US" sz="2000" dirty="0">
                <a:solidFill>
                  <a:schemeClr val="bg1"/>
                </a:solidFill>
              </a:rPr>
              <a:t>Berlin Declaration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5846FA5-1689-4340-A15E-8DA041E127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4EF346-631E-4F65-B618-459DC542E431}"/>
              </a:ext>
            </a:extLst>
          </p:cNvPr>
          <p:cNvSpPr/>
          <p:nvPr/>
        </p:nvSpPr>
        <p:spPr>
          <a:xfrm>
            <a:off x="6096001" y="4978964"/>
            <a:ext cx="5640168" cy="83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30000"/>
            </a:pPr>
            <a:r>
              <a:rPr lang="en-US" sz="2000" b="1" i="1" dirty="0">
                <a:solidFill>
                  <a:schemeClr val="bg1"/>
                </a:solidFill>
              </a:rPr>
              <a:t>Interoperability Policy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3B1D78-BEA7-41D4-9803-90A996B5040D}"/>
              </a:ext>
            </a:extLst>
          </p:cNvPr>
          <p:cNvSpPr/>
          <p:nvPr/>
        </p:nvSpPr>
        <p:spPr>
          <a:xfrm>
            <a:off x="1930400" y="5650529"/>
            <a:ext cx="7448061" cy="1117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… “strengthening Europe’s digital sovereignty and interoperability” …</a:t>
            </a:r>
            <a:endParaRPr lang="en-IE" sz="2000" i="1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685800" y="61404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Evolving EU Policy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72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822" y="698409"/>
            <a:ext cx="10972800" cy="936625"/>
          </a:xfrm>
        </p:spPr>
        <p:txBody>
          <a:bodyPr/>
          <a:lstStyle/>
          <a:p>
            <a:r>
              <a:rPr lang="en-US" b="1" dirty="0" smtClean="0"/>
              <a:t>ISA2 to DEP – Introducing the Digital Europe </a:t>
            </a:r>
            <a:r>
              <a:rPr lang="en-US" b="1" dirty="0" err="1" smtClean="0"/>
              <a:t>Programme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89" y="1726474"/>
            <a:ext cx="6415771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1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/>
          <a:stretch/>
        </p:blipFill>
        <p:spPr>
          <a:xfrm>
            <a:off x="2848792" y="965196"/>
            <a:ext cx="7823200" cy="5657673"/>
          </a:xfrm>
          <a:prstGeom prst="rect">
            <a:avLst/>
          </a:prstGeom>
        </p:spPr>
      </p:pic>
      <p:sp>
        <p:nvSpPr>
          <p:cNvPr id="5" name="Title 22"/>
          <p:cNvSpPr>
            <a:spLocks noGrp="1"/>
          </p:cNvSpPr>
          <p:nvPr>
            <p:ph type="title"/>
          </p:nvPr>
        </p:nvSpPr>
        <p:spPr>
          <a:xfrm>
            <a:off x="870402" y="120118"/>
            <a:ext cx="11094069" cy="782357"/>
          </a:xfrm>
        </p:spPr>
        <p:txBody>
          <a:bodyPr>
            <a:normAutofit/>
          </a:bodyPr>
          <a:lstStyle/>
          <a:p>
            <a:pPr algn="ctr"/>
            <a:r>
              <a:rPr lang="fr-BE" sz="4000" b="1" spc="-15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</a:t>
            </a:r>
            <a:r>
              <a:rPr lang="fr-BE" sz="4000" spc="-15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uropean </a:t>
            </a:r>
            <a:r>
              <a:rPr lang="fr-BE" sz="4000" b="1" spc="-15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</a:t>
            </a:r>
            <a:r>
              <a:rPr lang="fr-BE" sz="4000" spc="-15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igital </a:t>
            </a:r>
            <a:r>
              <a:rPr lang="fr-BE" sz="4000" b="1" spc="-15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G</a:t>
            </a:r>
            <a:r>
              <a:rPr lang="fr-BE" sz="4000" spc="-15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overnment</a:t>
            </a:r>
            <a:r>
              <a:rPr lang="fr-BE" sz="4000" spc="-15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fr-BE" sz="4000" b="1" spc="-15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E</a:t>
            </a:r>
            <a:r>
              <a:rPr lang="fr-BE" sz="4000" spc="-15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</a:t>
            </a:r>
            <a:r>
              <a:rPr lang="fr-BE" sz="4000" b="1" spc="-15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S</a:t>
            </a:r>
            <a:r>
              <a:rPr lang="fr-BE" sz="4000" spc="-15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ystem</a:t>
            </a:r>
            <a:endParaRPr lang="en-GB" sz="4000" spc="-15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1886" y="1267097"/>
            <a:ext cx="2272937" cy="1358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Focus on Digital Government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33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Keystone XL pipeline debate is over, but our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05" y="2730137"/>
            <a:ext cx="3154680" cy="3813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950" y="4175808"/>
            <a:ext cx="10972800" cy="936625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Data is the new currency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i="1" dirty="0" smtClean="0"/>
              <a:t>Data is the new oil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i="1" dirty="0" smtClean="0"/>
              <a:t>In God we trust, all others must bring data</a:t>
            </a:r>
            <a:r>
              <a:rPr lang="en-US" dirty="0" smtClean="0"/>
              <a:t>.” 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0882" y="1651159"/>
            <a:ext cx="10972800" cy="93662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Various quotes floating around the internet show how important data is for the current age.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90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30" y="1458549"/>
            <a:ext cx="93249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1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71" y="0"/>
            <a:ext cx="10972800" cy="936625"/>
          </a:xfrm>
        </p:spPr>
        <p:txBody>
          <a:bodyPr/>
          <a:lstStyle/>
          <a:p>
            <a:r>
              <a:rPr lang="en-US" dirty="0" smtClean="0"/>
              <a:t>Common European Data Spaces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5" y="1375410"/>
            <a:ext cx="95059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9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European Interoperability Framework | ISA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08" y="1426028"/>
            <a:ext cx="89379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86148" y="0"/>
            <a:ext cx="10972800" cy="936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Interoperability and European Public Services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8" y="322566"/>
            <a:ext cx="9157064" cy="6535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933" y="124804"/>
            <a:ext cx="10437222" cy="782357"/>
          </a:xfrm>
        </p:spPr>
        <p:txBody>
          <a:bodyPr/>
          <a:lstStyle/>
          <a:p>
            <a:r>
              <a:rPr lang="en-US" sz="2000" dirty="0" smtClean="0"/>
              <a:t>Semantic interoperability is about common meaning.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8565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19104EBA25B44BDCE9A2FB31C6748" ma:contentTypeVersion="13" ma:contentTypeDescription="Crée un document." ma:contentTypeScope="" ma:versionID="dbb1d6e96dc1d032063a24d18d78ebee">
  <xsd:schema xmlns:xsd="http://www.w3.org/2001/XMLSchema" xmlns:xs="http://www.w3.org/2001/XMLSchema" xmlns:p="http://schemas.microsoft.com/office/2006/metadata/properties" xmlns:ns2="f44f20c0-8dbc-4b5c-9096-fd3e4d0777c4" xmlns:ns3="e66461d7-75a6-4067-a786-bcc092b1a58c" targetNamespace="http://schemas.microsoft.com/office/2006/metadata/properties" ma:root="true" ma:fieldsID="20560419277d3a32fd8142a4ef2f33aa" ns2:_="" ns3:_="">
    <xsd:import namespace="f44f20c0-8dbc-4b5c-9096-fd3e4d0777c4"/>
    <xsd:import namespace="e66461d7-75a6-4067-a786-bcc092b1a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f20c0-8dbc-4b5c-9096-fd3e4d077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461d7-75a6-4067-a786-bcc092b1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DF275B-F85E-4BC9-B1B5-67F1F29F1D88}"/>
</file>

<file path=customXml/itemProps2.xml><?xml version="1.0" encoding="utf-8"?>
<ds:datastoreItem xmlns:ds="http://schemas.openxmlformats.org/officeDocument/2006/customXml" ds:itemID="{8EDDA33F-407D-47E5-8DB2-B3FF461A771E}"/>
</file>

<file path=customXml/itemProps3.xml><?xml version="1.0" encoding="utf-8"?>
<ds:datastoreItem xmlns:ds="http://schemas.openxmlformats.org/officeDocument/2006/customXml" ds:itemID="{838233B7-6FC8-4806-962E-4280B87F736A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295</TotalTime>
  <Words>178</Words>
  <Application>Microsoft Office PowerPoint</Application>
  <PresentationFormat>Widescreen</PresentationFormat>
  <Paragraphs>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EC Square Sans Pro</vt:lpstr>
      <vt:lpstr>Office Theme</vt:lpstr>
      <vt:lpstr>Data Interoperability and Digital Transformations</vt:lpstr>
      <vt:lpstr>Evolving EU Policy Framework</vt:lpstr>
      <vt:lpstr>ISA2 to DEP – Introducing the Digital Europe Programme</vt:lpstr>
      <vt:lpstr>European Digital Government EcoSystem</vt:lpstr>
      <vt:lpstr>“Data is the new currency.”  “Data is the new oil.”  “In God we trust, all others must bring data.” </vt:lpstr>
      <vt:lpstr>PowerPoint Presentation</vt:lpstr>
      <vt:lpstr>Common European Data Spaces</vt:lpstr>
      <vt:lpstr>Interoperability and European Public Services </vt:lpstr>
      <vt:lpstr>Semantic interoperability is about common meaning.</vt:lpstr>
      <vt:lpstr>PowerPoint Presentation</vt:lpstr>
      <vt:lpstr>Building Digital Public Services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ISA2 to DEP – Introducing the Digital Europe Programme</dc:title>
  <dc:creator>BURIAN Peter (DIGIT)</dc:creator>
  <cp:lastModifiedBy>Peter BURIAN</cp:lastModifiedBy>
  <cp:revision>26</cp:revision>
  <dcterms:created xsi:type="dcterms:W3CDTF">2021-05-28T12:29:05Z</dcterms:created>
  <dcterms:modified xsi:type="dcterms:W3CDTF">2021-10-19T14:00:14Z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0x0101003E319104EBA25B44BDCE9A2FB31C6748</vt:lpwstr>
  </property>
</Properties>
</file>