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80" r:id="rId5"/>
    <p:sldId id="257" r:id="rId6"/>
    <p:sldId id="281" r:id="rId7"/>
    <p:sldId id="282" r:id="rId8"/>
    <p:sldId id="283" r:id="rId9"/>
    <p:sldId id="258" r:id="rId10"/>
    <p:sldId id="275" r:id="rId11"/>
    <p:sldId id="279" r:id="rId12"/>
    <p:sldId id="276" r:id="rId13"/>
    <p:sldId id="259" r:id="rId14"/>
    <p:sldId id="260" r:id="rId15"/>
    <p:sldId id="262" r:id="rId16"/>
    <p:sldId id="264" r:id="rId17"/>
    <p:sldId id="266" r:id="rId18"/>
    <p:sldId id="267" r:id="rId19"/>
    <p:sldId id="272" r:id="rId20"/>
    <p:sldId id="269" r:id="rId21"/>
    <p:sldId id="277" r:id="rId22"/>
    <p:sldId id="273" r:id="rId23"/>
    <p:sldId id="274" r:id="rId24"/>
    <p:sldId id="278" r:id="rId25"/>
    <p:sldId id="284" r:id="rId2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BB44A1-592F-4AB4-83CB-D16536910DF5}" v="6" dt="2022-11-23T12:28:53.6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864" y="-6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RA Secretariat" userId="6ced8ac7-0374-41c4-af22-77840f361263" providerId="ADAL" clId="{21BB44A1-592F-4AB4-83CB-D16536910DF5}"/>
    <pc:docChg chg="undo custSel modSld">
      <pc:chgData name="ELRA Secretariat" userId="6ced8ac7-0374-41c4-af22-77840f361263" providerId="ADAL" clId="{21BB44A1-592F-4AB4-83CB-D16536910DF5}" dt="2022-11-23T12:29:32.519" v="961" actId="255"/>
      <pc:docMkLst>
        <pc:docMk/>
      </pc:docMkLst>
      <pc:sldChg chg="addSp modSp mod">
        <pc:chgData name="ELRA Secretariat" userId="6ced8ac7-0374-41c4-af22-77840f361263" providerId="ADAL" clId="{21BB44A1-592F-4AB4-83CB-D16536910DF5}" dt="2022-11-23T12:28:59.811" v="959" actId="27636"/>
        <pc:sldMkLst>
          <pc:docMk/>
          <pc:sldMk cId="1772563181" sldId="256"/>
        </pc:sldMkLst>
        <pc:spChg chg="mod">
          <ac:chgData name="ELRA Secretariat" userId="6ced8ac7-0374-41c4-af22-77840f361263" providerId="ADAL" clId="{21BB44A1-592F-4AB4-83CB-D16536910DF5}" dt="2022-11-23T12:28:46.686" v="954" actId="14100"/>
          <ac:spMkLst>
            <pc:docMk/>
            <pc:sldMk cId="1772563181" sldId="256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2:28:59.811" v="959" actId="27636"/>
          <ac:spMkLst>
            <pc:docMk/>
            <pc:sldMk cId="1772563181" sldId="256"/>
            <ac:spMk id="3" creationId="{00000000-0000-0000-0000-000000000000}"/>
          </ac:spMkLst>
        </pc:spChg>
        <pc:picChg chg="add mod">
          <ac:chgData name="ELRA Secretariat" userId="6ced8ac7-0374-41c4-af22-77840f361263" providerId="ADAL" clId="{21BB44A1-592F-4AB4-83CB-D16536910DF5}" dt="2022-11-23T12:28:53.637" v="955" actId="1076"/>
          <ac:picMkLst>
            <pc:docMk/>
            <pc:sldMk cId="1772563181" sldId="256"/>
            <ac:picMk id="4" creationId="{2C58DF3D-00BE-CC19-4D0E-426197159E29}"/>
          </ac:picMkLst>
        </pc:picChg>
      </pc:sldChg>
      <pc:sldChg chg="modSp mod">
        <pc:chgData name="ELRA Secretariat" userId="6ced8ac7-0374-41c4-af22-77840f361263" providerId="ADAL" clId="{21BB44A1-592F-4AB4-83CB-D16536910DF5}" dt="2022-11-23T12:02:02.637" v="721" actId="20577"/>
        <pc:sldMkLst>
          <pc:docMk/>
          <pc:sldMk cId="581417398" sldId="257"/>
        </pc:sldMkLst>
        <pc:spChg chg="mod">
          <ac:chgData name="ELRA Secretariat" userId="6ced8ac7-0374-41c4-af22-77840f361263" providerId="ADAL" clId="{21BB44A1-592F-4AB4-83CB-D16536910DF5}" dt="2022-11-21T18:25:15.047" v="153" actId="113"/>
          <ac:spMkLst>
            <pc:docMk/>
            <pc:sldMk cId="581417398" sldId="257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2:02:02.637" v="721" actId="20577"/>
          <ac:spMkLst>
            <pc:docMk/>
            <pc:sldMk cId="581417398" sldId="257"/>
            <ac:spMk id="3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2:04:47.031" v="765" actId="14100"/>
        <pc:sldMkLst>
          <pc:docMk/>
          <pc:sldMk cId="1084250637" sldId="258"/>
        </pc:sldMkLst>
        <pc:spChg chg="mod">
          <ac:chgData name="ELRA Secretariat" userId="6ced8ac7-0374-41c4-af22-77840f361263" providerId="ADAL" clId="{21BB44A1-592F-4AB4-83CB-D16536910DF5}" dt="2022-11-23T10:01:27.179" v="322" actId="27636"/>
          <ac:spMkLst>
            <pc:docMk/>
            <pc:sldMk cId="1084250637" sldId="258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2:04:47.031" v="765" actId="14100"/>
          <ac:spMkLst>
            <pc:docMk/>
            <pc:sldMk cId="1084250637" sldId="258"/>
            <ac:spMk id="3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2:09:23.191" v="860" actId="20577"/>
        <pc:sldMkLst>
          <pc:docMk/>
          <pc:sldMk cId="3116796669" sldId="259"/>
        </pc:sldMkLst>
        <pc:spChg chg="mod">
          <ac:chgData name="ELRA Secretariat" userId="6ced8ac7-0374-41c4-af22-77840f361263" providerId="ADAL" clId="{21BB44A1-592F-4AB4-83CB-D16536910DF5}" dt="2022-11-23T11:57:44.511" v="658" actId="255"/>
          <ac:spMkLst>
            <pc:docMk/>
            <pc:sldMk cId="3116796669" sldId="259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2:09:23.191" v="860" actId="20577"/>
          <ac:spMkLst>
            <pc:docMk/>
            <pc:sldMk cId="3116796669" sldId="259"/>
            <ac:spMk id="3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2:05:36.899" v="787" actId="20577"/>
        <pc:sldMkLst>
          <pc:docMk/>
          <pc:sldMk cId="642969644" sldId="260"/>
        </pc:sldMkLst>
        <pc:spChg chg="mod">
          <ac:chgData name="ELRA Secretariat" userId="6ced8ac7-0374-41c4-af22-77840f361263" providerId="ADAL" clId="{21BB44A1-592F-4AB4-83CB-D16536910DF5}" dt="2022-11-23T12:05:06.817" v="766" actId="255"/>
          <ac:spMkLst>
            <pc:docMk/>
            <pc:sldMk cId="642969644" sldId="260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2:05:36.899" v="787" actId="20577"/>
          <ac:spMkLst>
            <pc:docMk/>
            <pc:sldMk cId="642969644" sldId="260"/>
            <ac:spMk id="3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2:10:32.936" v="891" actId="6549"/>
        <pc:sldMkLst>
          <pc:docMk/>
          <pc:sldMk cId="3043632739" sldId="262"/>
        </pc:sldMkLst>
        <pc:spChg chg="mod">
          <ac:chgData name="ELRA Secretariat" userId="6ced8ac7-0374-41c4-af22-77840f361263" providerId="ADAL" clId="{21BB44A1-592F-4AB4-83CB-D16536910DF5}" dt="2022-11-23T12:06:04.161" v="789" actId="20577"/>
          <ac:spMkLst>
            <pc:docMk/>
            <pc:sldMk cId="3043632739" sldId="262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2:10:32.936" v="891" actId="6549"/>
          <ac:spMkLst>
            <pc:docMk/>
            <pc:sldMk cId="3043632739" sldId="262"/>
            <ac:spMk id="3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2:11:32.051" v="919" actId="20577"/>
        <pc:sldMkLst>
          <pc:docMk/>
          <pc:sldMk cId="716605403" sldId="264"/>
        </pc:sldMkLst>
        <pc:spChg chg="mod">
          <ac:chgData name="ELRA Secretariat" userId="6ced8ac7-0374-41c4-af22-77840f361263" providerId="ADAL" clId="{21BB44A1-592F-4AB4-83CB-D16536910DF5}" dt="2022-11-23T12:11:32.051" v="919" actId="20577"/>
          <ac:spMkLst>
            <pc:docMk/>
            <pc:sldMk cId="716605403" sldId="264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2:10:19.971" v="888" actId="20577"/>
          <ac:spMkLst>
            <pc:docMk/>
            <pc:sldMk cId="716605403" sldId="264"/>
            <ac:spMk id="3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2:11:24.846" v="917" actId="20577"/>
        <pc:sldMkLst>
          <pc:docMk/>
          <pc:sldMk cId="3097634357" sldId="266"/>
        </pc:sldMkLst>
        <pc:spChg chg="mod">
          <ac:chgData name="ELRA Secretariat" userId="6ced8ac7-0374-41c4-af22-77840f361263" providerId="ADAL" clId="{21BB44A1-592F-4AB4-83CB-D16536910DF5}" dt="2022-11-23T12:10:55.520" v="894" actId="20577"/>
          <ac:spMkLst>
            <pc:docMk/>
            <pc:sldMk cId="3097634357" sldId="266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2:11:24.846" v="917" actId="20577"/>
          <ac:spMkLst>
            <pc:docMk/>
            <pc:sldMk cId="3097634357" sldId="266"/>
            <ac:spMk id="3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2:11:43.440" v="920" actId="255"/>
        <pc:sldMkLst>
          <pc:docMk/>
          <pc:sldMk cId="271706813" sldId="269"/>
        </pc:sldMkLst>
        <pc:spChg chg="mod">
          <ac:chgData name="ELRA Secretariat" userId="6ced8ac7-0374-41c4-af22-77840f361263" providerId="ADAL" clId="{21BB44A1-592F-4AB4-83CB-D16536910DF5}" dt="2022-11-23T12:11:43.440" v="920" actId="255"/>
          <ac:spMkLst>
            <pc:docMk/>
            <pc:sldMk cId="271706813" sldId="269"/>
            <ac:spMk id="2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2:11:51.390" v="921" actId="255"/>
        <pc:sldMkLst>
          <pc:docMk/>
          <pc:sldMk cId="3389518230" sldId="272"/>
        </pc:sldMkLst>
        <pc:spChg chg="mod">
          <ac:chgData name="ELRA Secretariat" userId="6ced8ac7-0374-41c4-af22-77840f361263" providerId="ADAL" clId="{21BB44A1-592F-4AB4-83CB-D16536910DF5}" dt="2022-11-23T12:11:51.390" v="921" actId="255"/>
          <ac:spMkLst>
            <pc:docMk/>
            <pc:sldMk cId="3389518230" sldId="272"/>
            <ac:spMk id="2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2:13:00.009" v="936" actId="255"/>
        <pc:sldMkLst>
          <pc:docMk/>
          <pc:sldMk cId="1986028456" sldId="273"/>
        </pc:sldMkLst>
        <pc:spChg chg="mod">
          <ac:chgData name="ELRA Secretariat" userId="6ced8ac7-0374-41c4-af22-77840f361263" providerId="ADAL" clId="{21BB44A1-592F-4AB4-83CB-D16536910DF5}" dt="2022-11-23T12:12:47.381" v="933" actId="1076"/>
          <ac:spMkLst>
            <pc:docMk/>
            <pc:sldMk cId="1986028456" sldId="273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2:13:00.009" v="936" actId="255"/>
          <ac:spMkLst>
            <pc:docMk/>
            <pc:sldMk cId="1986028456" sldId="273"/>
            <ac:spMk id="3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2:13:22.909" v="940" actId="1076"/>
        <pc:sldMkLst>
          <pc:docMk/>
          <pc:sldMk cId="1117804525" sldId="274"/>
        </pc:sldMkLst>
        <pc:spChg chg="mod">
          <ac:chgData name="ELRA Secretariat" userId="6ced8ac7-0374-41c4-af22-77840f361263" providerId="ADAL" clId="{21BB44A1-592F-4AB4-83CB-D16536910DF5}" dt="2022-11-23T12:13:10.431" v="937" actId="255"/>
          <ac:spMkLst>
            <pc:docMk/>
            <pc:sldMk cId="1117804525" sldId="274"/>
            <ac:spMk id="2" creationId="{00000000-0000-0000-0000-000000000000}"/>
          </ac:spMkLst>
        </pc:spChg>
        <pc:picChg chg="mod">
          <ac:chgData name="ELRA Secretariat" userId="6ced8ac7-0374-41c4-af22-77840f361263" providerId="ADAL" clId="{21BB44A1-592F-4AB4-83CB-D16536910DF5}" dt="2022-11-23T12:13:22.909" v="940" actId="1076"/>
          <ac:picMkLst>
            <pc:docMk/>
            <pc:sldMk cId="1117804525" sldId="274"/>
            <ac:picMk id="3075" creationId="{00000000-0000-0000-0000-000000000000}"/>
          </ac:picMkLst>
        </pc:picChg>
      </pc:sldChg>
      <pc:sldChg chg="modSp mod">
        <pc:chgData name="ELRA Secretariat" userId="6ced8ac7-0374-41c4-af22-77840f361263" providerId="ADAL" clId="{21BB44A1-592F-4AB4-83CB-D16536910DF5}" dt="2022-11-23T11:55:24.726" v="634" actId="20577"/>
        <pc:sldMkLst>
          <pc:docMk/>
          <pc:sldMk cId="881945593" sldId="275"/>
        </pc:sldMkLst>
        <pc:spChg chg="mod">
          <ac:chgData name="ELRA Secretariat" userId="6ced8ac7-0374-41c4-af22-77840f361263" providerId="ADAL" clId="{21BB44A1-592F-4AB4-83CB-D16536910DF5}" dt="2022-11-23T10:01:58.567" v="327" actId="14100"/>
          <ac:spMkLst>
            <pc:docMk/>
            <pc:sldMk cId="881945593" sldId="275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1:55:24.726" v="634" actId="20577"/>
          <ac:spMkLst>
            <pc:docMk/>
            <pc:sldMk cId="881945593" sldId="275"/>
            <ac:spMk id="3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1:57:20.546" v="657" actId="20577"/>
        <pc:sldMkLst>
          <pc:docMk/>
          <pc:sldMk cId="719399393" sldId="276"/>
        </pc:sldMkLst>
        <pc:spChg chg="mod">
          <ac:chgData name="ELRA Secretariat" userId="6ced8ac7-0374-41c4-af22-77840f361263" providerId="ADAL" clId="{21BB44A1-592F-4AB4-83CB-D16536910DF5}" dt="2022-11-23T11:57:20.546" v="657" actId="20577"/>
          <ac:spMkLst>
            <pc:docMk/>
            <pc:sldMk cId="719399393" sldId="276"/>
            <ac:spMk id="3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2:12:17.385" v="926" actId="14100"/>
        <pc:sldMkLst>
          <pc:docMk/>
          <pc:sldMk cId="2132036986" sldId="277"/>
        </pc:sldMkLst>
        <pc:spChg chg="mod">
          <ac:chgData name="ELRA Secretariat" userId="6ced8ac7-0374-41c4-af22-77840f361263" providerId="ADAL" clId="{21BB44A1-592F-4AB4-83CB-D16536910DF5}" dt="2022-11-23T12:12:01.049" v="923" actId="27636"/>
          <ac:spMkLst>
            <pc:docMk/>
            <pc:sldMk cId="2132036986" sldId="277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2:12:17.385" v="926" actId="14100"/>
          <ac:spMkLst>
            <pc:docMk/>
            <pc:sldMk cId="2132036986" sldId="277"/>
            <ac:spMk id="3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2:14:00.424" v="945" actId="255"/>
        <pc:sldMkLst>
          <pc:docMk/>
          <pc:sldMk cId="1882501924" sldId="278"/>
        </pc:sldMkLst>
        <pc:spChg chg="mod">
          <ac:chgData name="ELRA Secretariat" userId="6ced8ac7-0374-41c4-af22-77840f361263" providerId="ADAL" clId="{21BB44A1-592F-4AB4-83CB-D16536910DF5}" dt="2022-11-23T12:13:43.846" v="941" actId="255"/>
          <ac:spMkLst>
            <pc:docMk/>
            <pc:sldMk cId="1882501924" sldId="278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2:14:00.424" v="945" actId="255"/>
          <ac:spMkLst>
            <pc:docMk/>
            <pc:sldMk cId="1882501924" sldId="278"/>
            <ac:spMk id="3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0:20:55.794" v="607" actId="20577"/>
        <pc:sldMkLst>
          <pc:docMk/>
          <pc:sldMk cId="2328040770" sldId="279"/>
        </pc:sldMkLst>
        <pc:spChg chg="mod">
          <ac:chgData name="ELRA Secretariat" userId="6ced8ac7-0374-41c4-af22-77840f361263" providerId="ADAL" clId="{21BB44A1-592F-4AB4-83CB-D16536910DF5}" dt="2022-11-23T10:04:39.505" v="340" actId="255"/>
          <ac:spMkLst>
            <pc:docMk/>
            <pc:sldMk cId="2328040770" sldId="279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0:20:55.794" v="607" actId="20577"/>
          <ac:spMkLst>
            <pc:docMk/>
            <pc:sldMk cId="2328040770" sldId="279"/>
            <ac:spMk id="3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2:29:32.519" v="961" actId="255"/>
        <pc:sldMkLst>
          <pc:docMk/>
          <pc:sldMk cId="1627053347" sldId="280"/>
        </pc:sldMkLst>
        <pc:spChg chg="mod">
          <ac:chgData name="ELRA Secretariat" userId="6ced8ac7-0374-41c4-af22-77840f361263" providerId="ADAL" clId="{21BB44A1-592F-4AB4-83CB-D16536910DF5}" dt="2022-11-21T18:25:07.339" v="152" actId="113"/>
          <ac:spMkLst>
            <pc:docMk/>
            <pc:sldMk cId="1627053347" sldId="280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2:29:32.519" v="961" actId="255"/>
          <ac:spMkLst>
            <pc:docMk/>
            <pc:sldMk cId="1627053347" sldId="280"/>
            <ac:spMk id="3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2:02:29.148" v="726" actId="255"/>
        <pc:sldMkLst>
          <pc:docMk/>
          <pc:sldMk cId="1184576714" sldId="281"/>
        </pc:sldMkLst>
        <pc:spChg chg="mod">
          <ac:chgData name="ELRA Secretariat" userId="6ced8ac7-0374-41c4-af22-77840f361263" providerId="ADAL" clId="{21BB44A1-592F-4AB4-83CB-D16536910DF5}" dt="2022-11-23T09:58:46.961" v="173" actId="20577"/>
          <ac:spMkLst>
            <pc:docMk/>
            <pc:sldMk cId="1184576714" sldId="281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2:02:29.148" v="726" actId="255"/>
          <ac:spMkLst>
            <pc:docMk/>
            <pc:sldMk cId="1184576714" sldId="281"/>
            <ac:spMk id="3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2:03:10.990" v="731" actId="255"/>
        <pc:sldMkLst>
          <pc:docMk/>
          <pc:sldMk cId="2187397314" sldId="282"/>
        </pc:sldMkLst>
        <pc:spChg chg="mod">
          <ac:chgData name="ELRA Secretariat" userId="6ced8ac7-0374-41c4-af22-77840f361263" providerId="ADAL" clId="{21BB44A1-592F-4AB4-83CB-D16536910DF5}" dt="2022-11-23T09:59:36.672" v="229" actId="14100"/>
          <ac:spMkLst>
            <pc:docMk/>
            <pc:sldMk cId="2187397314" sldId="282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2:03:10.990" v="731" actId="255"/>
          <ac:spMkLst>
            <pc:docMk/>
            <pc:sldMk cId="2187397314" sldId="282"/>
            <ac:spMk id="3" creationId="{00000000-0000-0000-0000-000000000000}"/>
          </ac:spMkLst>
        </pc:spChg>
      </pc:sldChg>
      <pc:sldChg chg="modSp mod">
        <pc:chgData name="ELRA Secretariat" userId="6ced8ac7-0374-41c4-af22-77840f361263" providerId="ADAL" clId="{21BB44A1-592F-4AB4-83CB-D16536910DF5}" dt="2022-11-23T12:03:28.978" v="735" actId="179"/>
        <pc:sldMkLst>
          <pc:docMk/>
          <pc:sldMk cId="3445917204" sldId="283"/>
        </pc:sldMkLst>
        <pc:spChg chg="mod">
          <ac:chgData name="ELRA Secretariat" userId="6ced8ac7-0374-41c4-af22-77840f361263" providerId="ADAL" clId="{21BB44A1-592F-4AB4-83CB-D16536910DF5}" dt="2022-11-23T10:00:43.187" v="301" actId="20577"/>
          <ac:spMkLst>
            <pc:docMk/>
            <pc:sldMk cId="3445917204" sldId="283"/>
            <ac:spMk id="2" creationId="{00000000-0000-0000-0000-000000000000}"/>
          </ac:spMkLst>
        </pc:spChg>
        <pc:spChg chg="mod">
          <ac:chgData name="ELRA Secretariat" userId="6ced8ac7-0374-41c4-af22-77840f361263" providerId="ADAL" clId="{21BB44A1-592F-4AB4-83CB-D16536910DF5}" dt="2022-11-23T12:03:28.978" v="735" actId="179"/>
          <ac:spMkLst>
            <pc:docMk/>
            <pc:sldMk cId="3445917204" sldId="28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53AE-A6CC-4899-AC18-1FC61A01CA8C}" type="datetimeFigureOut">
              <a:rPr lang="es-ES" smtClean="0"/>
              <a:t>23/11/2022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7E79-D1F2-484C-88D5-CED435388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5110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53AE-A6CC-4899-AC18-1FC61A01CA8C}" type="datetimeFigureOut">
              <a:rPr lang="es-ES" smtClean="0"/>
              <a:t>23/11/2022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7E79-D1F2-484C-88D5-CED435388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983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53AE-A6CC-4899-AC18-1FC61A01CA8C}" type="datetimeFigureOut">
              <a:rPr lang="es-ES" smtClean="0"/>
              <a:t>23/11/2022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7E79-D1F2-484C-88D5-CED435388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994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53AE-A6CC-4899-AC18-1FC61A01CA8C}" type="datetimeFigureOut">
              <a:rPr lang="es-ES" smtClean="0"/>
              <a:t>23/11/2022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7E79-D1F2-484C-88D5-CED435388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2422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53AE-A6CC-4899-AC18-1FC61A01CA8C}" type="datetimeFigureOut">
              <a:rPr lang="es-ES" smtClean="0"/>
              <a:t>23/11/2022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7E79-D1F2-484C-88D5-CED435388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51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53AE-A6CC-4899-AC18-1FC61A01CA8C}" type="datetimeFigureOut">
              <a:rPr lang="es-ES" smtClean="0"/>
              <a:t>23/11/2022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7E79-D1F2-484C-88D5-CED435388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8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53AE-A6CC-4899-AC18-1FC61A01CA8C}" type="datetimeFigureOut">
              <a:rPr lang="es-ES" smtClean="0"/>
              <a:t>23/11/2022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7E79-D1F2-484C-88D5-CED435388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2791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53AE-A6CC-4899-AC18-1FC61A01CA8C}" type="datetimeFigureOut">
              <a:rPr lang="es-ES" smtClean="0"/>
              <a:t>23/11/2022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7E79-D1F2-484C-88D5-CED435388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6076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53AE-A6CC-4899-AC18-1FC61A01CA8C}" type="datetimeFigureOut">
              <a:rPr lang="es-ES" smtClean="0"/>
              <a:t>23/11/2022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7E79-D1F2-484C-88D5-CED435388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697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53AE-A6CC-4899-AC18-1FC61A01CA8C}" type="datetimeFigureOut">
              <a:rPr lang="es-ES" smtClean="0"/>
              <a:t>23/11/2022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7E79-D1F2-484C-88D5-CED435388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3451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E53AE-A6CC-4899-AC18-1FC61A01CA8C}" type="datetimeFigureOut">
              <a:rPr lang="es-ES" smtClean="0"/>
              <a:t>23/11/2022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77E79-D1F2-484C-88D5-CED435388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985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E53AE-A6CC-4899-AC18-1FC61A01CA8C}" type="datetimeFigureOut">
              <a:rPr lang="es-ES" smtClean="0"/>
              <a:t>23/11/2022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77E79-D1F2-484C-88D5-CED4353881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64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48272"/>
          </a:xfrm>
        </p:spPr>
        <p:txBody>
          <a:bodyPr>
            <a:noAutofit/>
          </a:bodyPr>
          <a:lstStyle/>
          <a:p>
            <a:pPr algn="l"/>
            <a:r>
              <a:rPr lang="en-US" sz="2400" b="1" dirty="0">
                <a:latin typeface="Century Gothic" pitchFamily="34" charset="0"/>
              </a:rPr>
              <a:t>REGULATION (EU) 2018/1805 </a:t>
            </a:r>
            <a:r>
              <a:rPr lang="en-US" sz="2400" dirty="0">
                <a:latin typeface="Century Gothic" pitchFamily="34" charset="0"/>
              </a:rPr>
              <a:t>of the European Parliament and of the Council on the </a:t>
            </a:r>
            <a:r>
              <a:rPr lang="en-US" sz="2400" i="1" dirty="0">
                <a:latin typeface="Century Gothic" pitchFamily="34" charset="0"/>
              </a:rPr>
              <a:t>mutual recognition of freezing orders and confiscation orders</a:t>
            </a:r>
            <a:br>
              <a:rPr lang="en-US" sz="2400" i="1" dirty="0">
                <a:latin typeface="Century Gothic" pitchFamily="34" charset="0"/>
              </a:rPr>
            </a:br>
            <a:r>
              <a:rPr lang="es-ES" sz="2000" dirty="0">
                <a:latin typeface="Century Gothic" pitchFamily="34" charset="0"/>
              </a:rPr>
              <a:t>		</a:t>
            </a:r>
            <a:r>
              <a:rPr lang="es-ES" sz="2000" b="1" i="1" dirty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A </a:t>
            </a:r>
            <a:r>
              <a:rPr lang="en-GB" sz="2000" b="1" i="1" dirty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Land Registry approach </a:t>
            </a:r>
            <a:r>
              <a:rPr lang="es-ES" sz="2000" b="1" i="1" dirty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(II)</a:t>
            </a:r>
            <a:endParaRPr lang="es-E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224136"/>
          </a:xfrm>
        </p:spPr>
        <p:txBody>
          <a:bodyPr>
            <a:normAutofit fontScale="85000" lnSpcReduction="20000"/>
          </a:bodyPr>
          <a:lstStyle/>
          <a:p>
            <a:endParaRPr lang="es-ES" sz="1600" dirty="0"/>
          </a:p>
          <a:p>
            <a:endParaRPr lang="es-ES" sz="1600" dirty="0"/>
          </a:p>
          <a:p>
            <a:r>
              <a:rPr lang="es-ES" sz="1900" dirty="0"/>
              <a:t>Jorge López</a:t>
            </a:r>
          </a:p>
          <a:p>
            <a:r>
              <a:rPr lang="en-GB" sz="1900" dirty="0"/>
              <a:t>November</a:t>
            </a:r>
            <a:r>
              <a:rPr lang="es-ES" sz="1900" dirty="0"/>
              <a:t> 24th 2022</a:t>
            </a:r>
          </a:p>
          <a:p>
            <a:r>
              <a:rPr lang="es-ES" sz="1900" dirty="0"/>
              <a:t>Málaga </a:t>
            </a:r>
          </a:p>
        </p:txBody>
      </p:sp>
      <p:pic>
        <p:nvPicPr>
          <p:cNvPr id="4" name="Imagen 6" descr="Icono&#10;&#10;Descripción generada automáticamente">
            <a:extLst>
              <a:ext uri="{FF2B5EF4-FFF2-40B4-BE49-F238E27FC236}">
                <a16:creationId xmlns:a16="http://schemas.microsoft.com/office/drawing/2014/main" id="{2C58DF3D-00BE-CC19-4D0E-426197159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705312"/>
            <a:ext cx="27368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2563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210146"/>
          </a:xfrm>
        </p:spPr>
        <p:txBody>
          <a:bodyPr>
            <a:noAutofit/>
          </a:bodyPr>
          <a:lstStyle/>
          <a:p>
            <a:br>
              <a:rPr lang="es-ES" sz="3600" b="1" dirty="0"/>
            </a:br>
            <a:r>
              <a:rPr lang="en-US" sz="3200" b="1" dirty="0"/>
              <a:t>Registry protection of the owner who is not the defendant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b="1" u="sng" dirty="0"/>
          </a:p>
          <a:p>
            <a:pPr marL="0" indent="0">
              <a:buNone/>
            </a:pPr>
            <a:r>
              <a:rPr lang="en-GB" b="1" u="sng" dirty="0"/>
              <a:t>Question:  What if the owner of the property (according to the land register) is not the defendant?</a:t>
            </a:r>
          </a:p>
          <a:p>
            <a:pPr marL="0" indent="0">
              <a:buNone/>
            </a:pPr>
            <a:endParaRPr lang="es-ES" sz="800" dirty="0"/>
          </a:p>
          <a:p>
            <a:pPr lvl="1"/>
            <a:r>
              <a:rPr lang="en-GB" b="1" dirty="0"/>
              <a:t>The order shall be registered:</a:t>
            </a:r>
          </a:p>
          <a:p>
            <a:pPr lvl="2" algn="ctr"/>
            <a:r>
              <a:rPr lang="en-GB" dirty="0"/>
              <a:t>BG, EE (probably), FIN, LT, PL (possible), PT, SE</a:t>
            </a:r>
            <a:endParaRPr lang="es-ES" dirty="0"/>
          </a:p>
          <a:p>
            <a:pPr lvl="1"/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order</a:t>
            </a:r>
            <a:r>
              <a:rPr lang="es-ES" b="1" dirty="0"/>
              <a:t> </a:t>
            </a:r>
            <a:r>
              <a:rPr lang="es-ES" b="1" dirty="0" err="1"/>
              <a:t>shall</a:t>
            </a:r>
            <a:r>
              <a:rPr lang="es-ES" b="1" dirty="0"/>
              <a:t> </a:t>
            </a:r>
            <a:r>
              <a:rPr lang="es-ES" b="1" dirty="0" err="1"/>
              <a:t>not</a:t>
            </a:r>
            <a:r>
              <a:rPr lang="es-ES" b="1" dirty="0"/>
              <a:t> be </a:t>
            </a:r>
            <a:r>
              <a:rPr lang="es-ES" b="1" dirty="0" err="1"/>
              <a:t>registered</a:t>
            </a:r>
            <a:r>
              <a:rPr lang="es-ES" b="1" dirty="0"/>
              <a:t>:</a:t>
            </a:r>
          </a:p>
          <a:p>
            <a:pPr marL="2333625" lvl="2" indent="-266700"/>
            <a:r>
              <a:rPr lang="es-ES" dirty="0"/>
              <a:t>AT, HR, IE, ITA(LF), LU, SK</a:t>
            </a:r>
            <a:endParaRPr lang="es-ES" dirty="0">
              <a:highlight>
                <a:srgbClr val="FFFF00"/>
              </a:highlight>
            </a:endParaRPr>
          </a:p>
          <a:p>
            <a:r>
              <a:rPr lang="en-GB" dirty="0"/>
              <a:t>N.A.</a:t>
            </a:r>
          </a:p>
          <a:p>
            <a:pPr lvl="1"/>
            <a:r>
              <a:rPr lang="en-GB" dirty="0"/>
              <a:t>NL, RO</a:t>
            </a:r>
            <a:endParaRPr lang="es-ES" dirty="0"/>
          </a:p>
          <a:p>
            <a:r>
              <a:rPr lang="en-GB" i="1" dirty="0"/>
              <a:t>The order should express a </a:t>
            </a:r>
            <a:r>
              <a:rPr lang="en-GB" b="1" i="1" dirty="0"/>
              <a:t>relationship</a:t>
            </a:r>
            <a:r>
              <a:rPr lang="en-GB" i="1" dirty="0"/>
              <a:t> between the owner and the defendant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IT (LF), PL, RO</a:t>
            </a:r>
            <a:endParaRPr lang="es-ES" dirty="0">
              <a:highlight>
                <a:srgbClr val="FFFF00"/>
              </a:highlight>
            </a:endParaRPr>
          </a:p>
          <a:p>
            <a:r>
              <a:rPr lang="en-GB" i="1" dirty="0"/>
              <a:t>Suggest </a:t>
            </a:r>
            <a:r>
              <a:rPr lang="en-GB" b="1" i="1" dirty="0"/>
              <a:t>clarification</a:t>
            </a:r>
            <a:r>
              <a:rPr lang="en-GB" i="1" dirty="0"/>
              <a:t> of the order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LU, SE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19399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err="1"/>
              <a:t>Duration</a:t>
            </a:r>
            <a:r>
              <a:rPr lang="es-ES" sz="3200" b="1" dirty="0"/>
              <a:t> of </a:t>
            </a:r>
            <a:r>
              <a:rPr lang="es-ES" sz="3200" b="1" dirty="0" err="1"/>
              <a:t>the</a:t>
            </a:r>
            <a:r>
              <a:rPr lang="es-ES" sz="3200" b="1" dirty="0"/>
              <a:t> </a:t>
            </a:r>
            <a:r>
              <a:rPr lang="es-ES" sz="3200" b="1" dirty="0" err="1"/>
              <a:t>registration</a:t>
            </a:r>
            <a:r>
              <a:rPr lang="es-ES" sz="3200" b="1" dirty="0"/>
              <a:t> (I)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>
            <a:normAutofit/>
          </a:bodyPr>
          <a:lstStyle/>
          <a:p>
            <a:r>
              <a:rPr lang="es-ES" sz="2200" b="1" dirty="0" err="1"/>
              <a:t>Freezing</a:t>
            </a:r>
            <a:r>
              <a:rPr lang="es-ES" sz="2200" b="1" dirty="0"/>
              <a:t> </a:t>
            </a:r>
            <a:r>
              <a:rPr lang="es-ES" sz="2200" b="1" dirty="0" err="1"/>
              <a:t>order</a:t>
            </a:r>
            <a:endParaRPr lang="es-ES" sz="2200" b="1" dirty="0"/>
          </a:p>
          <a:p>
            <a:pPr lvl="1"/>
            <a:r>
              <a:rPr lang="es-ES" sz="2200" dirty="0" err="1"/>
              <a:t>Indefinite</a:t>
            </a:r>
            <a:r>
              <a:rPr lang="es-ES" sz="2200" dirty="0"/>
              <a:t> </a:t>
            </a:r>
            <a:r>
              <a:rPr lang="es-ES" sz="2200" dirty="0" err="1"/>
              <a:t>registration</a:t>
            </a:r>
            <a:r>
              <a:rPr lang="es-ES" sz="2200" dirty="0"/>
              <a:t>: FI / IE / SK</a:t>
            </a:r>
          </a:p>
          <a:p>
            <a:pPr lvl="1"/>
            <a:r>
              <a:rPr lang="es-ES" sz="2200" dirty="0"/>
              <a:t>Provisional-</a:t>
            </a:r>
            <a:r>
              <a:rPr lang="es-ES" sz="2200" dirty="0" err="1"/>
              <a:t>temporary</a:t>
            </a:r>
            <a:r>
              <a:rPr lang="es-ES" sz="2200" dirty="0"/>
              <a:t> </a:t>
            </a:r>
            <a:r>
              <a:rPr lang="es-ES" sz="2200" dirty="0" err="1"/>
              <a:t>registration</a:t>
            </a:r>
            <a:r>
              <a:rPr lang="es-ES" sz="2200" dirty="0"/>
              <a:t>: IT/ LT/ LU/ PL/ ES</a:t>
            </a:r>
          </a:p>
          <a:p>
            <a:r>
              <a:rPr lang="es-ES" sz="2200" b="1" dirty="0" err="1"/>
              <a:t>Confiscation</a:t>
            </a:r>
            <a:r>
              <a:rPr lang="es-ES" sz="2200" b="1" dirty="0"/>
              <a:t> </a:t>
            </a:r>
            <a:r>
              <a:rPr lang="es-ES" sz="2200" b="1" dirty="0" err="1"/>
              <a:t>order</a:t>
            </a:r>
            <a:r>
              <a:rPr lang="es-ES" sz="2200" b="1" dirty="0"/>
              <a:t> </a:t>
            </a:r>
          </a:p>
          <a:p>
            <a:pPr lvl="1"/>
            <a:r>
              <a:rPr lang="es-ES" sz="2200" dirty="0" err="1"/>
              <a:t>Indefinite</a:t>
            </a:r>
            <a:r>
              <a:rPr lang="es-ES" sz="2200" dirty="0"/>
              <a:t> </a:t>
            </a:r>
            <a:r>
              <a:rPr lang="es-ES" sz="2200" dirty="0" err="1"/>
              <a:t>registration</a:t>
            </a:r>
            <a:r>
              <a:rPr lang="es-ES" sz="2200" dirty="0"/>
              <a:t>: AT / BG / FI / IE/ IT / PL</a:t>
            </a:r>
          </a:p>
          <a:p>
            <a:pPr lvl="1"/>
            <a:r>
              <a:rPr lang="es-ES" sz="2200" dirty="0"/>
              <a:t>Provisional </a:t>
            </a:r>
            <a:r>
              <a:rPr lang="es-ES" sz="2200" dirty="0" err="1"/>
              <a:t>or</a:t>
            </a:r>
            <a:r>
              <a:rPr lang="es-ES" sz="2200" dirty="0"/>
              <a:t> </a:t>
            </a:r>
            <a:r>
              <a:rPr lang="es-ES" sz="2200" dirty="0" err="1"/>
              <a:t>temporary</a:t>
            </a:r>
            <a:r>
              <a:rPr lang="es-ES" sz="2200" dirty="0"/>
              <a:t> </a:t>
            </a:r>
            <a:r>
              <a:rPr lang="es-ES" sz="2200" dirty="0" err="1"/>
              <a:t>registration</a:t>
            </a:r>
            <a:r>
              <a:rPr lang="es-ES" sz="2200" dirty="0"/>
              <a:t>: LT / LU / ES</a:t>
            </a:r>
          </a:p>
          <a:p>
            <a:r>
              <a:rPr lang="es-ES" sz="2200" b="1" dirty="0" err="1"/>
              <a:t>Freezing</a:t>
            </a:r>
            <a:r>
              <a:rPr lang="es-ES" sz="2200" b="1" dirty="0"/>
              <a:t> </a:t>
            </a:r>
            <a:r>
              <a:rPr lang="es-ES" sz="2200" b="1" dirty="0" err="1"/>
              <a:t>order</a:t>
            </a:r>
            <a:r>
              <a:rPr lang="es-ES" sz="2200" dirty="0"/>
              <a:t>, </a:t>
            </a:r>
            <a:r>
              <a:rPr lang="es-ES" sz="2200" dirty="0" err="1"/>
              <a:t>both</a:t>
            </a:r>
            <a:r>
              <a:rPr lang="es-ES" sz="2200" dirty="0"/>
              <a:t> (</a:t>
            </a:r>
            <a:r>
              <a:rPr lang="es-ES" sz="2200" dirty="0" err="1"/>
              <a:t>indefinite</a:t>
            </a:r>
            <a:r>
              <a:rPr lang="es-ES" sz="2200" dirty="0"/>
              <a:t> and </a:t>
            </a:r>
            <a:r>
              <a:rPr lang="es-ES" sz="2200" dirty="0" err="1"/>
              <a:t>temporary</a:t>
            </a:r>
            <a:r>
              <a:rPr lang="es-ES" sz="2200" dirty="0"/>
              <a:t> </a:t>
            </a:r>
            <a:r>
              <a:rPr lang="es-ES" sz="2200" dirty="0" err="1"/>
              <a:t>registration</a:t>
            </a:r>
            <a:r>
              <a:rPr lang="es-ES" sz="2200" dirty="0"/>
              <a:t>):</a:t>
            </a:r>
          </a:p>
          <a:p>
            <a:pPr lvl="1"/>
            <a:r>
              <a:rPr lang="es-ES" sz="2200" dirty="0"/>
              <a:t>AT / BG / EE / IT / PT / SK / SE</a:t>
            </a:r>
          </a:p>
          <a:p>
            <a:r>
              <a:rPr lang="es-ES" sz="2200" b="1" dirty="0" err="1"/>
              <a:t>Confiscation</a:t>
            </a:r>
            <a:r>
              <a:rPr lang="es-ES" sz="2200" b="1" dirty="0"/>
              <a:t> </a:t>
            </a:r>
            <a:r>
              <a:rPr lang="es-ES" sz="2200" b="1" dirty="0" err="1"/>
              <a:t>order</a:t>
            </a:r>
            <a:r>
              <a:rPr lang="es-ES" sz="2200" dirty="0"/>
              <a:t>, </a:t>
            </a:r>
            <a:r>
              <a:rPr lang="en-US" sz="2200" dirty="0"/>
              <a:t>both (indefinite and temporary registration): </a:t>
            </a:r>
          </a:p>
          <a:p>
            <a:pPr lvl="1"/>
            <a:r>
              <a:rPr lang="es-ES" sz="2200" dirty="0"/>
              <a:t>EE / PT / RO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16796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err="1"/>
              <a:t>Duration</a:t>
            </a:r>
            <a:r>
              <a:rPr lang="es-ES" sz="3200" b="1" dirty="0"/>
              <a:t> of </a:t>
            </a:r>
            <a:r>
              <a:rPr lang="es-ES" sz="3200" b="1" dirty="0" err="1"/>
              <a:t>the</a:t>
            </a:r>
            <a:r>
              <a:rPr lang="es-ES" sz="3200" b="1" dirty="0"/>
              <a:t> </a:t>
            </a:r>
            <a:r>
              <a:rPr lang="es-ES" sz="3200" b="1" dirty="0" err="1"/>
              <a:t>registration</a:t>
            </a:r>
            <a:r>
              <a:rPr lang="es-ES" sz="3200" b="1" dirty="0"/>
              <a:t> (II)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 err="1"/>
              <a:t>Established</a:t>
            </a:r>
            <a:r>
              <a:rPr lang="es-ES" sz="2400" dirty="0"/>
              <a:t> </a:t>
            </a:r>
            <a:r>
              <a:rPr lang="es-ES" sz="2400" dirty="0" err="1"/>
              <a:t>by</a:t>
            </a:r>
            <a:r>
              <a:rPr lang="es-ES" sz="2400" dirty="0"/>
              <a:t> judicial </a:t>
            </a:r>
            <a:r>
              <a:rPr lang="es-ES" sz="2400" dirty="0" err="1"/>
              <a:t>decision</a:t>
            </a:r>
            <a:r>
              <a:rPr lang="es-ES" sz="2400" dirty="0"/>
              <a:t>:</a:t>
            </a:r>
          </a:p>
          <a:p>
            <a:pPr lvl="1"/>
            <a:r>
              <a:rPr lang="es-ES" sz="2400" dirty="0"/>
              <a:t>HR / EE / ES/ SK </a:t>
            </a:r>
          </a:p>
          <a:p>
            <a:r>
              <a:rPr lang="es-ES" sz="2400" dirty="0"/>
              <a:t>Pre-</a:t>
            </a:r>
            <a:r>
              <a:rPr lang="es-ES" sz="2400" dirty="0" err="1"/>
              <a:t>established</a:t>
            </a:r>
            <a:r>
              <a:rPr lang="es-ES" sz="2400" dirty="0"/>
              <a:t> </a:t>
            </a:r>
            <a:r>
              <a:rPr lang="es-ES" sz="2400" dirty="0" err="1"/>
              <a:t>by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LR </a:t>
            </a:r>
            <a:r>
              <a:rPr lang="es-ES" sz="2400" dirty="0" err="1"/>
              <a:t>system</a:t>
            </a:r>
            <a:r>
              <a:rPr lang="es-ES" sz="2400" dirty="0"/>
              <a:t>:</a:t>
            </a:r>
          </a:p>
          <a:p>
            <a:pPr lvl="1"/>
            <a:r>
              <a:rPr lang="es-ES" sz="2400" dirty="0"/>
              <a:t>AT / HR / ES / FI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2969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F.O: </a:t>
            </a:r>
            <a:r>
              <a:rPr lang="es-ES" sz="3200" dirty="0" err="1"/>
              <a:t>warning</a:t>
            </a:r>
            <a:r>
              <a:rPr lang="es-ES" sz="3200" dirty="0"/>
              <a:t> to </a:t>
            </a:r>
            <a:r>
              <a:rPr lang="es-ES" sz="3200" dirty="0" err="1"/>
              <a:t>third</a:t>
            </a:r>
            <a:r>
              <a:rPr lang="es-ES" sz="3200" dirty="0"/>
              <a:t> </a:t>
            </a:r>
            <a:r>
              <a:rPr lang="es-ES" sz="3200" dirty="0" err="1"/>
              <a:t>parties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Surely, this notice involves a warning to 3</a:t>
            </a:r>
            <a:r>
              <a:rPr lang="en-GB" sz="2400" baseline="30000" dirty="0"/>
              <a:t>rd</a:t>
            </a:r>
            <a:r>
              <a:rPr lang="en-GB" sz="2400" dirty="0"/>
              <a:t> parties</a:t>
            </a:r>
            <a:r>
              <a:rPr lang="es-ES" sz="2400" dirty="0"/>
              <a:t>:</a:t>
            </a:r>
          </a:p>
          <a:p>
            <a:pPr lvl="1"/>
            <a:r>
              <a:rPr lang="es-ES" sz="2400" dirty="0"/>
              <a:t>AT / BG / HR / EE / FI / IE / IT / LT / NL / PL / PT / SK </a:t>
            </a:r>
          </a:p>
          <a:p>
            <a:pPr marL="457200" lvl="1" indent="0">
              <a:buNone/>
            </a:pPr>
            <a:r>
              <a:rPr lang="es-ES" sz="2400" dirty="0"/>
              <a:t> ES / SE</a:t>
            </a:r>
          </a:p>
          <a:p>
            <a:r>
              <a:rPr lang="es-ES" sz="2400" dirty="0" err="1"/>
              <a:t>However</a:t>
            </a:r>
            <a:r>
              <a:rPr lang="es-ES" sz="2400" dirty="0"/>
              <a:t>, in </a:t>
            </a:r>
            <a:r>
              <a:rPr lang="es-ES" sz="2400" b="1" u="sng" dirty="0"/>
              <a:t>no LR </a:t>
            </a:r>
            <a:r>
              <a:rPr lang="es-ES" sz="2400" b="1" u="sng" dirty="0" err="1"/>
              <a:t>systems</a:t>
            </a:r>
            <a:r>
              <a:rPr lang="es-ES" sz="2400" b="1" u="sng" dirty="0"/>
              <a:t> </a:t>
            </a:r>
            <a:r>
              <a:rPr lang="es-ES" sz="2400" dirty="0" err="1"/>
              <a:t>this</a:t>
            </a:r>
            <a:r>
              <a:rPr lang="es-ES" sz="2400" dirty="0"/>
              <a:t> </a:t>
            </a:r>
            <a:r>
              <a:rPr lang="es-ES" sz="2400" dirty="0" err="1"/>
              <a:t>notice</a:t>
            </a:r>
            <a:r>
              <a:rPr lang="es-ES" sz="2400" dirty="0"/>
              <a:t> </a:t>
            </a:r>
            <a:r>
              <a:rPr lang="es-ES" sz="2400" dirty="0" err="1"/>
              <a:t>is</a:t>
            </a:r>
            <a:r>
              <a:rPr lang="es-ES" sz="2400" dirty="0"/>
              <a:t> </a:t>
            </a:r>
            <a:r>
              <a:rPr lang="es-ES" sz="2400" dirty="0" err="1"/>
              <a:t>considered</a:t>
            </a:r>
            <a:r>
              <a:rPr lang="es-ES" sz="2400" dirty="0"/>
              <a:t> ONLY a </a:t>
            </a:r>
            <a:r>
              <a:rPr lang="es-ES" sz="2400" dirty="0" err="1"/>
              <a:t>warning</a:t>
            </a:r>
            <a:endParaRPr lang="es-ES" sz="2400" dirty="0"/>
          </a:p>
          <a:p>
            <a:pPr lvl="1"/>
            <a:r>
              <a:rPr lang="es-ES" sz="2400" dirty="0"/>
              <a:t>So, </a:t>
            </a:r>
            <a:r>
              <a:rPr lang="es-ES" sz="2400" dirty="0" err="1"/>
              <a:t>we</a:t>
            </a:r>
            <a:r>
              <a:rPr lang="es-ES" sz="2400" dirty="0"/>
              <a:t> can </a:t>
            </a:r>
            <a:r>
              <a:rPr lang="es-ES" sz="2400" dirty="0" err="1"/>
              <a:t>infere</a:t>
            </a:r>
            <a:r>
              <a:rPr lang="es-ES" sz="2400" dirty="0"/>
              <a:t> </a:t>
            </a:r>
            <a:r>
              <a:rPr lang="es-ES" sz="2400" dirty="0" err="1"/>
              <a:t>that</a:t>
            </a:r>
            <a:r>
              <a:rPr lang="es-ES" sz="2400" dirty="0"/>
              <a:t> </a:t>
            </a:r>
            <a:r>
              <a:rPr lang="es-ES" sz="2400" dirty="0" err="1"/>
              <a:t>there</a:t>
            </a:r>
            <a:r>
              <a:rPr lang="es-ES" sz="2400" dirty="0"/>
              <a:t> are </a:t>
            </a:r>
            <a:r>
              <a:rPr lang="es-ES" sz="2400" dirty="0" err="1"/>
              <a:t>or</a:t>
            </a:r>
            <a:r>
              <a:rPr lang="es-ES" sz="2400" dirty="0"/>
              <a:t> </a:t>
            </a:r>
            <a:r>
              <a:rPr lang="es-ES" sz="2400" dirty="0" err="1"/>
              <a:t>may</a:t>
            </a:r>
            <a:r>
              <a:rPr lang="es-ES" sz="2400" dirty="0"/>
              <a:t> be more </a:t>
            </a:r>
            <a:r>
              <a:rPr lang="es-ES" sz="2400" dirty="0" err="1"/>
              <a:t>effects</a:t>
            </a:r>
            <a:r>
              <a:rPr lang="es-ES" sz="2400" dirty="0"/>
              <a:t> </a:t>
            </a:r>
            <a:r>
              <a:rPr lang="es-ES" sz="2400" dirty="0" err="1"/>
              <a:t>stemming</a:t>
            </a:r>
            <a:r>
              <a:rPr lang="es-ES" sz="2400" dirty="0"/>
              <a:t> </a:t>
            </a:r>
            <a:r>
              <a:rPr lang="es-ES" sz="2400" dirty="0" err="1"/>
              <a:t>on</a:t>
            </a:r>
            <a:r>
              <a:rPr lang="es-ES" sz="2400" dirty="0"/>
              <a:t> </a:t>
            </a:r>
            <a:r>
              <a:rPr lang="es-ES" sz="2400" dirty="0" err="1"/>
              <a:t>this</a:t>
            </a:r>
            <a:r>
              <a:rPr lang="es-ES" sz="2400" dirty="0"/>
              <a:t> </a:t>
            </a:r>
            <a:r>
              <a:rPr lang="es-ES" sz="2400" dirty="0" err="1"/>
              <a:t>notice</a:t>
            </a:r>
            <a:r>
              <a:rPr lang="es-ES" sz="2400" dirty="0"/>
              <a:t>/</a:t>
            </a:r>
            <a:r>
              <a:rPr lang="es-ES" sz="2400" dirty="0" err="1"/>
              <a:t>order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043632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F.O: </a:t>
            </a:r>
            <a:r>
              <a:rPr lang="es-ES" sz="3200" dirty="0" err="1"/>
              <a:t>Freezing</a:t>
            </a:r>
            <a:r>
              <a:rPr lang="es-ES" sz="3200" dirty="0"/>
              <a:t> and </a:t>
            </a:r>
            <a:r>
              <a:rPr lang="es-ES" sz="3200" dirty="0" err="1"/>
              <a:t>other</a:t>
            </a:r>
            <a:r>
              <a:rPr lang="es-ES" sz="3200" dirty="0"/>
              <a:t> </a:t>
            </a:r>
            <a:r>
              <a:rPr lang="es-ES" sz="3200" dirty="0" err="1"/>
              <a:t>effects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b="1" dirty="0" err="1"/>
              <a:t>Prohibition</a:t>
            </a:r>
            <a:r>
              <a:rPr lang="es-ES" sz="2400" b="1" dirty="0"/>
              <a:t> of </a:t>
            </a:r>
            <a:r>
              <a:rPr lang="es-ES" sz="2400" b="1" dirty="0" err="1"/>
              <a:t>disposal</a:t>
            </a:r>
            <a:r>
              <a:rPr lang="es-ES" sz="2400" b="1" dirty="0"/>
              <a:t> of </a:t>
            </a:r>
            <a:r>
              <a:rPr lang="es-ES" sz="2400" b="1" dirty="0" err="1"/>
              <a:t>the</a:t>
            </a:r>
            <a:r>
              <a:rPr lang="es-ES" sz="2400" b="1" dirty="0"/>
              <a:t> </a:t>
            </a:r>
            <a:r>
              <a:rPr lang="es-ES" sz="2400" b="1" dirty="0" err="1"/>
              <a:t>assets</a:t>
            </a:r>
            <a:r>
              <a:rPr lang="es-ES" sz="2400" dirty="0"/>
              <a:t>:</a:t>
            </a:r>
          </a:p>
          <a:p>
            <a:pPr lvl="1"/>
            <a:r>
              <a:rPr lang="es-ES" sz="2400" dirty="0"/>
              <a:t>HR / EE / IT / LU / NL / PL / SK / ES / SE</a:t>
            </a:r>
          </a:p>
          <a:p>
            <a:r>
              <a:rPr lang="es-ES" sz="2400" b="1" dirty="0" err="1"/>
              <a:t>Limitation</a:t>
            </a:r>
            <a:r>
              <a:rPr lang="es-ES" sz="2400" b="1" dirty="0"/>
              <a:t> of </a:t>
            </a:r>
            <a:r>
              <a:rPr lang="es-ES" sz="2400" b="1" dirty="0" err="1"/>
              <a:t>the</a:t>
            </a:r>
            <a:r>
              <a:rPr lang="es-ES" sz="2400" b="1" dirty="0"/>
              <a:t> </a:t>
            </a:r>
            <a:r>
              <a:rPr lang="es-ES" sz="2400" b="1" dirty="0" err="1"/>
              <a:t>powers</a:t>
            </a:r>
            <a:r>
              <a:rPr lang="es-ES" sz="2400" b="1" dirty="0"/>
              <a:t> of </a:t>
            </a:r>
            <a:r>
              <a:rPr lang="es-ES" sz="2400" b="1" dirty="0" err="1"/>
              <a:t>the</a:t>
            </a:r>
            <a:r>
              <a:rPr lang="es-ES" sz="2400" b="1" dirty="0"/>
              <a:t> </a:t>
            </a:r>
            <a:r>
              <a:rPr lang="es-ES" sz="2400" b="1" dirty="0" err="1"/>
              <a:t>owner</a:t>
            </a:r>
            <a:r>
              <a:rPr lang="es-ES" sz="2400" dirty="0"/>
              <a:t>:</a:t>
            </a:r>
          </a:p>
          <a:p>
            <a:pPr lvl="1"/>
            <a:r>
              <a:rPr lang="es-ES" sz="2400" dirty="0"/>
              <a:t>AT / EE/ IT / LU / NL / PL/ SK / ES / SE</a:t>
            </a:r>
          </a:p>
          <a:p>
            <a:r>
              <a:rPr lang="es-ES" sz="2400" b="1" dirty="0" err="1"/>
              <a:t>Possibility</a:t>
            </a:r>
            <a:r>
              <a:rPr lang="es-ES" sz="2400" b="1" dirty="0"/>
              <a:t> of a </a:t>
            </a:r>
            <a:r>
              <a:rPr lang="es-ES" sz="2400" b="1" dirty="0" err="1"/>
              <a:t>forced</a:t>
            </a:r>
            <a:r>
              <a:rPr lang="es-ES" sz="2400" b="1" dirty="0"/>
              <a:t> sale of </a:t>
            </a:r>
            <a:r>
              <a:rPr lang="es-ES" sz="2400" b="1" dirty="0" err="1"/>
              <a:t>the</a:t>
            </a:r>
            <a:r>
              <a:rPr lang="es-ES" sz="2400" b="1" dirty="0"/>
              <a:t> </a:t>
            </a:r>
            <a:r>
              <a:rPr lang="es-ES" sz="2400" b="1" dirty="0" err="1"/>
              <a:t>frozen</a:t>
            </a:r>
            <a:r>
              <a:rPr lang="es-ES" sz="2400" b="1" dirty="0"/>
              <a:t> </a:t>
            </a:r>
            <a:r>
              <a:rPr lang="es-ES" sz="2400" b="1" dirty="0" err="1"/>
              <a:t>assets</a:t>
            </a:r>
            <a:r>
              <a:rPr lang="es-ES" sz="2400" dirty="0"/>
              <a:t>:</a:t>
            </a:r>
          </a:p>
          <a:p>
            <a:pPr lvl="1"/>
            <a:r>
              <a:rPr lang="es-ES" sz="2400" dirty="0"/>
              <a:t>AT / BG / EE / FI / IE / IT / LT / LU</a:t>
            </a:r>
          </a:p>
          <a:p>
            <a:r>
              <a:rPr lang="es-ES" sz="2400" b="1" dirty="0" err="1"/>
              <a:t>Possibility</a:t>
            </a:r>
            <a:r>
              <a:rPr lang="es-ES" sz="2400" b="1" dirty="0"/>
              <a:t> of </a:t>
            </a:r>
            <a:r>
              <a:rPr lang="es-ES" sz="2400" b="1" dirty="0" err="1"/>
              <a:t>auctioning</a:t>
            </a:r>
            <a:r>
              <a:rPr lang="es-ES" sz="2400" b="1" dirty="0"/>
              <a:t> </a:t>
            </a:r>
            <a:r>
              <a:rPr lang="es-ES" sz="2400" b="1" dirty="0" err="1"/>
              <a:t>the</a:t>
            </a:r>
            <a:r>
              <a:rPr lang="es-ES" sz="2400" b="1" dirty="0"/>
              <a:t> </a:t>
            </a:r>
            <a:r>
              <a:rPr lang="es-ES" sz="2400" b="1" dirty="0" err="1"/>
              <a:t>frozen</a:t>
            </a:r>
            <a:r>
              <a:rPr lang="es-ES" sz="2400" b="1" dirty="0"/>
              <a:t> </a:t>
            </a:r>
            <a:r>
              <a:rPr lang="es-ES" sz="2400" b="1" dirty="0" err="1"/>
              <a:t>assets</a:t>
            </a:r>
            <a:r>
              <a:rPr lang="es-ES" sz="2400" dirty="0"/>
              <a:t>:</a:t>
            </a:r>
          </a:p>
          <a:p>
            <a:pPr lvl="1"/>
            <a:r>
              <a:rPr lang="es-ES" sz="2400" dirty="0"/>
              <a:t>AT / EE / IT / LT / LU</a:t>
            </a:r>
          </a:p>
          <a:p>
            <a:r>
              <a:rPr lang="es-ES" sz="2400" b="1" dirty="0" err="1"/>
              <a:t>Other</a:t>
            </a:r>
            <a:r>
              <a:rPr lang="es-ES" sz="2400" b="1" dirty="0"/>
              <a:t> </a:t>
            </a:r>
            <a:r>
              <a:rPr lang="es-ES" sz="2400" b="1" dirty="0" err="1"/>
              <a:t>effects</a:t>
            </a:r>
            <a:r>
              <a:rPr lang="es-ES" sz="2400" dirty="0"/>
              <a:t>:</a:t>
            </a:r>
          </a:p>
          <a:p>
            <a:pPr lvl="1"/>
            <a:r>
              <a:rPr lang="es-ES" sz="2400" dirty="0"/>
              <a:t>AT / BG / HR / LU / PT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16605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C.O.: </a:t>
            </a:r>
            <a:r>
              <a:rPr lang="es-ES" sz="3200" dirty="0" err="1"/>
              <a:t>Warning</a:t>
            </a:r>
            <a:r>
              <a:rPr lang="es-ES" sz="3200" dirty="0"/>
              <a:t> to </a:t>
            </a:r>
            <a:r>
              <a:rPr lang="es-ES" sz="3200" dirty="0" err="1"/>
              <a:t>third</a:t>
            </a:r>
            <a:r>
              <a:rPr lang="es-ES" sz="3200" dirty="0"/>
              <a:t> </a:t>
            </a:r>
            <a:r>
              <a:rPr lang="es-ES" sz="3200" dirty="0" err="1"/>
              <a:t>parties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" sz="2400" dirty="0" err="1"/>
              <a:t>This</a:t>
            </a:r>
            <a:r>
              <a:rPr lang="es-ES" sz="2400" dirty="0"/>
              <a:t> </a:t>
            </a:r>
            <a:r>
              <a:rPr lang="es-ES" sz="2400" dirty="0" err="1"/>
              <a:t>notice</a:t>
            </a:r>
            <a:r>
              <a:rPr lang="es-ES" sz="2400" dirty="0"/>
              <a:t> </a:t>
            </a:r>
            <a:r>
              <a:rPr lang="es-ES" sz="2400" dirty="0" err="1"/>
              <a:t>implies</a:t>
            </a:r>
            <a:r>
              <a:rPr lang="es-ES" sz="2400" dirty="0"/>
              <a:t> a </a:t>
            </a:r>
            <a:r>
              <a:rPr lang="es-ES" sz="2400" dirty="0" err="1"/>
              <a:t>warning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3rd </a:t>
            </a:r>
            <a:r>
              <a:rPr lang="es-ES" sz="2400" dirty="0" err="1"/>
              <a:t>parties</a:t>
            </a:r>
            <a:r>
              <a:rPr lang="es-ES" sz="2400" dirty="0"/>
              <a:t>: </a:t>
            </a:r>
            <a:endParaRPr lang="en-US" sz="2400" dirty="0"/>
          </a:p>
          <a:p>
            <a:pPr lvl="1"/>
            <a:r>
              <a:rPr lang="en-US" sz="2400" dirty="0"/>
              <a:t> BG / HR / EE / FI / IE / LT / SK / ES</a:t>
            </a:r>
            <a:endParaRPr lang="es-ES" sz="2400" dirty="0"/>
          </a:p>
          <a:p>
            <a:r>
              <a:rPr lang="es-ES" sz="2400" dirty="0" err="1"/>
              <a:t>However</a:t>
            </a:r>
            <a:r>
              <a:rPr lang="es-ES" sz="2400" dirty="0"/>
              <a:t>, in </a:t>
            </a:r>
            <a:r>
              <a:rPr lang="es-ES" sz="2400" b="1" dirty="0"/>
              <a:t>no LR </a:t>
            </a:r>
            <a:r>
              <a:rPr lang="es-ES" sz="2400" b="1" dirty="0" err="1"/>
              <a:t>systems</a:t>
            </a:r>
            <a:r>
              <a:rPr lang="es-ES" sz="2400" b="1" dirty="0"/>
              <a:t> </a:t>
            </a:r>
            <a:r>
              <a:rPr lang="es-ES" sz="2400" dirty="0" err="1"/>
              <a:t>this</a:t>
            </a:r>
            <a:r>
              <a:rPr lang="es-ES" sz="2400" dirty="0"/>
              <a:t> </a:t>
            </a:r>
            <a:r>
              <a:rPr lang="es-ES" sz="2400" dirty="0" err="1"/>
              <a:t>notice</a:t>
            </a:r>
            <a:r>
              <a:rPr lang="es-ES" sz="2400" dirty="0"/>
              <a:t> </a:t>
            </a:r>
            <a:r>
              <a:rPr lang="es-ES" sz="2400" dirty="0" err="1"/>
              <a:t>is</a:t>
            </a:r>
            <a:r>
              <a:rPr lang="es-ES" sz="2400" dirty="0"/>
              <a:t> </a:t>
            </a:r>
            <a:r>
              <a:rPr lang="es-ES" sz="2400" dirty="0" err="1"/>
              <a:t>considered</a:t>
            </a:r>
            <a:r>
              <a:rPr lang="es-ES" sz="2400" dirty="0"/>
              <a:t> ONLY  a </a:t>
            </a:r>
            <a:r>
              <a:rPr lang="es-ES" sz="2400" dirty="0" err="1"/>
              <a:t>warning</a:t>
            </a:r>
            <a:endParaRPr lang="es-ES" sz="2400" dirty="0"/>
          </a:p>
          <a:p>
            <a:pPr lvl="1"/>
            <a:r>
              <a:rPr lang="en-US" sz="2400" dirty="0"/>
              <a:t>So, it can be inferred that there are or may be more effects stemming on this notice/order</a:t>
            </a:r>
            <a:endParaRPr lang="es-ES" sz="2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7634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C.O.: more </a:t>
            </a:r>
            <a:r>
              <a:rPr lang="es-ES" dirty="0" err="1"/>
              <a:t>effects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Prohibition of disposal of the assets:</a:t>
            </a:r>
          </a:p>
          <a:p>
            <a:pPr lvl="1"/>
            <a:r>
              <a:rPr lang="en-US" dirty="0"/>
              <a:t>CRO / EST / LUX / PRT / SVK</a:t>
            </a:r>
            <a:endParaRPr lang="es-ES" dirty="0"/>
          </a:p>
          <a:p>
            <a:pPr lvl="0"/>
            <a:r>
              <a:rPr lang="en-US" dirty="0"/>
              <a:t>Limitation of the powers on the assets:</a:t>
            </a:r>
          </a:p>
          <a:p>
            <a:pPr lvl="1"/>
            <a:r>
              <a:rPr lang="en-US" dirty="0"/>
              <a:t>EST </a:t>
            </a:r>
            <a:endParaRPr lang="es-ES" dirty="0"/>
          </a:p>
          <a:p>
            <a:pPr lvl="0"/>
            <a:r>
              <a:rPr lang="en-US" dirty="0"/>
              <a:t>Possibility of a forced sale of the frozen property</a:t>
            </a:r>
          </a:p>
          <a:p>
            <a:pPr lvl="1"/>
            <a:r>
              <a:rPr lang="en-US" dirty="0"/>
              <a:t>CRO / EST / FIN / IRL / LUX / SPAIN</a:t>
            </a:r>
            <a:endParaRPr lang="es-ES" dirty="0"/>
          </a:p>
          <a:p>
            <a:pPr lvl="0"/>
            <a:r>
              <a:rPr lang="en-US" dirty="0"/>
              <a:t>Possibility of auctioning the confiscated assets</a:t>
            </a:r>
          </a:p>
          <a:p>
            <a:pPr lvl="1"/>
            <a:r>
              <a:rPr lang="en-US" dirty="0"/>
              <a:t>CRO / EST / LUX / ESP</a:t>
            </a:r>
            <a:endParaRPr lang="es-ES" dirty="0"/>
          </a:p>
          <a:p>
            <a:pPr lvl="0"/>
            <a:r>
              <a:rPr lang="en-US" dirty="0"/>
              <a:t>Other effects:</a:t>
            </a:r>
          </a:p>
          <a:p>
            <a:pPr lvl="1"/>
            <a:r>
              <a:rPr lang="en-US" dirty="0"/>
              <a:t>AUT / BGR / ITA / LTU / LUX / POL / PRT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3931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err="1"/>
              <a:t>Does</a:t>
            </a:r>
            <a:r>
              <a:rPr lang="es-ES" sz="3200" dirty="0"/>
              <a:t> </a:t>
            </a:r>
            <a:r>
              <a:rPr lang="es-ES" sz="3200" dirty="0" err="1"/>
              <a:t>it</a:t>
            </a:r>
            <a:r>
              <a:rPr lang="es-ES" sz="3200" dirty="0"/>
              <a:t> </a:t>
            </a:r>
            <a:r>
              <a:rPr lang="es-ES" sz="3200" dirty="0" err="1"/>
              <a:t>make</a:t>
            </a:r>
            <a:r>
              <a:rPr lang="es-ES" sz="3200" dirty="0"/>
              <a:t> </a:t>
            </a:r>
            <a:r>
              <a:rPr lang="es-ES" sz="3200" dirty="0" err="1"/>
              <a:t>sense</a:t>
            </a:r>
            <a:r>
              <a:rPr lang="es-ES" sz="3200" dirty="0"/>
              <a:t> </a:t>
            </a:r>
            <a:r>
              <a:rPr lang="es-ES" sz="3200" dirty="0" err="1"/>
              <a:t>the</a:t>
            </a:r>
            <a:r>
              <a:rPr lang="es-ES" sz="3200" dirty="0"/>
              <a:t> </a:t>
            </a:r>
            <a:r>
              <a:rPr lang="es-ES" sz="3200" dirty="0" err="1"/>
              <a:t>duality</a:t>
            </a:r>
            <a:r>
              <a:rPr lang="es-ES" sz="3200" dirty="0"/>
              <a:t> </a:t>
            </a:r>
            <a:r>
              <a:rPr lang="es-ES" sz="3200" i="1" dirty="0" err="1"/>
              <a:t>intavolation</a:t>
            </a:r>
            <a:r>
              <a:rPr lang="es-ES" sz="3200" i="1" dirty="0"/>
              <a:t>/</a:t>
            </a:r>
            <a:r>
              <a:rPr lang="es-ES" sz="3200" i="1" dirty="0" err="1"/>
              <a:t>annotation</a:t>
            </a:r>
            <a:r>
              <a:rPr lang="es-ES" sz="3200" dirty="0"/>
              <a:t>?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686146"/>
              </p:ext>
            </p:extLst>
          </p:nvPr>
        </p:nvGraphicFramePr>
        <p:xfrm>
          <a:off x="1979712" y="1484782"/>
          <a:ext cx="5534696" cy="47502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3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1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COUNTRY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Intavolation/annotation?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AUSTRIA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yes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BELGIUM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BULGARIA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No (</a:t>
                      </a:r>
                      <a:r>
                        <a:rPr lang="es-ES" sz="900" b="1" dirty="0" err="1">
                          <a:effectLst/>
                        </a:rPr>
                        <a:t>indefinite</a:t>
                      </a:r>
                      <a:r>
                        <a:rPr lang="es-ES" sz="900" b="1" dirty="0">
                          <a:effectLst/>
                        </a:rPr>
                        <a:t> in </a:t>
                      </a:r>
                      <a:r>
                        <a:rPr lang="es-ES" sz="900" b="1" dirty="0" err="1">
                          <a:effectLst/>
                        </a:rPr>
                        <a:t>practice</a:t>
                      </a:r>
                      <a:r>
                        <a:rPr lang="es-ES" sz="900" b="1" dirty="0">
                          <a:effectLst/>
                        </a:rPr>
                        <a:t>)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CROATIA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 err="1">
                          <a:effectLst/>
                        </a:rPr>
                        <a:t>n.a</a:t>
                      </a:r>
                      <a:r>
                        <a:rPr lang="es-ES" sz="900" b="1" dirty="0">
                          <a:effectLst/>
                        </a:rPr>
                        <a:t>. 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CYPRUS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GREECE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ESTONIA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Yes 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FINLAND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No, </a:t>
                      </a:r>
                      <a:r>
                        <a:rPr lang="es-ES" sz="900" b="1" dirty="0" err="1">
                          <a:effectLst/>
                        </a:rPr>
                        <a:t>mostly</a:t>
                      </a:r>
                      <a:r>
                        <a:rPr lang="es-ES" sz="900" b="1" dirty="0">
                          <a:effectLst/>
                        </a:rPr>
                        <a:t> </a:t>
                      </a:r>
                      <a:r>
                        <a:rPr lang="es-ES" sz="900" b="1" dirty="0" err="1">
                          <a:effectLst/>
                        </a:rPr>
                        <a:t>indefinite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FRANCE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IRELAND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Yes 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ITALY </a:t>
                      </a:r>
                      <a:r>
                        <a:rPr lang="es-ES" sz="900">
                          <a:effectLst/>
                        </a:rPr>
                        <a:t>(Agenzia)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ITALY</a:t>
                      </a:r>
                      <a:r>
                        <a:rPr lang="es-ES" sz="900">
                          <a:effectLst/>
                        </a:rPr>
                        <a:t> (Libro Fondiario)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Yes 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LATVIA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LITHUANIA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Maybe (in case of term of validity)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LUXEMBOURG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No 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MALTA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 err="1">
                          <a:effectLst/>
                        </a:rPr>
                        <a:t>Not</a:t>
                      </a:r>
                      <a:r>
                        <a:rPr lang="es-ES" sz="900" b="1" dirty="0">
                          <a:effectLst/>
                        </a:rPr>
                        <a:t> in </a:t>
                      </a:r>
                      <a:r>
                        <a:rPr lang="es-ES" sz="900" b="1" dirty="0" err="1">
                          <a:effectLst/>
                        </a:rPr>
                        <a:t>this</a:t>
                      </a:r>
                      <a:r>
                        <a:rPr lang="es-ES" sz="900" b="1" dirty="0">
                          <a:effectLst/>
                        </a:rPr>
                        <a:t> </a:t>
                      </a:r>
                      <a:r>
                        <a:rPr lang="es-ES" sz="900" b="1" dirty="0" err="1">
                          <a:effectLst/>
                        </a:rPr>
                        <a:t>regard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2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THE NETHERLANDS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Indefinite, so </a:t>
                      </a:r>
                      <a:r>
                        <a:rPr lang="en-GB" sz="900" b="1" dirty="0" err="1">
                          <a:effectLst/>
                        </a:rPr>
                        <a:t>intavolation</a:t>
                      </a:r>
                      <a:r>
                        <a:rPr lang="en-GB" sz="900" b="1" dirty="0">
                          <a:effectLst/>
                        </a:rPr>
                        <a:t> not annotation (this topic)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POLAND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 err="1">
                          <a:effectLst/>
                        </a:rPr>
                        <a:t>Indefinite</a:t>
                      </a:r>
                      <a:r>
                        <a:rPr lang="es-ES" sz="900" b="1" dirty="0">
                          <a:effectLst/>
                        </a:rPr>
                        <a:t>, </a:t>
                      </a:r>
                      <a:r>
                        <a:rPr lang="es-ES" sz="900" b="1" dirty="0" err="1">
                          <a:effectLst/>
                        </a:rPr>
                        <a:t>these</a:t>
                      </a:r>
                      <a:r>
                        <a:rPr lang="es-ES" sz="900" b="1" dirty="0">
                          <a:effectLst/>
                        </a:rPr>
                        <a:t> </a:t>
                      </a:r>
                      <a:r>
                        <a:rPr lang="es-ES" sz="900" b="1" dirty="0" err="1">
                          <a:effectLst/>
                        </a:rPr>
                        <a:t>orders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PORTUGAL (Instituto)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PORTUGAL </a:t>
                      </a:r>
                      <a:r>
                        <a:rPr lang="es-ES" sz="900">
                          <a:effectLst/>
                        </a:rPr>
                        <a:t>(Assoc)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Yes 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ROMANIA </a:t>
                      </a:r>
                      <a:r>
                        <a:rPr lang="es-ES" sz="900">
                          <a:effectLst/>
                        </a:rPr>
                        <a:t>(ANCPI)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Yes 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ROMANIA </a:t>
                      </a:r>
                      <a:r>
                        <a:rPr lang="en-GB" sz="900">
                          <a:effectLst/>
                        </a:rPr>
                        <a:t>(Association.)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SLOVAKIa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No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SPAIN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Yes 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6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SWEDEN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No, </a:t>
                      </a:r>
                      <a:r>
                        <a:rPr lang="en-GB" sz="900" b="1" noProof="0" dirty="0">
                          <a:effectLst/>
                        </a:rPr>
                        <a:t>Indefinite</a:t>
                      </a:r>
                      <a:r>
                        <a:rPr lang="es-ES" sz="900" b="1" dirty="0">
                          <a:effectLst/>
                        </a:rPr>
                        <a:t> in general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05100" y="15763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18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err="1"/>
              <a:t>Experience</a:t>
            </a:r>
            <a:r>
              <a:rPr lang="es-ES" sz="3200" dirty="0"/>
              <a:t> in </a:t>
            </a:r>
            <a:r>
              <a:rPr lang="es-ES" sz="3200" dirty="0" err="1"/>
              <a:t>the</a:t>
            </a:r>
            <a:r>
              <a:rPr lang="es-ES" sz="3200" dirty="0"/>
              <a:t> </a:t>
            </a:r>
            <a:r>
              <a:rPr lang="es-ES" sz="3200" dirty="0" err="1"/>
              <a:t>systems</a:t>
            </a:r>
            <a:endParaRPr lang="es-ES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79805"/>
              </p:ext>
            </p:extLst>
          </p:nvPr>
        </p:nvGraphicFramePr>
        <p:xfrm>
          <a:off x="1692278" y="1576039"/>
          <a:ext cx="5759443" cy="4658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5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3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9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COUNTRY</a:t>
                      </a:r>
                      <a:endParaRPr lang="es-E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Experience? Frequent use?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AUSTRIA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Very rare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BELGIUM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BULGARIA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Not very common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CROATIA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“common”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CYPRUS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GREECE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ESTONIA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“not encountered </a:t>
                      </a:r>
                      <a:r>
                        <a:rPr lang="es-ES" sz="900" b="1" dirty="0" err="1">
                          <a:effectLst/>
                        </a:rPr>
                        <a:t>by</a:t>
                      </a:r>
                      <a:r>
                        <a:rPr lang="es-ES" sz="900" b="1" dirty="0">
                          <a:effectLst/>
                        </a:rPr>
                        <a:t> </a:t>
                      </a:r>
                      <a:r>
                        <a:rPr lang="es-ES" sz="900" b="1" dirty="0" err="1">
                          <a:effectLst/>
                        </a:rPr>
                        <a:t>registrars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FINLAND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 err="1">
                          <a:effectLst/>
                        </a:rPr>
                        <a:t>Not</a:t>
                      </a:r>
                      <a:r>
                        <a:rPr lang="es-ES" sz="900" b="1" dirty="0">
                          <a:effectLst/>
                        </a:rPr>
                        <a:t> </a:t>
                      </a:r>
                      <a:r>
                        <a:rPr lang="es-ES" sz="900" b="1" dirty="0" err="1">
                          <a:effectLst/>
                        </a:rPr>
                        <a:t>very</a:t>
                      </a:r>
                      <a:r>
                        <a:rPr lang="es-ES" sz="900" b="1" dirty="0">
                          <a:effectLst/>
                        </a:rPr>
                        <a:t> </a:t>
                      </a:r>
                      <a:r>
                        <a:rPr lang="es-ES" sz="900" b="1" dirty="0" err="1">
                          <a:effectLst/>
                        </a:rPr>
                        <a:t>frequent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FRANCE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IRELAND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“</a:t>
                      </a:r>
                      <a:r>
                        <a:rPr lang="es-ES" sz="900" b="1" dirty="0" err="1">
                          <a:effectLst/>
                        </a:rPr>
                        <a:t>not</a:t>
                      </a:r>
                      <a:r>
                        <a:rPr lang="es-ES" sz="900" b="1" dirty="0">
                          <a:effectLst/>
                        </a:rPr>
                        <a:t> </a:t>
                      </a:r>
                      <a:r>
                        <a:rPr lang="es-ES" sz="900" b="1" dirty="0" err="1">
                          <a:effectLst/>
                        </a:rPr>
                        <a:t>frequent</a:t>
                      </a:r>
                      <a:r>
                        <a:rPr lang="es-ES" sz="900" b="1" dirty="0">
                          <a:effectLst/>
                        </a:rPr>
                        <a:t>”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ITALY </a:t>
                      </a:r>
                      <a:r>
                        <a:rPr lang="es-ES" sz="900">
                          <a:effectLst/>
                        </a:rPr>
                        <a:t>(Agenzia)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ITALY</a:t>
                      </a:r>
                      <a:r>
                        <a:rPr lang="es-ES" sz="900">
                          <a:effectLst/>
                        </a:rPr>
                        <a:t> (Libro Fondiario)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freezing has never been applied until now. Judicial orders concerning confiscations are more frequent.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LATVIA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LITHUANIA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-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LUXEMBOURG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Quite </a:t>
                      </a:r>
                      <a:r>
                        <a:rPr lang="es-ES" sz="900" b="1" dirty="0" err="1">
                          <a:effectLst/>
                        </a:rPr>
                        <a:t>frequent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MALTA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 err="1">
                          <a:effectLst/>
                        </a:rPr>
                        <a:t>Relatively</a:t>
                      </a:r>
                      <a:r>
                        <a:rPr lang="es-ES" sz="900" b="1" dirty="0">
                          <a:effectLst/>
                        </a:rPr>
                        <a:t> </a:t>
                      </a:r>
                      <a:r>
                        <a:rPr lang="es-ES" sz="900" b="1" dirty="0" err="1">
                          <a:effectLst/>
                        </a:rPr>
                        <a:t>frequent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THE NETHERLANDS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No significant use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POLAND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 err="1">
                          <a:effectLst/>
                        </a:rPr>
                        <a:t>Often</a:t>
                      </a:r>
                      <a:r>
                        <a:rPr lang="es-ES" sz="900" b="1" dirty="0">
                          <a:effectLst/>
                        </a:rPr>
                        <a:t> a </a:t>
                      </a:r>
                      <a:r>
                        <a:rPr lang="es-ES" sz="900" b="1" dirty="0" err="1">
                          <a:effectLst/>
                        </a:rPr>
                        <a:t>ban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PORTUGAL (Instituto)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PORTUGAL </a:t>
                      </a:r>
                      <a:r>
                        <a:rPr lang="es-ES" sz="900">
                          <a:effectLst/>
                        </a:rPr>
                        <a:t>(Assoc)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Regular use in criminal matters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ROMANIA </a:t>
                      </a:r>
                      <a:r>
                        <a:rPr lang="es-ES" sz="900">
                          <a:effectLst/>
                        </a:rPr>
                        <a:t>(ANCPI)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 err="1">
                          <a:effectLst/>
                        </a:rPr>
                        <a:t>There</a:t>
                      </a:r>
                      <a:r>
                        <a:rPr lang="es-ES" sz="900" b="1" dirty="0">
                          <a:effectLst/>
                        </a:rPr>
                        <a:t> are no </a:t>
                      </a:r>
                      <a:r>
                        <a:rPr lang="es-ES" sz="900" b="1" dirty="0" err="1">
                          <a:effectLst/>
                        </a:rPr>
                        <a:t>stats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ROMANIA </a:t>
                      </a:r>
                      <a:r>
                        <a:rPr lang="en-GB" sz="900">
                          <a:effectLst/>
                        </a:rPr>
                        <a:t>(Association.)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SLOVAKIa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 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SPAIN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Common in criminal procedures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SWEDEN</a:t>
                      </a:r>
                      <a:endParaRPr lang="es-E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No </a:t>
                      </a:r>
                      <a:r>
                        <a:rPr lang="es-ES" sz="900" b="1" dirty="0" err="1">
                          <a:effectLst/>
                        </a:rPr>
                        <a:t>significant</a:t>
                      </a:r>
                      <a:r>
                        <a:rPr lang="es-ES" sz="900" b="1" dirty="0">
                          <a:effectLst/>
                        </a:rPr>
                        <a:t> use</a:t>
                      </a:r>
                      <a:endParaRPr lang="es-ES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996" marR="39996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068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INNITIAL CONCLUSIONS </a:t>
            </a:r>
            <a:br>
              <a:rPr lang="es-ES" sz="3200" dirty="0"/>
            </a:br>
            <a:r>
              <a:rPr lang="es-ES" sz="3200" dirty="0" err="1"/>
              <a:t>about</a:t>
            </a:r>
            <a:r>
              <a:rPr lang="es-ES" sz="3200" dirty="0"/>
              <a:t> </a:t>
            </a:r>
            <a:r>
              <a:rPr lang="es-ES" sz="3200" dirty="0" err="1"/>
              <a:t>proceedings</a:t>
            </a:r>
            <a:r>
              <a:rPr lang="es-ES" sz="3200" dirty="0"/>
              <a:t> and </a:t>
            </a:r>
            <a:r>
              <a:rPr lang="es-ES" sz="3200" dirty="0" err="1"/>
              <a:t>effects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en-GB" sz="2400" dirty="0"/>
              <a:t>Mostly the LR systems make differences between the legal regime of freezing order and confiscation order, but others do not </a:t>
            </a:r>
          </a:p>
          <a:p>
            <a:r>
              <a:rPr lang="en-GB" sz="2400" dirty="0"/>
              <a:t>We cannot take for granted the effect of prohibition of disposal as a general effect for all the systems in accordance with the CCPP answers</a:t>
            </a:r>
          </a:p>
          <a:p>
            <a:r>
              <a:rPr lang="en-GB" sz="2400" dirty="0"/>
              <a:t>Many systems use provisional or temporary notices, other mostly indefinite registrations</a:t>
            </a:r>
          </a:p>
          <a:p>
            <a:r>
              <a:rPr lang="en-GB" sz="2400" dirty="0"/>
              <a:t>They are a warning to 3</a:t>
            </a:r>
            <a:r>
              <a:rPr lang="en-GB" sz="2400" baseline="30000" dirty="0"/>
              <a:t>rd</a:t>
            </a:r>
            <a:r>
              <a:rPr lang="en-GB" sz="2400" dirty="0"/>
              <a:t> parties but often have other and very significant legal effects</a:t>
            </a:r>
          </a:p>
        </p:txBody>
      </p:sp>
    </p:spTree>
    <p:extLst>
      <p:ext uri="{BB962C8B-B14F-4D97-AF65-F5344CB8AC3E}">
        <p14:creationId xmlns:p14="http://schemas.microsoft.com/office/powerpoint/2010/main" val="2132036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err="1"/>
              <a:t>Overview</a:t>
            </a:r>
            <a:r>
              <a:rPr lang="es-ES" sz="3200" b="1" dirty="0"/>
              <a:t> (1). Mutual </a:t>
            </a:r>
            <a:r>
              <a:rPr lang="es-ES" sz="3200" b="1" dirty="0" err="1"/>
              <a:t>cooperation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en-US" sz="2200" dirty="0"/>
              <a:t>Framework: the </a:t>
            </a:r>
            <a:r>
              <a:rPr lang="en-US" sz="2200" b="1" u="sng" dirty="0"/>
              <a:t>mutual cooperation in criminal matters </a:t>
            </a:r>
            <a:r>
              <a:rPr lang="en-US" sz="2200" dirty="0"/>
              <a:t>of the UE Member States: </a:t>
            </a:r>
          </a:p>
          <a:p>
            <a:pPr lvl="2"/>
            <a:r>
              <a:rPr lang="en-US" sz="2000" b="1" u="sng" dirty="0"/>
              <a:t>Tampere </a:t>
            </a:r>
            <a:r>
              <a:rPr lang="en-US" sz="2000" dirty="0"/>
              <a:t>European Council (1999) and </a:t>
            </a:r>
            <a:r>
              <a:rPr lang="en-US" sz="2000" b="1" u="sng" dirty="0"/>
              <a:t>Stockholm Program </a:t>
            </a:r>
            <a:r>
              <a:rPr lang="en-US" sz="2000" dirty="0"/>
              <a:t>(2009)</a:t>
            </a:r>
          </a:p>
          <a:p>
            <a:pPr lvl="2"/>
            <a:r>
              <a:rPr lang="en-US" sz="2000" b="1" u="sng" dirty="0"/>
              <a:t>Framework Decisions </a:t>
            </a:r>
            <a:r>
              <a:rPr lang="en-US" sz="2000" dirty="0"/>
              <a:t>(Council) 2003/577/JHA and 2006/783/JHA: the mutual recognition of freezing orders and confiscation orders</a:t>
            </a:r>
          </a:p>
          <a:p>
            <a:pPr lvl="2"/>
            <a:r>
              <a:rPr lang="en-US" sz="2000" b="1" u="sng" dirty="0"/>
              <a:t>Directive 2014/42/EU </a:t>
            </a:r>
            <a:r>
              <a:rPr lang="en-US" sz="2000" dirty="0"/>
              <a:t>establishing minimum rules on the freezing and the confiscation of property</a:t>
            </a:r>
          </a:p>
          <a:p>
            <a:r>
              <a:rPr lang="en-GB" sz="2200" b="1" u="sng" dirty="0"/>
              <a:t>Regulation(EU) 2018/1805 of the European Parliament and the Council </a:t>
            </a:r>
            <a:r>
              <a:rPr lang="en-GB" sz="2200" dirty="0"/>
              <a:t>of 14 November 2018:</a:t>
            </a:r>
          </a:p>
          <a:p>
            <a:pPr marL="1085850" lvl="1" indent="-193675">
              <a:buFont typeface="Arial" panose="020B0604020202020204" pitchFamily="34" charset="0"/>
              <a:buChar char="•"/>
            </a:pPr>
            <a:r>
              <a:rPr lang="en-GB" sz="2000" dirty="0"/>
              <a:t>Act of the Union “legally binding and directly applicable” in the MSs</a:t>
            </a:r>
          </a:p>
          <a:p>
            <a:pPr marL="1085850" lvl="1" indent="-193675">
              <a:buFont typeface="Arial" panose="020B0604020202020204" pitchFamily="34" charset="0"/>
              <a:buChar char="•"/>
            </a:pPr>
            <a:r>
              <a:rPr lang="en-GB" sz="2000" dirty="0"/>
              <a:t>Entry into force: December 19 2020 (Article 41)</a:t>
            </a:r>
            <a:endParaRPr lang="es-ES" sz="2000" dirty="0"/>
          </a:p>
          <a:p>
            <a:endParaRPr lang="en-US" sz="26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70533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es-ES" sz="3200" dirty="0" err="1"/>
              <a:t>Protection</a:t>
            </a:r>
            <a:r>
              <a:rPr lang="es-ES" sz="3200" dirty="0"/>
              <a:t> of </a:t>
            </a:r>
            <a:r>
              <a:rPr lang="es-ES" sz="3200" dirty="0" err="1"/>
              <a:t>the</a:t>
            </a:r>
            <a:r>
              <a:rPr lang="es-ES" sz="3200" dirty="0"/>
              <a:t> </a:t>
            </a:r>
            <a:r>
              <a:rPr lang="es-ES" sz="3200" dirty="0" err="1"/>
              <a:t>owner</a:t>
            </a:r>
            <a:r>
              <a:rPr lang="es-ES" sz="3200" dirty="0"/>
              <a:t> (</a:t>
            </a:r>
            <a:r>
              <a:rPr lang="es-ES" sz="3200" dirty="0" err="1"/>
              <a:t>not</a:t>
            </a:r>
            <a:r>
              <a:rPr lang="es-ES" sz="3200" dirty="0"/>
              <a:t> </a:t>
            </a:r>
            <a:r>
              <a:rPr lang="es-ES" sz="3200" dirty="0" err="1"/>
              <a:t>defendant</a:t>
            </a:r>
            <a:r>
              <a:rPr lang="es-ES" sz="3200" dirty="0"/>
              <a:t>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/>
              <a:t>In the </a:t>
            </a:r>
            <a:r>
              <a:rPr lang="es-ES" sz="2400" dirty="0" err="1"/>
              <a:t>event</a:t>
            </a:r>
            <a:r>
              <a:rPr lang="es-ES" sz="2400" dirty="0"/>
              <a:t> </a:t>
            </a:r>
            <a:r>
              <a:rPr lang="es-ES" sz="2400" dirty="0" err="1"/>
              <a:t>that</a:t>
            </a:r>
            <a:r>
              <a:rPr lang="es-ES" sz="2400" dirty="0"/>
              <a:t> the </a:t>
            </a:r>
            <a:r>
              <a:rPr lang="es-ES" sz="2400" dirty="0" err="1"/>
              <a:t>proprietor</a:t>
            </a:r>
            <a:r>
              <a:rPr lang="es-ES" sz="2400" dirty="0"/>
              <a:t> (</a:t>
            </a:r>
            <a:r>
              <a:rPr lang="es-ES" sz="2400" dirty="0" err="1"/>
              <a:t>according</a:t>
            </a:r>
            <a:r>
              <a:rPr lang="es-ES" sz="2400" dirty="0"/>
              <a:t> to the </a:t>
            </a:r>
            <a:r>
              <a:rPr lang="es-ES" sz="2400" dirty="0" err="1"/>
              <a:t>land</a:t>
            </a:r>
            <a:r>
              <a:rPr lang="es-ES" sz="2400" dirty="0"/>
              <a:t> </a:t>
            </a:r>
            <a:r>
              <a:rPr lang="es-ES" sz="2400" dirty="0" err="1"/>
              <a:t>register</a:t>
            </a:r>
            <a:r>
              <a:rPr lang="es-ES" sz="2400" dirty="0"/>
              <a:t>) </a:t>
            </a:r>
            <a:r>
              <a:rPr lang="es-ES" sz="2400" dirty="0" err="1"/>
              <a:t>is</a:t>
            </a:r>
            <a:r>
              <a:rPr lang="es-ES" sz="2400" dirty="0"/>
              <a:t> </a:t>
            </a:r>
            <a:r>
              <a:rPr lang="es-ES" sz="2400" dirty="0" err="1"/>
              <a:t>not</a:t>
            </a:r>
            <a:r>
              <a:rPr lang="es-ES" sz="2400" dirty="0"/>
              <a:t> the </a:t>
            </a:r>
            <a:r>
              <a:rPr lang="es-ES" sz="2400" dirty="0" err="1"/>
              <a:t>defendant</a:t>
            </a:r>
            <a:r>
              <a:rPr lang="es-ES" sz="2400" dirty="0"/>
              <a:t> </a:t>
            </a:r>
            <a:r>
              <a:rPr lang="es-ES" sz="2400" dirty="0" err="1"/>
              <a:t>who</a:t>
            </a:r>
            <a:r>
              <a:rPr lang="es-ES" sz="2400" dirty="0"/>
              <a:t> </a:t>
            </a:r>
            <a:r>
              <a:rPr lang="es-ES" sz="2400" dirty="0" err="1"/>
              <a:t>is</a:t>
            </a:r>
            <a:r>
              <a:rPr lang="es-ES" sz="2400" dirty="0"/>
              <a:t> </a:t>
            </a:r>
            <a:r>
              <a:rPr lang="es-ES" sz="2400" dirty="0" err="1"/>
              <a:t>concerned</a:t>
            </a:r>
            <a:r>
              <a:rPr lang="es-ES" sz="2400" dirty="0"/>
              <a:t> </a:t>
            </a:r>
            <a:r>
              <a:rPr lang="es-ES" sz="2400" dirty="0" err="1"/>
              <a:t>for</a:t>
            </a:r>
            <a:r>
              <a:rPr lang="es-ES" sz="2400" dirty="0"/>
              <a:t> </a:t>
            </a:r>
            <a:r>
              <a:rPr lang="es-ES" sz="2400" dirty="0" err="1"/>
              <a:t>these</a:t>
            </a:r>
            <a:r>
              <a:rPr lang="es-ES" sz="2400" dirty="0"/>
              <a:t> </a:t>
            </a:r>
            <a:r>
              <a:rPr lang="es-ES" sz="2400" dirty="0" err="1"/>
              <a:t>orders</a:t>
            </a:r>
            <a:r>
              <a:rPr lang="es-ES" sz="2400" dirty="0"/>
              <a:t>:</a:t>
            </a:r>
          </a:p>
          <a:p>
            <a:pPr marL="0" indent="0">
              <a:buNone/>
            </a:pPr>
            <a:endParaRPr lang="es-ES" sz="500" dirty="0"/>
          </a:p>
          <a:p>
            <a:pPr marL="0" indent="0">
              <a:buNone/>
            </a:pPr>
            <a:endParaRPr lang="es-ES" sz="500" dirty="0"/>
          </a:p>
          <a:p>
            <a:r>
              <a:rPr lang="es-ES" sz="2400" dirty="0" err="1"/>
              <a:t>Several</a:t>
            </a:r>
            <a:r>
              <a:rPr lang="es-ES" sz="2400" dirty="0"/>
              <a:t> </a:t>
            </a:r>
            <a:r>
              <a:rPr lang="es-ES" sz="2400" dirty="0" err="1"/>
              <a:t>systems</a:t>
            </a:r>
            <a:r>
              <a:rPr lang="es-ES" sz="2400" dirty="0"/>
              <a:t> </a:t>
            </a:r>
            <a:r>
              <a:rPr lang="es-ES" sz="2400" dirty="0" err="1"/>
              <a:t>reject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registration</a:t>
            </a:r>
            <a:r>
              <a:rPr lang="es-ES" sz="2400" dirty="0"/>
              <a:t> of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order</a:t>
            </a:r>
            <a:endParaRPr lang="es-ES" sz="2400" dirty="0"/>
          </a:p>
          <a:p>
            <a:r>
              <a:rPr lang="es-ES" sz="2400" dirty="0" err="1"/>
              <a:t>Some</a:t>
            </a:r>
            <a:r>
              <a:rPr lang="es-ES" sz="2400" dirty="0"/>
              <a:t> </a:t>
            </a:r>
            <a:r>
              <a:rPr lang="es-ES" sz="2400" dirty="0" err="1"/>
              <a:t>systems</a:t>
            </a:r>
            <a:r>
              <a:rPr lang="es-ES" sz="2400" dirty="0"/>
              <a:t> </a:t>
            </a:r>
            <a:r>
              <a:rPr lang="es-ES" sz="2400" dirty="0" err="1"/>
              <a:t>admit</a:t>
            </a:r>
            <a:r>
              <a:rPr lang="es-ES" sz="2400" dirty="0"/>
              <a:t> </a:t>
            </a:r>
            <a:r>
              <a:rPr lang="es-ES" sz="2400" dirty="0" err="1"/>
              <a:t>registration</a:t>
            </a:r>
            <a:r>
              <a:rPr lang="es-ES" sz="2400" dirty="0"/>
              <a:t> </a:t>
            </a:r>
            <a:r>
              <a:rPr lang="es-ES" sz="2400" dirty="0" err="1"/>
              <a:t>even</a:t>
            </a:r>
            <a:r>
              <a:rPr lang="es-ES" sz="2400" dirty="0"/>
              <a:t> so</a:t>
            </a:r>
          </a:p>
          <a:p>
            <a:r>
              <a:rPr lang="es-ES" sz="2400" dirty="0" err="1"/>
              <a:t>Several</a:t>
            </a:r>
            <a:r>
              <a:rPr lang="es-ES" sz="2400" dirty="0"/>
              <a:t> </a:t>
            </a:r>
            <a:r>
              <a:rPr lang="es-ES" sz="2400" dirty="0" err="1"/>
              <a:t>systems</a:t>
            </a:r>
            <a:r>
              <a:rPr lang="es-ES" sz="2400" dirty="0"/>
              <a:t> </a:t>
            </a:r>
            <a:r>
              <a:rPr lang="es-ES" sz="2400" dirty="0" err="1"/>
              <a:t>shall</a:t>
            </a:r>
            <a:r>
              <a:rPr lang="es-ES" sz="2400" dirty="0"/>
              <a:t> </a:t>
            </a:r>
            <a:r>
              <a:rPr lang="es-ES" sz="2400" dirty="0" err="1"/>
              <a:t>require</a:t>
            </a:r>
            <a:r>
              <a:rPr lang="es-ES" sz="2400" dirty="0"/>
              <a:t> </a:t>
            </a:r>
            <a:r>
              <a:rPr lang="es-ES" sz="2400" dirty="0" err="1"/>
              <a:t>clarification</a:t>
            </a:r>
            <a:endParaRPr lang="es-ES" sz="2400" dirty="0"/>
          </a:p>
          <a:p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relationship</a:t>
            </a:r>
            <a:r>
              <a:rPr lang="es-ES" sz="2400" dirty="0"/>
              <a:t> </a:t>
            </a:r>
            <a:r>
              <a:rPr lang="es-ES" sz="2400" dirty="0" err="1"/>
              <a:t>between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proprietor</a:t>
            </a:r>
            <a:r>
              <a:rPr lang="es-ES" sz="2400" dirty="0"/>
              <a:t> and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defendant</a:t>
            </a:r>
            <a:r>
              <a:rPr lang="es-ES" sz="2400" dirty="0"/>
              <a:t> </a:t>
            </a:r>
            <a:r>
              <a:rPr lang="es-ES" sz="2400" dirty="0" err="1"/>
              <a:t>should</a:t>
            </a:r>
            <a:r>
              <a:rPr lang="es-ES" sz="2400" dirty="0"/>
              <a:t> be </a:t>
            </a:r>
            <a:r>
              <a:rPr lang="es-ES" sz="2400" dirty="0" err="1"/>
              <a:t>noted</a:t>
            </a:r>
            <a:r>
              <a:rPr lang="es-ES" sz="2400" dirty="0"/>
              <a:t> in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order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986028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err="1"/>
              <a:t>Protection</a:t>
            </a:r>
            <a:r>
              <a:rPr lang="es-ES" sz="3200" dirty="0"/>
              <a:t> of </a:t>
            </a:r>
            <a:r>
              <a:rPr lang="es-ES" sz="3200" dirty="0" err="1"/>
              <a:t>the</a:t>
            </a:r>
            <a:r>
              <a:rPr lang="es-ES" sz="3200" dirty="0"/>
              <a:t> </a:t>
            </a:r>
            <a:r>
              <a:rPr lang="es-ES" sz="3200" dirty="0" err="1"/>
              <a:t>owner</a:t>
            </a:r>
            <a:r>
              <a:rPr lang="es-ES" sz="3200" dirty="0"/>
              <a:t> (</a:t>
            </a:r>
            <a:r>
              <a:rPr lang="es-ES" sz="3200" dirty="0" err="1"/>
              <a:t>not</a:t>
            </a:r>
            <a:r>
              <a:rPr lang="es-ES" sz="3200" dirty="0"/>
              <a:t> </a:t>
            </a:r>
            <a:r>
              <a:rPr lang="es-ES" sz="3200" dirty="0" err="1"/>
              <a:t>defendant</a:t>
            </a:r>
            <a:r>
              <a:rPr lang="es-ES" sz="3200" dirty="0"/>
              <a:t>)</a:t>
            </a:r>
            <a:r>
              <a:rPr lang="en-US" sz="3200" dirty="0"/>
              <a:t>: European Court of Justice, role in the protection of third parties</a:t>
            </a:r>
            <a:endParaRPr lang="es-ES" sz="32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8"/>
            <a:ext cx="7592707" cy="3528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7804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err="1"/>
              <a:t>Conclusions</a:t>
            </a:r>
            <a:r>
              <a:rPr lang="es-ES" sz="3200" dirty="0"/>
              <a:t> of </a:t>
            </a:r>
            <a:r>
              <a:rPr lang="es-ES" sz="3200" dirty="0" err="1"/>
              <a:t>the</a:t>
            </a:r>
            <a:r>
              <a:rPr lang="es-ES" sz="3200" dirty="0"/>
              <a:t> </a:t>
            </a:r>
            <a:r>
              <a:rPr lang="es-ES" sz="3200" dirty="0" err="1"/>
              <a:t>conclusions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/>
              <a:t>The </a:t>
            </a:r>
            <a:r>
              <a:rPr lang="es-ES" sz="2400" dirty="0" err="1"/>
              <a:t>overview</a:t>
            </a:r>
            <a:r>
              <a:rPr lang="es-ES" sz="2400" dirty="0"/>
              <a:t> </a:t>
            </a:r>
            <a:r>
              <a:rPr lang="es-ES" sz="2400" dirty="0" err="1"/>
              <a:t>shous</a:t>
            </a:r>
            <a:r>
              <a:rPr lang="es-ES" sz="2400" dirty="0"/>
              <a:t> –as usual-  </a:t>
            </a:r>
            <a:r>
              <a:rPr lang="es-ES" sz="2400" b="1" dirty="0"/>
              <a:t>legal </a:t>
            </a:r>
            <a:r>
              <a:rPr lang="es-ES" sz="2400" b="1" dirty="0" err="1"/>
              <a:t>diversity</a:t>
            </a:r>
            <a:r>
              <a:rPr lang="es-ES" sz="2400" dirty="0"/>
              <a:t> of the </a:t>
            </a:r>
            <a:r>
              <a:rPr lang="es-ES" sz="2400" dirty="0" err="1"/>
              <a:t>national</a:t>
            </a:r>
            <a:r>
              <a:rPr lang="es-ES" sz="2400" dirty="0"/>
              <a:t> </a:t>
            </a:r>
            <a:r>
              <a:rPr lang="es-ES" sz="2400" dirty="0" err="1"/>
              <a:t>procedures</a:t>
            </a:r>
            <a:r>
              <a:rPr lang="es-ES" sz="2400" dirty="0"/>
              <a:t> and </a:t>
            </a:r>
            <a:r>
              <a:rPr lang="es-ES" sz="2400" dirty="0" err="1"/>
              <a:t>effects</a:t>
            </a:r>
            <a:r>
              <a:rPr lang="es-ES" sz="2400" dirty="0"/>
              <a:t> of the LR </a:t>
            </a:r>
            <a:r>
              <a:rPr lang="es-ES" sz="2400" dirty="0" err="1"/>
              <a:t>systems</a:t>
            </a:r>
            <a:r>
              <a:rPr lang="es-ES" sz="2400" dirty="0"/>
              <a:t> of the </a:t>
            </a:r>
            <a:r>
              <a:rPr lang="es-ES" sz="2400" dirty="0" err="1"/>
              <a:t>MSs</a:t>
            </a:r>
            <a:endParaRPr lang="es-ES" sz="2400" dirty="0"/>
          </a:p>
          <a:p>
            <a:pPr marL="0" indent="0">
              <a:buNone/>
            </a:pPr>
            <a:endParaRPr lang="es-ES" sz="500" dirty="0"/>
          </a:p>
          <a:p>
            <a:r>
              <a:rPr lang="es-ES" sz="2400" dirty="0" err="1"/>
              <a:t>Maybe</a:t>
            </a:r>
            <a:r>
              <a:rPr lang="es-ES" sz="2400" dirty="0"/>
              <a:t> ELRN </a:t>
            </a:r>
            <a:r>
              <a:rPr lang="es-ES" sz="2400" dirty="0" err="1"/>
              <a:t>should</a:t>
            </a:r>
            <a:r>
              <a:rPr lang="es-ES" sz="2400" dirty="0"/>
              <a:t> </a:t>
            </a:r>
            <a:r>
              <a:rPr lang="es-ES" sz="2400" dirty="0" err="1"/>
              <a:t>study</a:t>
            </a:r>
            <a:r>
              <a:rPr lang="es-ES" sz="2400" dirty="0"/>
              <a:t> a stand in </a:t>
            </a:r>
            <a:r>
              <a:rPr lang="es-ES" sz="2400" dirty="0" err="1"/>
              <a:t>order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role of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land</a:t>
            </a:r>
            <a:r>
              <a:rPr lang="es-ES" sz="2400" dirty="0"/>
              <a:t> </a:t>
            </a:r>
            <a:r>
              <a:rPr lang="es-ES" sz="2400" dirty="0" err="1"/>
              <a:t>registers</a:t>
            </a:r>
            <a:r>
              <a:rPr lang="es-ES" sz="2400" dirty="0"/>
              <a:t> in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protection</a:t>
            </a:r>
            <a:r>
              <a:rPr lang="es-ES" sz="2400" dirty="0"/>
              <a:t> of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b="1" dirty="0" err="1"/>
              <a:t>good</a:t>
            </a:r>
            <a:r>
              <a:rPr lang="es-ES" sz="2400" b="1" dirty="0"/>
              <a:t> </a:t>
            </a:r>
            <a:r>
              <a:rPr lang="es-ES" sz="2400" b="1" dirty="0" err="1"/>
              <a:t>faith</a:t>
            </a:r>
            <a:r>
              <a:rPr lang="es-ES" sz="2400" b="1" dirty="0"/>
              <a:t> </a:t>
            </a:r>
            <a:r>
              <a:rPr lang="es-ES" sz="2400" b="1" dirty="0" err="1"/>
              <a:t>third</a:t>
            </a:r>
            <a:r>
              <a:rPr lang="es-ES" sz="2400" b="1" dirty="0"/>
              <a:t> </a:t>
            </a:r>
            <a:r>
              <a:rPr lang="es-ES" sz="2400" b="1" dirty="0" err="1"/>
              <a:t>parties</a:t>
            </a:r>
            <a:endParaRPr lang="es-ES" sz="2400" b="1" dirty="0"/>
          </a:p>
          <a:p>
            <a:pPr lvl="1"/>
            <a:r>
              <a:rPr lang="es-ES" sz="2400" dirty="0" err="1"/>
              <a:t>Regulation</a:t>
            </a:r>
            <a:r>
              <a:rPr lang="es-ES" sz="2400" dirty="0"/>
              <a:t> </a:t>
            </a:r>
            <a:r>
              <a:rPr lang="es-ES" sz="2400" b="1" dirty="0" err="1"/>
              <a:t>does</a:t>
            </a:r>
            <a:r>
              <a:rPr lang="es-ES" sz="2400" b="1" dirty="0"/>
              <a:t> </a:t>
            </a:r>
            <a:r>
              <a:rPr lang="es-ES" sz="2400" b="1" dirty="0" err="1"/>
              <a:t>distinguish</a:t>
            </a:r>
            <a:r>
              <a:rPr lang="es-ES" sz="2400" b="1" dirty="0"/>
              <a:t> </a:t>
            </a:r>
            <a:r>
              <a:rPr lang="en-US" sz="2400" dirty="0"/>
              <a:t>person </a:t>
            </a:r>
            <a:r>
              <a:rPr lang="en-US" sz="2400" i="1" dirty="0"/>
              <a:t>against whom </a:t>
            </a:r>
            <a:r>
              <a:rPr lang="en-US" sz="2400" dirty="0"/>
              <a:t>the order is directed / person </a:t>
            </a:r>
            <a:r>
              <a:rPr lang="en-US" sz="2400" i="1" dirty="0"/>
              <a:t>that owns </a:t>
            </a:r>
            <a:r>
              <a:rPr lang="en-US" sz="2400" dirty="0"/>
              <a:t>the properties </a:t>
            </a:r>
            <a:endParaRPr lang="es-ES" sz="240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25019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dirty="0"/>
              <a:t>THANK YOU FOR </a:t>
            </a:r>
            <a:r>
              <a:rPr lang="es-ES"/>
              <a:t>YOUR ATTENTION</a:t>
            </a:r>
          </a:p>
          <a:p>
            <a:pPr marL="0" indent="0" algn="ctr">
              <a:buNone/>
            </a:pPr>
            <a:r>
              <a:rPr lang="es-ES"/>
              <a:t>WELCOME </a:t>
            </a:r>
            <a:r>
              <a:rPr lang="es-ES" dirty="0"/>
              <a:t>TO SPAIN</a:t>
            </a:r>
          </a:p>
          <a:p>
            <a:pPr marL="0" indent="0" algn="ctr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2473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err="1"/>
              <a:t>Overview</a:t>
            </a:r>
            <a:r>
              <a:rPr lang="es-ES" sz="3200" b="1" dirty="0"/>
              <a:t> (2)</a:t>
            </a:r>
            <a:r>
              <a:rPr lang="en-US" sz="3200" b="1" dirty="0"/>
              <a:t> Regulation 2018/1805 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sz="3100" dirty="0"/>
              <a:t>Mutual recognition of Freezing orders (Article 2.1) and Confiscation orders (Article 2.2) and “execution in the same way as for a domestic order” (Art. 7)</a:t>
            </a:r>
          </a:p>
          <a:p>
            <a:pPr>
              <a:spcAft>
                <a:spcPts val="600"/>
              </a:spcAft>
            </a:pPr>
            <a:r>
              <a:rPr lang="en-US" sz="3100" dirty="0"/>
              <a:t>A list of criminal offences (Article 3)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Inside the list: application without verification of double criminality [e.g. AML Art.3.1) 8 and 9]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Outside: application subject to condition of constituting a criminal offence according to the law of the executing State</a:t>
            </a:r>
          </a:p>
          <a:p>
            <a:pPr>
              <a:spcAft>
                <a:spcPts val="600"/>
              </a:spcAft>
            </a:pPr>
            <a:r>
              <a:rPr lang="en-US" sz="3100" dirty="0"/>
              <a:t>Procedure based on: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The relationship between Issuing Authority /Executing Authority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 standard certificate-standard form: annexes 1 and 2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1417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743" y="332656"/>
            <a:ext cx="8229600" cy="1143000"/>
          </a:xfrm>
        </p:spPr>
        <p:txBody>
          <a:bodyPr>
            <a:normAutofit/>
          </a:bodyPr>
          <a:lstStyle/>
          <a:p>
            <a:r>
              <a:rPr lang="es-ES" sz="3200" b="1" dirty="0" err="1"/>
              <a:t>Overview</a:t>
            </a:r>
            <a:r>
              <a:rPr lang="es-ES" sz="3200" b="1" dirty="0"/>
              <a:t> (3): </a:t>
            </a:r>
            <a:r>
              <a:rPr lang="es-ES" sz="3200" b="1" dirty="0" err="1"/>
              <a:t>land</a:t>
            </a:r>
            <a:r>
              <a:rPr lang="es-ES" sz="3200" b="1" dirty="0"/>
              <a:t> </a:t>
            </a:r>
            <a:r>
              <a:rPr lang="es-ES" sz="3200" b="1" dirty="0" err="1"/>
              <a:t>registration</a:t>
            </a:r>
            <a:r>
              <a:rPr lang="es-ES" sz="3200" b="1" dirty="0"/>
              <a:t> </a:t>
            </a:r>
            <a:r>
              <a:rPr lang="es-ES" sz="3200" b="1" dirty="0" err="1"/>
              <a:t>aspects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u="sng" dirty="0"/>
              <a:t>1</a:t>
            </a:r>
            <a:r>
              <a:rPr lang="en-GB" sz="2400" b="1" u="sng" baseline="30000" dirty="0"/>
              <a:t>st</a:t>
            </a:r>
            <a:r>
              <a:rPr lang="en-GB" sz="2400" b="1" u="sng" dirty="0"/>
              <a:t>) Needs of </a:t>
            </a:r>
            <a:r>
              <a:rPr lang="en-GB" sz="2400" b="1" u="sng" dirty="0" err="1"/>
              <a:t>L.R.Information</a:t>
            </a:r>
            <a:r>
              <a:rPr lang="en-GB" sz="2400" dirty="0"/>
              <a:t> for the functioning of these freezing and confiscation orders.</a:t>
            </a:r>
          </a:p>
          <a:p>
            <a:pPr marL="0" indent="0">
              <a:buNone/>
            </a:pPr>
            <a:r>
              <a:rPr lang="en-GB" sz="2400" dirty="0"/>
              <a:t>The standard certificate may include relevant </a:t>
            </a:r>
            <a:r>
              <a:rPr lang="en-GB" sz="2400" b="1" u="sng" dirty="0"/>
              <a:t>land register information </a:t>
            </a:r>
            <a:r>
              <a:rPr lang="en-GB" sz="2400" dirty="0"/>
              <a:t>(Art. 2.3, Annexes):</a:t>
            </a:r>
          </a:p>
          <a:p>
            <a:pPr marL="0" indent="0">
              <a:buNone/>
            </a:pPr>
            <a:endParaRPr lang="es-ES" sz="500" dirty="0"/>
          </a:p>
          <a:p>
            <a:pPr lvl="1"/>
            <a:r>
              <a:rPr lang="en-GB" sz="2200" dirty="0"/>
              <a:t>About the position of the </a:t>
            </a:r>
            <a:r>
              <a:rPr lang="en-GB" sz="2200" b="1" u="sng" dirty="0"/>
              <a:t>affected person</a:t>
            </a:r>
            <a:r>
              <a:rPr lang="en-GB" sz="2200" dirty="0"/>
              <a:t>, distinguishing person against whom the order is directed / person that owns the properties (owner, proprietor)</a:t>
            </a:r>
            <a:endParaRPr lang="es-ES" sz="2200" dirty="0"/>
          </a:p>
          <a:p>
            <a:pPr lvl="1"/>
            <a:r>
              <a:rPr lang="en-GB" sz="2200" dirty="0"/>
              <a:t>About the </a:t>
            </a:r>
            <a:r>
              <a:rPr lang="en-GB" sz="2200" b="1" u="sng" dirty="0"/>
              <a:t>description of the properties</a:t>
            </a:r>
            <a:r>
              <a:rPr lang="en-GB" sz="2200" dirty="0"/>
              <a:t>, especially location, but not only</a:t>
            </a:r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4576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936104"/>
          </a:xfrm>
        </p:spPr>
        <p:txBody>
          <a:bodyPr>
            <a:normAutofit/>
          </a:bodyPr>
          <a:lstStyle/>
          <a:p>
            <a:r>
              <a:rPr lang="en-US" sz="3200" b="1" dirty="0"/>
              <a:t>Overview (4): land registration aspects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086" y="1916832"/>
            <a:ext cx="8229600" cy="406531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s-ES" sz="2400" b="1" u="sng" dirty="0"/>
              <a:t>2nd) </a:t>
            </a:r>
            <a:r>
              <a:rPr lang="es-ES" sz="2400" b="1" u="sng" dirty="0" err="1"/>
              <a:t>Effects</a:t>
            </a:r>
            <a:r>
              <a:rPr lang="es-ES" sz="2400" b="1" u="sng" dirty="0"/>
              <a:t> on the </a:t>
            </a:r>
            <a:r>
              <a:rPr lang="es-ES" sz="2400" b="1" u="sng" dirty="0" err="1"/>
              <a:t>land</a:t>
            </a:r>
            <a:r>
              <a:rPr lang="es-ES" sz="2400" b="1" u="sng" dirty="0"/>
              <a:t> </a:t>
            </a:r>
            <a:r>
              <a:rPr lang="es-ES" sz="2400" b="1" u="sng" dirty="0" err="1"/>
              <a:t>registration</a:t>
            </a:r>
            <a:r>
              <a:rPr lang="es-ES" sz="2400" b="1" u="sng" dirty="0"/>
              <a:t> </a:t>
            </a:r>
            <a:endParaRPr lang="es-ES" sz="2400" u="sng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Restitution the property to the victim (Art. 29, rec. 46)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Subject to conditions of </a:t>
            </a:r>
            <a:r>
              <a:rPr lang="en-US" sz="2200" b="1" i="1" u="sng" dirty="0"/>
              <a:t>bona fides </a:t>
            </a:r>
            <a:r>
              <a:rPr lang="en-US" sz="2200" b="1" u="sng" dirty="0"/>
              <a:t>third parties</a:t>
            </a:r>
            <a:endParaRPr lang="en-US" sz="2200" dirty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900" dirty="0"/>
              <a:t>Q. for ELRN: to what extent does our land registration systems protect to third parties in this matters?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The registration of both orders shall take place in accordance of the law applicable, the </a:t>
            </a:r>
            <a:r>
              <a:rPr lang="en-US" sz="2400" b="1" u="sng" dirty="0"/>
              <a:t>law of the State of execution</a:t>
            </a:r>
            <a:r>
              <a:rPr lang="en-US" sz="2400" dirty="0"/>
              <a:t>, (Art. 30)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Fully applicable to the land registers as </a:t>
            </a:r>
            <a:r>
              <a:rPr lang="en-US" sz="2200" i="1" dirty="0" err="1"/>
              <a:t>lex</a:t>
            </a:r>
            <a:r>
              <a:rPr lang="en-US" sz="2200" i="1" dirty="0"/>
              <a:t> </a:t>
            </a:r>
            <a:r>
              <a:rPr lang="en-US" sz="2200" i="1" dirty="0" err="1"/>
              <a:t>registrationis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87397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08112"/>
          </a:xfrm>
        </p:spPr>
        <p:txBody>
          <a:bodyPr>
            <a:noAutofit/>
          </a:bodyPr>
          <a:lstStyle/>
          <a:p>
            <a:br>
              <a:rPr lang="es-ES" b="1" dirty="0"/>
            </a:br>
            <a:br>
              <a:rPr lang="es-ES" b="1" dirty="0"/>
            </a:br>
            <a:r>
              <a:rPr lang="es-ES" b="1" dirty="0"/>
              <a:t>THE ELRN QUESTIONNAIRE</a:t>
            </a:r>
            <a:br>
              <a:rPr lang="es-ES" b="1" dirty="0"/>
            </a:b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32856"/>
            <a:ext cx="8363272" cy="3993307"/>
          </a:xfrm>
        </p:spPr>
        <p:txBody>
          <a:bodyPr/>
          <a:lstStyle/>
          <a:p>
            <a:pPr marL="0" indent="0" algn="ctr">
              <a:buNone/>
            </a:pPr>
            <a:endParaRPr lang="es-ES" dirty="0"/>
          </a:p>
          <a:p>
            <a:pPr marL="898525" indent="0">
              <a:buFont typeface="Wingdings" pitchFamily="2" charset="2"/>
              <a:buChar char="v"/>
            </a:pPr>
            <a:r>
              <a:rPr lang="es-ES" sz="2800" dirty="0"/>
              <a:t> ELRN </a:t>
            </a:r>
            <a:r>
              <a:rPr lang="es-ES" sz="2800" dirty="0" err="1"/>
              <a:t>answers</a:t>
            </a:r>
            <a:r>
              <a:rPr lang="es-ES" sz="2800" dirty="0"/>
              <a:t> are a 1st </a:t>
            </a:r>
            <a:r>
              <a:rPr lang="es-ES" sz="2800" dirty="0" err="1"/>
              <a:t>approach</a:t>
            </a:r>
            <a:endParaRPr lang="es-ES" sz="2800" dirty="0"/>
          </a:p>
          <a:p>
            <a:pPr marL="898525" indent="0">
              <a:buFont typeface="Wingdings" pitchFamily="2" charset="2"/>
              <a:buChar char="v"/>
            </a:pPr>
            <a:r>
              <a:rPr lang="es-ES" sz="2800" dirty="0"/>
              <a:t> 17 responses</a:t>
            </a:r>
          </a:p>
          <a:p>
            <a:pPr marL="898525" indent="0">
              <a:buFont typeface="Wingdings" pitchFamily="2" charset="2"/>
              <a:buChar char="v"/>
            </a:pPr>
            <a:r>
              <a:rPr lang="es-ES" sz="2800" dirty="0"/>
              <a:t> Legal </a:t>
            </a:r>
            <a:r>
              <a:rPr lang="es-ES" sz="2800" dirty="0" err="1"/>
              <a:t>Diversity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445917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/>
          </a:bodyPr>
          <a:lstStyle/>
          <a:p>
            <a:r>
              <a:rPr lang="es-ES" sz="3200" b="1" dirty="0"/>
              <a:t>Similar </a:t>
            </a:r>
            <a:r>
              <a:rPr lang="es-ES" sz="3200" b="1" dirty="0" err="1"/>
              <a:t>or</a:t>
            </a:r>
            <a:r>
              <a:rPr lang="es-ES" sz="3200" b="1" dirty="0"/>
              <a:t> </a:t>
            </a:r>
            <a:r>
              <a:rPr lang="es-ES" sz="3200" b="1" dirty="0" err="1"/>
              <a:t>different</a:t>
            </a:r>
            <a:r>
              <a:rPr lang="es-ES" sz="3200" b="1" dirty="0"/>
              <a:t> legal </a:t>
            </a:r>
            <a:r>
              <a:rPr lang="es-ES" sz="3200" b="1" dirty="0" err="1"/>
              <a:t>regime</a:t>
            </a:r>
            <a:r>
              <a:rPr lang="es-ES" sz="3200" b="1" dirty="0"/>
              <a:t>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i="1" dirty="0"/>
              <a:t>The national legislations may regulate similarly both orders (or not)</a:t>
            </a:r>
          </a:p>
          <a:p>
            <a:pPr marL="400050" lvl="1" indent="0">
              <a:buNone/>
            </a:pPr>
            <a:r>
              <a:rPr lang="en-GB" sz="2400" b="1" dirty="0"/>
              <a:t>1</a:t>
            </a:r>
            <a:r>
              <a:rPr lang="en-GB" sz="2400" b="1" baseline="30000" dirty="0"/>
              <a:t>st) </a:t>
            </a:r>
            <a:r>
              <a:rPr lang="en-GB" sz="2400" b="1" dirty="0"/>
              <a:t>Freezing order and confiscation are not considered different, not significant differences</a:t>
            </a:r>
          </a:p>
          <a:p>
            <a:pPr marL="400050" lvl="1" indent="0">
              <a:buNone/>
            </a:pPr>
            <a:r>
              <a:rPr lang="es-ES" sz="2400" dirty="0"/>
              <a:t>	EE / FI / IR / LU</a:t>
            </a:r>
          </a:p>
          <a:p>
            <a:pPr marL="400050" lvl="1" indent="0">
              <a:buNone/>
            </a:pPr>
            <a:r>
              <a:rPr lang="es-ES" sz="2400" b="1" dirty="0"/>
              <a:t>2nd)  </a:t>
            </a:r>
            <a:r>
              <a:rPr lang="es-ES" sz="2400" b="1" dirty="0" err="1"/>
              <a:t>Different</a:t>
            </a:r>
            <a:r>
              <a:rPr lang="es-ES" sz="2400" b="1" dirty="0"/>
              <a:t> legal </a:t>
            </a:r>
            <a:r>
              <a:rPr lang="es-ES" sz="2400" b="1" dirty="0" err="1"/>
              <a:t>regime</a:t>
            </a:r>
            <a:r>
              <a:rPr lang="es-ES" sz="2400" dirty="0"/>
              <a:t>: </a:t>
            </a:r>
          </a:p>
          <a:p>
            <a:pPr marL="400050" lvl="1" indent="0">
              <a:buNone/>
            </a:pPr>
            <a:r>
              <a:rPr lang="es-ES" sz="2400" dirty="0"/>
              <a:t>	AT / BG / HR / IT / LT / PO / PT / SK / ES</a:t>
            </a:r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4250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864096"/>
          </a:xfrm>
        </p:spPr>
        <p:txBody>
          <a:bodyPr>
            <a:noAutofit/>
          </a:bodyPr>
          <a:lstStyle/>
          <a:p>
            <a:br>
              <a:rPr lang="en-GB" sz="3600" b="1" dirty="0"/>
            </a:br>
            <a:r>
              <a:rPr lang="en-GB" sz="3200" b="1" dirty="0"/>
              <a:t>Ways of lodging/presenting applications related the these orders (1)</a:t>
            </a:r>
            <a:br>
              <a:rPr lang="es-ES" sz="3600" dirty="0"/>
            </a:b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40000" lnSpcReduction="20000"/>
          </a:bodyPr>
          <a:lstStyle/>
          <a:p>
            <a:r>
              <a:rPr lang="en-GB" sz="6200" b="1" u="sng" dirty="0"/>
              <a:t>Electronic via </a:t>
            </a:r>
            <a:r>
              <a:rPr lang="en-GB" sz="6200" dirty="0"/>
              <a:t>is mostly enabled:</a:t>
            </a:r>
          </a:p>
          <a:p>
            <a:endParaRPr lang="en-GB" sz="1300" dirty="0"/>
          </a:p>
          <a:p>
            <a:pPr lvl="1"/>
            <a:r>
              <a:rPr lang="en-GB" sz="5500" dirty="0"/>
              <a:t> AT, HR, EE, IT(LF), IE, LT, PO, PT, RO, SK, SE</a:t>
            </a:r>
            <a:endParaRPr lang="es-ES" sz="5500" dirty="0"/>
          </a:p>
          <a:p>
            <a:pPr lvl="2"/>
            <a:r>
              <a:rPr lang="en-GB" sz="5500" dirty="0"/>
              <a:t>Electronic signature required</a:t>
            </a:r>
          </a:p>
          <a:p>
            <a:pPr marL="914400" lvl="2" indent="0">
              <a:buNone/>
            </a:pPr>
            <a:r>
              <a:rPr lang="en-GB" sz="5500" dirty="0"/>
              <a:t>	AT,HR, EP, IT(LF), PT, RO </a:t>
            </a:r>
          </a:p>
          <a:p>
            <a:pPr lvl="2"/>
            <a:r>
              <a:rPr lang="en-GB" sz="5500" dirty="0"/>
              <a:t>Electronic signature not required</a:t>
            </a:r>
          </a:p>
          <a:p>
            <a:pPr marL="914400" lvl="2" indent="0">
              <a:buNone/>
            </a:pPr>
            <a:r>
              <a:rPr lang="en-GB" sz="5500" dirty="0"/>
              <a:t>	EE, IE, LT, PO, SE</a:t>
            </a:r>
            <a:endParaRPr lang="es-ES" sz="5500" dirty="0"/>
          </a:p>
          <a:p>
            <a:pPr lvl="1"/>
            <a:r>
              <a:rPr lang="en-GB" sz="5500" dirty="0"/>
              <a:t>Several of these LR systems admit </a:t>
            </a:r>
            <a:r>
              <a:rPr lang="en-GB" sz="5500" b="1" dirty="0"/>
              <a:t>other means </a:t>
            </a:r>
            <a:r>
              <a:rPr lang="en-GB" sz="5500" dirty="0"/>
              <a:t>(post, personally) apart from the electronic ones </a:t>
            </a:r>
            <a:endParaRPr lang="es-ES" sz="5500" dirty="0"/>
          </a:p>
          <a:p>
            <a:pPr lvl="1"/>
            <a:r>
              <a:rPr lang="en-GB" sz="5500" dirty="0"/>
              <a:t>Portal/Internal network are mentioned:</a:t>
            </a:r>
          </a:p>
          <a:p>
            <a:pPr lvl="2"/>
            <a:r>
              <a:rPr lang="en-GB" sz="5500" dirty="0"/>
              <a:t>AT, ES, EE, IT(LF), LT, PT (maybe there are more)</a:t>
            </a:r>
            <a:endParaRPr lang="es-ES" sz="5500" dirty="0"/>
          </a:p>
        </p:txBody>
      </p:sp>
    </p:spTree>
    <p:extLst>
      <p:ext uri="{BB962C8B-B14F-4D97-AF65-F5344CB8AC3E}">
        <p14:creationId xmlns:p14="http://schemas.microsoft.com/office/powerpoint/2010/main" val="881945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720080"/>
          </a:xfrm>
        </p:spPr>
        <p:txBody>
          <a:bodyPr>
            <a:noAutofit/>
          </a:bodyPr>
          <a:lstStyle/>
          <a:p>
            <a:r>
              <a:rPr lang="en-GB" sz="3200" b="1" dirty="0"/>
              <a:t>Ways of lodging/presenting applications related the these orders (2)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805883"/>
          </a:xfrm>
        </p:spPr>
        <p:txBody>
          <a:bodyPr>
            <a:normAutofit/>
          </a:bodyPr>
          <a:lstStyle/>
          <a:p>
            <a:r>
              <a:rPr lang="en-GB" sz="2500" b="1" dirty="0"/>
              <a:t>Use of e-Mail</a:t>
            </a:r>
          </a:p>
          <a:p>
            <a:pPr lvl="1"/>
            <a:r>
              <a:rPr lang="en-GB" sz="2200" dirty="0"/>
              <a:t>EE, FI (MAL), NL, RO, SE</a:t>
            </a:r>
          </a:p>
          <a:p>
            <a:pPr marL="457200" lvl="1" indent="0">
              <a:buNone/>
            </a:pPr>
            <a:endParaRPr lang="es-ES" sz="500" dirty="0"/>
          </a:p>
          <a:p>
            <a:r>
              <a:rPr lang="en-GB" sz="2500" b="1" dirty="0"/>
              <a:t>Explicitly e-Mail not admitted:</a:t>
            </a:r>
          </a:p>
          <a:p>
            <a:pPr lvl="1"/>
            <a:r>
              <a:rPr lang="en-GB" sz="2200" dirty="0"/>
              <a:t>AT, IE, ITA(LF), PO, PT, ES</a:t>
            </a:r>
          </a:p>
          <a:p>
            <a:pPr marL="457200" lvl="1" indent="0">
              <a:buNone/>
            </a:pPr>
            <a:endParaRPr lang="es-ES" sz="500" dirty="0"/>
          </a:p>
          <a:p>
            <a:r>
              <a:rPr lang="en-GB" sz="2500" b="1" dirty="0"/>
              <a:t>Apparently, the registration of these orders is not envisaged in</a:t>
            </a:r>
          </a:p>
          <a:p>
            <a:pPr lvl="1"/>
            <a:r>
              <a:rPr lang="en-GB" sz="2200" dirty="0"/>
              <a:t>MALTA, The NETHERLANDS?</a:t>
            </a:r>
            <a:endParaRPr lang="es-ES" sz="22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280407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319104EBA25B44BDCE9A2FB31C6748" ma:contentTypeVersion="16" ma:contentTypeDescription="Crée un document." ma:contentTypeScope="" ma:versionID="a91f3e9e620aca69017c1a7205e0e389">
  <xsd:schema xmlns:xsd="http://www.w3.org/2001/XMLSchema" xmlns:xs="http://www.w3.org/2001/XMLSchema" xmlns:p="http://schemas.microsoft.com/office/2006/metadata/properties" xmlns:ns2="f44f20c0-8dbc-4b5c-9096-fd3e4d0777c4" xmlns:ns3="e66461d7-75a6-4067-a786-bcc092b1a58c" targetNamespace="http://schemas.microsoft.com/office/2006/metadata/properties" ma:root="true" ma:fieldsID="e0d1cccc58cf262b6d426ea3de5c4855" ns2:_="" ns3:_="">
    <xsd:import namespace="f44f20c0-8dbc-4b5c-9096-fd3e4d0777c4"/>
    <xsd:import namespace="e66461d7-75a6-4067-a786-bcc092b1a5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4f20c0-8dbc-4b5c-9096-fd3e4d0777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ba94f69d-739d-4ca6-b5bf-1b29db5e72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6461d7-75a6-4067-a786-bcc092b1a58c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db4c49f-9f6b-4214-a675-01a046996ba2}" ma:internalName="TaxCatchAll" ma:showField="CatchAllData" ma:web="e66461d7-75a6-4067-a786-bcc092b1a5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1E3148-0014-40E9-82FE-CED5C08ACB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4f20c0-8dbc-4b5c-9096-fd3e4d0777c4"/>
    <ds:schemaRef ds:uri="e66461d7-75a6-4067-a786-bcc092b1a5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C1A7A1-768B-4D8D-BF2B-60ED9BFB1C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1764</Words>
  <Application>Microsoft Office PowerPoint</Application>
  <PresentationFormat>Presentación en pantalla (4:3)</PresentationFormat>
  <Paragraphs>258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8" baseType="lpstr">
      <vt:lpstr>Arial</vt:lpstr>
      <vt:lpstr>Calibri</vt:lpstr>
      <vt:lpstr>Century Gothic</vt:lpstr>
      <vt:lpstr>Wingdings</vt:lpstr>
      <vt:lpstr>Tema de Office</vt:lpstr>
      <vt:lpstr>REGULATION (EU) 2018/1805 of the European Parliament and of the Council on the mutual recognition of freezing orders and confiscation orders   A Land Registry approach (II)</vt:lpstr>
      <vt:lpstr>Overview (1). Mutual cooperation</vt:lpstr>
      <vt:lpstr>Overview (2) Regulation 2018/1805 </vt:lpstr>
      <vt:lpstr>Overview (3): land registration aspects</vt:lpstr>
      <vt:lpstr>Overview (4): land registration aspects</vt:lpstr>
      <vt:lpstr>  THE ELRN QUESTIONNAIRE </vt:lpstr>
      <vt:lpstr>Similar or different legal regime?</vt:lpstr>
      <vt:lpstr> Ways of lodging/presenting applications related the these orders (1) </vt:lpstr>
      <vt:lpstr>Ways of lodging/presenting applications related the these orders (2)</vt:lpstr>
      <vt:lpstr> Registry protection of the owner who is not the defendant</vt:lpstr>
      <vt:lpstr>Duration of the registration (I)</vt:lpstr>
      <vt:lpstr>Duration of the registration (II)</vt:lpstr>
      <vt:lpstr>F.O: warning to third parties</vt:lpstr>
      <vt:lpstr>F.O: Freezing and other effects</vt:lpstr>
      <vt:lpstr>C.O.: Warning to third parties</vt:lpstr>
      <vt:lpstr>C.O.: more effects</vt:lpstr>
      <vt:lpstr>Does it make sense the duality intavolation/annotation?</vt:lpstr>
      <vt:lpstr>Experience in the systems</vt:lpstr>
      <vt:lpstr>INNITIAL CONCLUSIONS  about proceedings and effects</vt:lpstr>
      <vt:lpstr>Protection of the owner (not defendant)</vt:lpstr>
      <vt:lpstr>Protection of the owner (not defendant): European Court of Justice, role in the protection of third parties</vt:lpstr>
      <vt:lpstr>Conclusions of the conclusions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Alicia Giménez Richart</cp:lastModifiedBy>
  <cp:revision>21</cp:revision>
  <dcterms:created xsi:type="dcterms:W3CDTF">2022-11-16T12:39:59Z</dcterms:created>
  <dcterms:modified xsi:type="dcterms:W3CDTF">2022-11-23T12:29:37Z</dcterms:modified>
</cp:coreProperties>
</file>