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quickStyle1.xml" ContentType="application/vnd.openxmlformats-officedocument.drawingml.diagramStyle+xml"/>
  <Override PartName="/ppt/diagrams/drawing2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85" r:id="rId3"/>
    <p:sldId id="310" r:id="rId4"/>
    <p:sldId id="286" r:id="rId5"/>
    <p:sldId id="293" r:id="rId6"/>
    <p:sldId id="302" r:id="rId7"/>
    <p:sldId id="287" r:id="rId8"/>
    <p:sldId id="288" r:id="rId9"/>
    <p:sldId id="290" r:id="rId10"/>
    <p:sldId id="303" r:id="rId11"/>
    <p:sldId id="308" r:id="rId12"/>
    <p:sldId id="291" r:id="rId13"/>
    <p:sldId id="300" r:id="rId14"/>
    <p:sldId id="309" r:id="rId15"/>
    <p:sldId id="305" r:id="rId16"/>
    <p:sldId id="301" r:id="rId17"/>
    <p:sldId id="295" r:id="rId18"/>
    <p:sldId id="306" r:id="rId19"/>
    <p:sldId id="274" r:id="rId20"/>
    <p:sldId id="297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0B87"/>
    <a:srgbClr val="9379F3"/>
    <a:srgbClr val="0000FF"/>
    <a:srgbClr val="E77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Koyu Stil 1 - Vurgu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66275" autoAdjust="0"/>
  </p:normalViewPr>
  <p:slideViewPr>
    <p:cSldViewPr snapToGrid="0" snapToObjects="1">
      <p:cViewPr varScale="1">
        <p:scale>
          <a:sx n="75" d="100"/>
          <a:sy n="75" d="100"/>
        </p:scale>
        <p:origin x="17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F7A43B-3320-4CD6-8A4D-404923E5A547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03727BE7-2634-4A97-85A1-C3D1E7550DAE}">
      <dgm:prSet phldrT="[Metin]" custT="1"/>
      <dgm:spPr/>
      <dgm:t>
        <a:bodyPr/>
        <a:lstStyle/>
        <a:p>
          <a:r>
            <a:rPr lang="tr-TR" sz="2400" dirty="0" err="1"/>
            <a:t>Cadastre</a:t>
          </a:r>
          <a:r>
            <a:rPr lang="tr-TR" sz="2400" dirty="0"/>
            <a:t>; as a </a:t>
          </a:r>
          <a:r>
            <a:rPr lang="tr-TR" sz="2400" dirty="0" err="1"/>
            <a:t>tool</a:t>
          </a:r>
          <a:r>
            <a:rPr lang="tr-TR" sz="2400" dirty="0"/>
            <a:t> </a:t>
          </a:r>
          <a:r>
            <a:rPr lang="tr-TR" sz="2400" dirty="0" err="1"/>
            <a:t>for</a:t>
          </a:r>
          <a:r>
            <a:rPr lang="tr-TR" sz="2400" dirty="0"/>
            <a:t> </a:t>
          </a:r>
          <a:r>
            <a:rPr lang="tr-TR" sz="2400" dirty="0" err="1"/>
            <a:t>establishing</a:t>
          </a:r>
          <a:r>
            <a:rPr lang="tr-TR" sz="2400" dirty="0"/>
            <a:t> </a:t>
          </a:r>
          <a:r>
            <a:rPr lang="tr-TR" sz="2400" dirty="0" err="1"/>
            <a:t>land</a:t>
          </a:r>
          <a:r>
            <a:rPr lang="tr-TR" sz="2400" dirty="0"/>
            <a:t> </a:t>
          </a:r>
          <a:r>
            <a:rPr lang="tr-TR" sz="2400" dirty="0" err="1"/>
            <a:t>registries</a:t>
          </a:r>
          <a:endParaRPr lang="tr-TR" sz="2400" dirty="0"/>
        </a:p>
      </dgm:t>
    </dgm:pt>
    <dgm:pt modelId="{1F28A57D-4F6B-459F-85C6-DBA174AF3233}" type="parTrans" cxnId="{E2CB0C3D-F0BE-4115-9D27-9559BE6C810C}">
      <dgm:prSet/>
      <dgm:spPr/>
      <dgm:t>
        <a:bodyPr/>
        <a:lstStyle/>
        <a:p>
          <a:endParaRPr lang="tr-TR" sz="1800"/>
        </a:p>
      </dgm:t>
    </dgm:pt>
    <dgm:pt modelId="{34395E62-8F13-4A60-BA5B-4AC7CF7DB2AE}" type="sibTrans" cxnId="{E2CB0C3D-F0BE-4115-9D27-9559BE6C810C}">
      <dgm:prSet custT="1"/>
      <dgm:spPr/>
      <dgm:t>
        <a:bodyPr/>
        <a:lstStyle/>
        <a:p>
          <a:endParaRPr lang="tr-TR" sz="1800"/>
        </a:p>
      </dgm:t>
    </dgm:pt>
    <dgm:pt modelId="{391EFD37-C27D-4965-83C7-334E5A5BF019}">
      <dgm:prSet phldrT="[Metin]" custT="1"/>
      <dgm:spPr/>
      <dgm:t>
        <a:bodyPr/>
        <a:lstStyle/>
        <a:p>
          <a:r>
            <a:rPr lang="tr-TR" sz="2400" dirty="0"/>
            <a:t>Land </a:t>
          </a:r>
          <a:r>
            <a:rPr lang="tr-TR" sz="2400" dirty="0" err="1"/>
            <a:t>registration</a:t>
          </a:r>
          <a:r>
            <a:rPr lang="tr-TR" sz="2400" dirty="0"/>
            <a:t> </a:t>
          </a:r>
          <a:r>
            <a:rPr lang="tr-TR" sz="2400" dirty="0">
              <a:sym typeface="Wingdings" pitchFamily="2" charset="2"/>
            </a:rPr>
            <a:t> is </a:t>
          </a:r>
          <a:r>
            <a:rPr lang="tr-TR" sz="2400" dirty="0" err="1">
              <a:sym typeface="Wingdings" pitchFamily="2" charset="2"/>
            </a:rPr>
            <a:t>the</a:t>
          </a:r>
          <a:r>
            <a:rPr lang="tr-TR" sz="2400" dirty="0">
              <a:sym typeface="Wingdings" pitchFamily="2" charset="2"/>
            </a:rPr>
            <a:t> </a:t>
          </a:r>
          <a:r>
            <a:rPr lang="tr-TR" sz="2400" dirty="0" err="1">
              <a:sym typeface="Wingdings" pitchFamily="2" charset="2"/>
            </a:rPr>
            <a:t>process</a:t>
          </a:r>
          <a:r>
            <a:rPr lang="tr-TR" sz="2400" dirty="0">
              <a:sym typeface="Wingdings" pitchFamily="2" charset="2"/>
            </a:rPr>
            <a:t> of </a:t>
          </a:r>
          <a:r>
            <a:rPr lang="tr-TR" sz="2400" dirty="0" err="1">
              <a:sym typeface="Wingdings" pitchFamily="2" charset="2"/>
            </a:rPr>
            <a:t>recording</a:t>
          </a:r>
          <a:r>
            <a:rPr lang="tr-TR" sz="2400" dirty="0">
              <a:sym typeface="Wingdings" pitchFamily="2" charset="2"/>
            </a:rPr>
            <a:t> </a:t>
          </a:r>
          <a:r>
            <a:rPr lang="tr-TR" sz="2400" dirty="0" err="1">
              <a:sym typeface="Wingdings" pitchFamily="2" charset="2"/>
            </a:rPr>
            <a:t>rights</a:t>
          </a:r>
          <a:r>
            <a:rPr lang="tr-TR" sz="2400" dirty="0">
              <a:sym typeface="Wingdings" pitchFamily="2" charset="2"/>
            </a:rPr>
            <a:t> in </a:t>
          </a:r>
          <a:r>
            <a:rPr lang="tr-TR" sz="2400" dirty="0" err="1">
              <a:sym typeface="Wingdings" pitchFamily="2" charset="2"/>
            </a:rPr>
            <a:t>land</a:t>
          </a:r>
          <a:r>
            <a:rPr lang="tr-TR" sz="2400" dirty="0">
              <a:sym typeface="Wingdings" pitchFamily="2" charset="2"/>
            </a:rPr>
            <a:t> in </a:t>
          </a:r>
          <a:r>
            <a:rPr lang="tr-TR" sz="2400" dirty="0" err="1">
              <a:sym typeface="Wingdings" pitchFamily="2" charset="2"/>
            </a:rPr>
            <a:t>the</a:t>
          </a:r>
          <a:r>
            <a:rPr lang="tr-TR" sz="2400" dirty="0">
              <a:sym typeface="Wingdings" pitchFamily="2" charset="2"/>
            </a:rPr>
            <a:t> </a:t>
          </a:r>
          <a:r>
            <a:rPr lang="tr-TR" sz="2400" dirty="0" err="1">
              <a:sym typeface="Wingdings" pitchFamily="2" charset="2"/>
            </a:rPr>
            <a:t>title</a:t>
          </a:r>
          <a:r>
            <a:rPr lang="tr-TR" sz="2400" dirty="0">
              <a:sym typeface="Wingdings" pitchFamily="2" charset="2"/>
            </a:rPr>
            <a:t> </a:t>
          </a:r>
          <a:r>
            <a:rPr lang="tr-TR" sz="2400" dirty="0" err="1">
              <a:sym typeface="Wingdings" pitchFamily="2" charset="2"/>
            </a:rPr>
            <a:t>registry</a:t>
          </a:r>
          <a:r>
            <a:rPr lang="tr-TR" sz="2400" dirty="0">
              <a:sym typeface="Wingdings" pitchFamily="2" charset="2"/>
            </a:rPr>
            <a:t>, </a:t>
          </a:r>
          <a:r>
            <a:rPr lang="tr-TR" sz="2400" dirty="0" err="1">
              <a:sym typeface="Wingdings" pitchFamily="2" charset="2"/>
            </a:rPr>
            <a:t>under</a:t>
          </a:r>
          <a:r>
            <a:rPr lang="tr-TR" sz="2400" dirty="0">
              <a:sym typeface="Wingdings" pitchFamily="2" charset="2"/>
            </a:rPr>
            <a:t> </a:t>
          </a:r>
          <a:r>
            <a:rPr lang="tr-TR" sz="2400" dirty="0" err="1">
              <a:sym typeface="Wingdings" pitchFamily="2" charset="2"/>
            </a:rPr>
            <a:t>the</a:t>
          </a:r>
          <a:r>
            <a:rPr lang="tr-TR" sz="2400" dirty="0">
              <a:sym typeface="Wingdings" pitchFamily="2" charset="2"/>
            </a:rPr>
            <a:t> </a:t>
          </a:r>
          <a:r>
            <a:rPr lang="tr-TR" sz="2400" dirty="0" err="1">
              <a:sym typeface="Wingdings" pitchFamily="2" charset="2"/>
            </a:rPr>
            <a:t>state</a:t>
          </a:r>
          <a:r>
            <a:rPr lang="tr-TR" sz="2400" dirty="0">
              <a:sym typeface="Wingdings" pitchFamily="2" charset="2"/>
            </a:rPr>
            <a:t> </a:t>
          </a:r>
          <a:r>
            <a:rPr lang="tr-TR" sz="2400" dirty="0" err="1">
              <a:sym typeface="Wingdings" pitchFamily="2" charset="2"/>
            </a:rPr>
            <a:t>guarantee</a:t>
          </a:r>
          <a:r>
            <a:rPr lang="tr-TR" sz="2400" dirty="0">
              <a:sym typeface="Wingdings" pitchFamily="2" charset="2"/>
            </a:rPr>
            <a:t> (</a:t>
          </a:r>
          <a:r>
            <a:rPr lang="tr-TR" sz="2400" dirty="0" err="1">
              <a:sym typeface="Wingdings" pitchFamily="2" charset="2"/>
            </a:rPr>
            <a:t>Civil</a:t>
          </a:r>
          <a:r>
            <a:rPr lang="tr-TR" sz="2400" dirty="0">
              <a:sym typeface="Wingdings" pitchFamily="2" charset="2"/>
            </a:rPr>
            <a:t> </a:t>
          </a:r>
          <a:r>
            <a:rPr lang="tr-TR" sz="2400" dirty="0" err="1">
              <a:sym typeface="Wingdings" pitchFamily="2" charset="2"/>
            </a:rPr>
            <a:t>Code</a:t>
          </a:r>
          <a:r>
            <a:rPr lang="tr-TR" sz="2400" dirty="0">
              <a:sym typeface="Wingdings" pitchFamily="2" charset="2"/>
            </a:rPr>
            <a:t> 1007)</a:t>
          </a:r>
          <a:endParaRPr lang="tr-TR" sz="2400" dirty="0"/>
        </a:p>
      </dgm:t>
    </dgm:pt>
    <dgm:pt modelId="{D61C13F1-0B01-4CB3-9064-68140BAC64FA}" type="parTrans" cxnId="{C1AAB2DE-BAF6-4192-A6EB-D4E62F910EC4}">
      <dgm:prSet/>
      <dgm:spPr/>
      <dgm:t>
        <a:bodyPr/>
        <a:lstStyle/>
        <a:p>
          <a:endParaRPr lang="tr-TR" sz="1800"/>
        </a:p>
      </dgm:t>
    </dgm:pt>
    <dgm:pt modelId="{6566F271-BD06-4141-99B6-BF5AE148A727}" type="sibTrans" cxnId="{C1AAB2DE-BAF6-4192-A6EB-D4E62F910EC4}">
      <dgm:prSet custT="1"/>
      <dgm:spPr/>
      <dgm:t>
        <a:bodyPr/>
        <a:lstStyle/>
        <a:p>
          <a:endParaRPr lang="tr-TR" sz="1800"/>
        </a:p>
      </dgm:t>
    </dgm:pt>
    <dgm:pt modelId="{2115B729-0127-453D-8F70-879D6C9A4D72}" type="pres">
      <dgm:prSet presAssocID="{F2F7A43B-3320-4CD6-8A4D-404923E5A547}" presName="linearFlow" presStyleCnt="0">
        <dgm:presLayoutVars>
          <dgm:resizeHandles val="exact"/>
        </dgm:presLayoutVars>
      </dgm:prSet>
      <dgm:spPr/>
    </dgm:pt>
    <dgm:pt modelId="{23615FAE-CC7B-4A1D-A0D2-E3D28EFFEEA8}" type="pres">
      <dgm:prSet presAssocID="{03727BE7-2634-4A97-85A1-C3D1E7550DAE}" presName="node" presStyleLbl="node1" presStyleIdx="0" presStyleCnt="2" custScaleX="339298" custScaleY="91926" custLinFactNeighborX="-2389" custLinFactNeighborY="25910">
        <dgm:presLayoutVars>
          <dgm:bulletEnabled val="1"/>
        </dgm:presLayoutVars>
      </dgm:prSet>
      <dgm:spPr/>
    </dgm:pt>
    <dgm:pt modelId="{4795551F-3130-4827-A728-63C7ADE1CE4E}" type="pres">
      <dgm:prSet presAssocID="{34395E62-8F13-4A60-BA5B-4AC7CF7DB2AE}" presName="sibTrans" presStyleLbl="sibTrans2D1" presStyleIdx="0" presStyleCnt="1"/>
      <dgm:spPr/>
    </dgm:pt>
    <dgm:pt modelId="{EA0B9C83-BB0E-4761-B54B-7172CA69C54E}" type="pres">
      <dgm:prSet presAssocID="{34395E62-8F13-4A60-BA5B-4AC7CF7DB2AE}" presName="connectorText" presStyleLbl="sibTrans2D1" presStyleIdx="0" presStyleCnt="1"/>
      <dgm:spPr/>
    </dgm:pt>
    <dgm:pt modelId="{B05E0D38-36EF-41FF-874A-A75213F543BE}" type="pres">
      <dgm:prSet presAssocID="{391EFD37-C27D-4965-83C7-334E5A5BF019}" presName="node" presStyleLbl="node1" presStyleIdx="1" presStyleCnt="2" custScaleX="344077" custScaleY="89161" custLinFactNeighborY="-14120">
        <dgm:presLayoutVars>
          <dgm:bulletEnabled val="1"/>
        </dgm:presLayoutVars>
      </dgm:prSet>
      <dgm:spPr/>
    </dgm:pt>
  </dgm:ptLst>
  <dgm:cxnLst>
    <dgm:cxn modelId="{EBCDD739-0769-4591-872B-2BC245959E74}" type="presOf" srcId="{F2F7A43B-3320-4CD6-8A4D-404923E5A547}" destId="{2115B729-0127-453D-8F70-879D6C9A4D72}" srcOrd="0" destOrd="0" presId="urn:microsoft.com/office/officeart/2005/8/layout/process2"/>
    <dgm:cxn modelId="{E2CB0C3D-F0BE-4115-9D27-9559BE6C810C}" srcId="{F2F7A43B-3320-4CD6-8A4D-404923E5A547}" destId="{03727BE7-2634-4A97-85A1-C3D1E7550DAE}" srcOrd="0" destOrd="0" parTransId="{1F28A57D-4F6B-459F-85C6-DBA174AF3233}" sibTransId="{34395E62-8F13-4A60-BA5B-4AC7CF7DB2AE}"/>
    <dgm:cxn modelId="{E831ED43-8165-485F-9D0C-A7B0F83A76E4}" type="presOf" srcId="{34395E62-8F13-4A60-BA5B-4AC7CF7DB2AE}" destId="{4795551F-3130-4827-A728-63C7ADE1CE4E}" srcOrd="0" destOrd="0" presId="urn:microsoft.com/office/officeart/2005/8/layout/process2"/>
    <dgm:cxn modelId="{9D0853AC-403E-46DB-9783-FCE32F01D4E8}" type="presOf" srcId="{03727BE7-2634-4A97-85A1-C3D1E7550DAE}" destId="{23615FAE-CC7B-4A1D-A0D2-E3D28EFFEEA8}" srcOrd="0" destOrd="0" presId="urn:microsoft.com/office/officeart/2005/8/layout/process2"/>
    <dgm:cxn modelId="{36E4F8B6-2775-4873-964F-07D3F91FEAF5}" type="presOf" srcId="{34395E62-8F13-4A60-BA5B-4AC7CF7DB2AE}" destId="{EA0B9C83-BB0E-4761-B54B-7172CA69C54E}" srcOrd="1" destOrd="0" presId="urn:microsoft.com/office/officeart/2005/8/layout/process2"/>
    <dgm:cxn modelId="{188D88B8-3853-4F68-9CF8-F29DF3E6C54B}" type="presOf" srcId="{391EFD37-C27D-4965-83C7-334E5A5BF019}" destId="{B05E0D38-36EF-41FF-874A-A75213F543BE}" srcOrd="0" destOrd="0" presId="urn:microsoft.com/office/officeart/2005/8/layout/process2"/>
    <dgm:cxn modelId="{C1AAB2DE-BAF6-4192-A6EB-D4E62F910EC4}" srcId="{F2F7A43B-3320-4CD6-8A4D-404923E5A547}" destId="{391EFD37-C27D-4965-83C7-334E5A5BF019}" srcOrd="1" destOrd="0" parTransId="{D61C13F1-0B01-4CB3-9064-68140BAC64FA}" sibTransId="{6566F271-BD06-4141-99B6-BF5AE148A727}"/>
    <dgm:cxn modelId="{CD4720F2-DA8C-4C4D-AFBC-2F049F30B3DE}" type="presParOf" srcId="{2115B729-0127-453D-8F70-879D6C9A4D72}" destId="{23615FAE-CC7B-4A1D-A0D2-E3D28EFFEEA8}" srcOrd="0" destOrd="0" presId="urn:microsoft.com/office/officeart/2005/8/layout/process2"/>
    <dgm:cxn modelId="{0F29498B-B88E-4841-9508-D99F98A013B3}" type="presParOf" srcId="{2115B729-0127-453D-8F70-879D6C9A4D72}" destId="{4795551F-3130-4827-A728-63C7ADE1CE4E}" srcOrd="1" destOrd="0" presId="urn:microsoft.com/office/officeart/2005/8/layout/process2"/>
    <dgm:cxn modelId="{56B666B8-BE17-4D28-B48A-BE81EDC1D051}" type="presParOf" srcId="{4795551F-3130-4827-A728-63C7ADE1CE4E}" destId="{EA0B9C83-BB0E-4761-B54B-7172CA69C54E}" srcOrd="0" destOrd="0" presId="urn:microsoft.com/office/officeart/2005/8/layout/process2"/>
    <dgm:cxn modelId="{B79CA14A-3445-41E2-80AC-8B0D423CE1DC}" type="presParOf" srcId="{2115B729-0127-453D-8F70-879D6C9A4D72}" destId="{B05E0D38-36EF-41FF-874A-A75213F543BE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5EC23B-63CB-4D1C-8866-42DEAFDA0953}" type="doc">
      <dgm:prSet loTypeId="urn:microsoft.com/office/officeart/2005/8/layout/default#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B159E88A-3602-42E6-83CA-75B75DFD9ED6}">
      <dgm:prSet phldrT="[Metin]"/>
      <dgm:spPr/>
      <dgm:t>
        <a:bodyPr/>
        <a:lstStyle/>
        <a:p>
          <a:r>
            <a:rPr lang="tr-TR" dirty="0"/>
            <a:t>58.5 </a:t>
          </a:r>
          <a:r>
            <a:rPr lang="tr-TR" dirty="0" err="1"/>
            <a:t>million</a:t>
          </a:r>
          <a:r>
            <a:rPr lang="tr-TR" dirty="0"/>
            <a:t> </a:t>
          </a:r>
          <a:r>
            <a:rPr lang="tr-TR" dirty="0" err="1"/>
            <a:t>parcels</a:t>
          </a:r>
          <a:endParaRPr lang="tr-TR" dirty="0"/>
        </a:p>
      </dgm:t>
    </dgm:pt>
    <dgm:pt modelId="{2E653B4D-774D-492F-8568-2ACEC12ADF28}" type="parTrans" cxnId="{261CF803-8599-4F4A-8360-EDF5ED98F4CD}">
      <dgm:prSet/>
      <dgm:spPr/>
      <dgm:t>
        <a:bodyPr/>
        <a:lstStyle/>
        <a:p>
          <a:endParaRPr lang="tr-TR"/>
        </a:p>
      </dgm:t>
    </dgm:pt>
    <dgm:pt modelId="{723F1E53-7EE5-4CBB-96B2-44A8734BA719}" type="sibTrans" cxnId="{261CF803-8599-4F4A-8360-EDF5ED98F4CD}">
      <dgm:prSet/>
      <dgm:spPr/>
      <dgm:t>
        <a:bodyPr/>
        <a:lstStyle/>
        <a:p>
          <a:endParaRPr lang="tr-TR"/>
        </a:p>
      </dgm:t>
    </dgm:pt>
    <dgm:pt modelId="{1328EB4D-F219-4A74-A13A-AB7FD53ACA25}">
      <dgm:prSet phldrT="[Metin]"/>
      <dgm:spPr/>
      <dgm:t>
        <a:bodyPr/>
        <a:lstStyle/>
        <a:p>
          <a:r>
            <a:rPr lang="tr-TR" dirty="0"/>
            <a:t>22.5 </a:t>
          </a:r>
          <a:r>
            <a:rPr lang="tr-TR" dirty="0" err="1"/>
            <a:t>million</a:t>
          </a:r>
          <a:r>
            <a:rPr lang="tr-TR" dirty="0"/>
            <a:t> </a:t>
          </a:r>
          <a:r>
            <a:rPr lang="tr-TR" dirty="0" err="1"/>
            <a:t>individual</a:t>
          </a:r>
          <a:r>
            <a:rPr lang="tr-TR" dirty="0"/>
            <a:t> </a:t>
          </a:r>
          <a:r>
            <a:rPr lang="tr-TR" dirty="0" err="1"/>
            <a:t>units</a:t>
          </a:r>
          <a:r>
            <a:rPr lang="tr-TR" dirty="0"/>
            <a:t>	</a:t>
          </a:r>
        </a:p>
      </dgm:t>
    </dgm:pt>
    <dgm:pt modelId="{9ED69E3C-248B-4C07-9988-BBEFE7366444}" type="parTrans" cxnId="{004D8904-8C2D-450D-BDB2-B4B1BF86BAB7}">
      <dgm:prSet/>
      <dgm:spPr/>
      <dgm:t>
        <a:bodyPr/>
        <a:lstStyle/>
        <a:p>
          <a:endParaRPr lang="tr-TR"/>
        </a:p>
      </dgm:t>
    </dgm:pt>
    <dgm:pt modelId="{8ED1224D-2FF9-40E1-A47F-D9CB426CD8A3}" type="sibTrans" cxnId="{004D8904-8C2D-450D-BDB2-B4B1BF86BAB7}">
      <dgm:prSet/>
      <dgm:spPr/>
      <dgm:t>
        <a:bodyPr/>
        <a:lstStyle/>
        <a:p>
          <a:endParaRPr lang="tr-TR"/>
        </a:p>
      </dgm:t>
    </dgm:pt>
    <dgm:pt modelId="{AB645B57-5C95-437D-B5EC-4168EAB71539}">
      <dgm:prSet phldrT="[Metin]"/>
      <dgm:spPr/>
      <dgm:t>
        <a:bodyPr/>
        <a:lstStyle/>
        <a:p>
          <a:r>
            <a:rPr lang="tr-TR" dirty="0"/>
            <a:t>52.4 </a:t>
          </a:r>
          <a:r>
            <a:rPr lang="tr-TR" dirty="0" err="1"/>
            <a:t>million</a:t>
          </a:r>
          <a:r>
            <a:rPr lang="tr-TR" dirty="0"/>
            <a:t> total </a:t>
          </a:r>
          <a:r>
            <a:rPr lang="tr-TR" dirty="0" err="1"/>
            <a:t>owner</a:t>
          </a:r>
          <a:endParaRPr lang="tr-TR" dirty="0"/>
        </a:p>
      </dgm:t>
    </dgm:pt>
    <dgm:pt modelId="{52E7E01F-33D0-45C5-9623-24E429CB1446}" type="parTrans" cxnId="{0F8903BF-796B-4D5C-A9AC-8138D5E3EFD3}">
      <dgm:prSet/>
      <dgm:spPr/>
      <dgm:t>
        <a:bodyPr/>
        <a:lstStyle/>
        <a:p>
          <a:endParaRPr lang="tr-TR"/>
        </a:p>
      </dgm:t>
    </dgm:pt>
    <dgm:pt modelId="{ED4698C6-9DA1-43D2-9457-89AE6F33870B}" type="sibTrans" cxnId="{0F8903BF-796B-4D5C-A9AC-8138D5E3EFD3}">
      <dgm:prSet/>
      <dgm:spPr/>
      <dgm:t>
        <a:bodyPr/>
        <a:lstStyle/>
        <a:p>
          <a:endParaRPr lang="tr-TR"/>
        </a:p>
      </dgm:t>
    </dgm:pt>
    <dgm:pt modelId="{D4C3FB17-F603-446E-A69B-2EC05F548C45}">
      <dgm:prSet phldrT="[Metin]"/>
      <dgm:spPr/>
      <dgm:t>
        <a:bodyPr/>
        <a:lstStyle/>
        <a:p>
          <a:r>
            <a:rPr lang="tr-TR" dirty="0"/>
            <a:t>%60 men, %40 </a:t>
          </a:r>
          <a:r>
            <a:rPr lang="tr-TR" dirty="0" err="1"/>
            <a:t>women</a:t>
          </a:r>
          <a:endParaRPr lang="tr-TR" dirty="0"/>
        </a:p>
      </dgm:t>
    </dgm:pt>
    <dgm:pt modelId="{51C4CF0C-68E4-4AB8-9124-C57830DFDE6E}" type="parTrans" cxnId="{1D0170F9-6615-41E2-AF3F-EA2475B16537}">
      <dgm:prSet/>
      <dgm:spPr/>
      <dgm:t>
        <a:bodyPr/>
        <a:lstStyle/>
        <a:p>
          <a:endParaRPr lang="tr-TR"/>
        </a:p>
      </dgm:t>
    </dgm:pt>
    <dgm:pt modelId="{31D12E1B-6F4C-4FFB-B19E-453AD986A2E6}" type="sibTrans" cxnId="{1D0170F9-6615-41E2-AF3F-EA2475B16537}">
      <dgm:prSet/>
      <dgm:spPr/>
      <dgm:t>
        <a:bodyPr/>
        <a:lstStyle/>
        <a:p>
          <a:endParaRPr lang="tr-TR"/>
        </a:p>
      </dgm:t>
    </dgm:pt>
    <dgm:pt modelId="{B84AC64A-461A-4668-ABA9-556B130CBAA4}">
      <dgm:prSet phldrT="[Metin]"/>
      <dgm:spPr/>
      <dgm:t>
        <a:bodyPr/>
        <a:lstStyle/>
        <a:p>
          <a:r>
            <a:rPr lang="tr-TR" dirty="0"/>
            <a:t>3.8 </a:t>
          </a:r>
          <a:r>
            <a:rPr lang="tr-TR" dirty="0" err="1"/>
            <a:t>million</a:t>
          </a:r>
          <a:r>
            <a:rPr lang="tr-TR" dirty="0"/>
            <a:t> </a:t>
          </a:r>
          <a:r>
            <a:rPr lang="tr-TR" dirty="0" err="1"/>
            <a:t>state</a:t>
          </a:r>
          <a:r>
            <a:rPr lang="tr-TR" dirty="0"/>
            <a:t> </a:t>
          </a:r>
          <a:r>
            <a:rPr lang="tr-TR" dirty="0" err="1"/>
            <a:t>owned</a:t>
          </a:r>
          <a:endParaRPr lang="tr-TR" dirty="0"/>
        </a:p>
      </dgm:t>
    </dgm:pt>
    <dgm:pt modelId="{349EC5F6-92A5-4FB7-BBBF-6017AA71AB78}" type="parTrans" cxnId="{48D0CC94-110F-4AB8-9348-995E75508205}">
      <dgm:prSet/>
      <dgm:spPr/>
      <dgm:t>
        <a:bodyPr/>
        <a:lstStyle/>
        <a:p>
          <a:endParaRPr lang="tr-TR"/>
        </a:p>
      </dgm:t>
    </dgm:pt>
    <dgm:pt modelId="{ED4C6973-3023-48A3-BAE0-8C7F3DC4B5CC}" type="sibTrans" cxnId="{48D0CC94-110F-4AB8-9348-995E75508205}">
      <dgm:prSet/>
      <dgm:spPr/>
      <dgm:t>
        <a:bodyPr/>
        <a:lstStyle/>
        <a:p>
          <a:endParaRPr lang="tr-TR"/>
        </a:p>
      </dgm:t>
    </dgm:pt>
    <dgm:pt modelId="{209BDD8B-2295-4EE8-B762-9AF38D245272}">
      <dgm:prSet phldrT="[Metin]"/>
      <dgm:spPr/>
      <dgm:t>
        <a:bodyPr/>
        <a:lstStyle/>
        <a:p>
          <a:r>
            <a:rPr lang="tr-TR" dirty="0"/>
            <a:t>9.5 </a:t>
          </a:r>
          <a:r>
            <a:rPr lang="tr-TR" dirty="0" err="1"/>
            <a:t>million</a:t>
          </a:r>
          <a:r>
            <a:rPr lang="tr-TR" dirty="0"/>
            <a:t> legal </a:t>
          </a:r>
          <a:r>
            <a:rPr lang="tr-TR" dirty="0" err="1"/>
            <a:t>person</a:t>
          </a:r>
          <a:endParaRPr lang="tr-TR" dirty="0"/>
        </a:p>
      </dgm:t>
    </dgm:pt>
    <dgm:pt modelId="{E57FB748-BAEB-4E1D-A3A4-A03C41352DE9}" type="parTrans" cxnId="{A76C1C77-7829-4CA4-A4C8-94139D9DF50E}">
      <dgm:prSet/>
      <dgm:spPr/>
      <dgm:t>
        <a:bodyPr/>
        <a:lstStyle/>
        <a:p>
          <a:endParaRPr lang="tr-TR"/>
        </a:p>
      </dgm:t>
    </dgm:pt>
    <dgm:pt modelId="{F43C6E1B-2635-42C5-B32B-6602792D6403}" type="sibTrans" cxnId="{A76C1C77-7829-4CA4-A4C8-94139D9DF50E}">
      <dgm:prSet/>
      <dgm:spPr/>
      <dgm:t>
        <a:bodyPr/>
        <a:lstStyle/>
        <a:p>
          <a:endParaRPr lang="tr-TR"/>
        </a:p>
      </dgm:t>
    </dgm:pt>
    <dgm:pt modelId="{1F166692-5CD2-49E3-A076-7E3271CDE817}">
      <dgm:prSet phldrT="[Metin]"/>
      <dgm:spPr/>
      <dgm:t>
        <a:bodyPr/>
        <a:lstStyle/>
        <a:p>
          <a:r>
            <a:rPr lang="tr-TR" dirty="0"/>
            <a:t>300.000</a:t>
          </a:r>
        </a:p>
        <a:p>
          <a:r>
            <a:rPr lang="tr-TR" dirty="0" err="1"/>
            <a:t>Foreign</a:t>
          </a:r>
          <a:r>
            <a:rPr lang="tr-TR" dirty="0"/>
            <a:t> </a:t>
          </a:r>
          <a:r>
            <a:rPr lang="tr-TR" dirty="0" err="1"/>
            <a:t>Ownership</a:t>
          </a:r>
          <a:endParaRPr lang="tr-TR" dirty="0"/>
        </a:p>
      </dgm:t>
    </dgm:pt>
    <dgm:pt modelId="{410BDCD7-7853-46B4-B2B9-4C0E8AE4320E}" type="parTrans" cxnId="{8B072E0F-9C54-4C58-9551-3FB3A9A212E4}">
      <dgm:prSet/>
      <dgm:spPr/>
      <dgm:t>
        <a:bodyPr/>
        <a:lstStyle/>
        <a:p>
          <a:endParaRPr lang="tr-TR"/>
        </a:p>
      </dgm:t>
    </dgm:pt>
    <dgm:pt modelId="{B49FC0A6-40D0-493C-A05A-4278B13712E0}" type="sibTrans" cxnId="{8B072E0F-9C54-4C58-9551-3FB3A9A212E4}">
      <dgm:prSet/>
      <dgm:spPr/>
      <dgm:t>
        <a:bodyPr/>
        <a:lstStyle/>
        <a:p>
          <a:endParaRPr lang="tr-TR"/>
        </a:p>
      </dgm:t>
    </dgm:pt>
    <dgm:pt modelId="{2C75C8A3-F8D4-48CC-A028-1E83C9CAB573}" type="pres">
      <dgm:prSet presAssocID="{785EC23B-63CB-4D1C-8866-42DEAFDA0953}" presName="diagram" presStyleCnt="0">
        <dgm:presLayoutVars>
          <dgm:dir/>
          <dgm:resizeHandles val="exact"/>
        </dgm:presLayoutVars>
      </dgm:prSet>
      <dgm:spPr/>
    </dgm:pt>
    <dgm:pt modelId="{18DBD224-EA70-48AA-8E07-6191C8503D71}" type="pres">
      <dgm:prSet presAssocID="{B159E88A-3602-42E6-83CA-75B75DFD9ED6}" presName="node" presStyleLbl="node1" presStyleIdx="0" presStyleCnt="6">
        <dgm:presLayoutVars>
          <dgm:bulletEnabled val="1"/>
        </dgm:presLayoutVars>
      </dgm:prSet>
      <dgm:spPr/>
    </dgm:pt>
    <dgm:pt modelId="{86AE8D1E-07C6-492C-8E78-DE254FCB8473}" type="pres">
      <dgm:prSet presAssocID="{723F1E53-7EE5-4CBB-96B2-44A8734BA719}" presName="sibTrans" presStyleCnt="0"/>
      <dgm:spPr/>
    </dgm:pt>
    <dgm:pt modelId="{82D20EED-63C2-498F-97F5-BD641AD45C9E}" type="pres">
      <dgm:prSet presAssocID="{1328EB4D-F219-4A74-A13A-AB7FD53ACA25}" presName="node" presStyleLbl="node1" presStyleIdx="1" presStyleCnt="6">
        <dgm:presLayoutVars>
          <dgm:bulletEnabled val="1"/>
        </dgm:presLayoutVars>
      </dgm:prSet>
      <dgm:spPr/>
    </dgm:pt>
    <dgm:pt modelId="{A702F391-16E9-4D88-A81C-F9EAA59850B4}" type="pres">
      <dgm:prSet presAssocID="{8ED1224D-2FF9-40E1-A47F-D9CB426CD8A3}" presName="sibTrans" presStyleCnt="0"/>
      <dgm:spPr/>
    </dgm:pt>
    <dgm:pt modelId="{EC92742D-CB53-4348-ACDE-F0176F11492A}" type="pres">
      <dgm:prSet presAssocID="{AB645B57-5C95-437D-B5EC-4168EAB71539}" presName="node" presStyleLbl="node1" presStyleIdx="2" presStyleCnt="6">
        <dgm:presLayoutVars>
          <dgm:bulletEnabled val="1"/>
        </dgm:presLayoutVars>
      </dgm:prSet>
      <dgm:spPr/>
    </dgm:pt>
    <dgm:pt modelId="{42276194-0134-4B71-B7E6-EFB54A9CA60F}" type="pres">
      <dgm:prSet presAssocID="{ED4698C6-9DA1-43D2-9457-89AE6F33870B}" presName="sibTrans" presStyleCnt="0"/>
      <dgm:spPr/>
    </dgm:pt>
    <dgm:pt modelId="{9761B577-ACA1-4C75-B585-B917904AF84E}" type="pres">
      <dgm:prSet presAssocID="{B84AC64A-461A-4668-ABA9-556B130CBAA4}" presName="node" presStyleLbl="node1" presStyleIdx="3" presStyleCnt="6">
        <dgm:presLayoutVars>
          <dgm:bulletEnabled val="1"/>
        </dgm:presLayoutVars>
      </dgm:prSet>
      <dgm:spPr/>
    </dgm:pt>
    <dgm:pt modelId="{BA991A15-FA94-49EC-9719-92D092427A38}" type="pres">
      <dgm:prSet presAssocID="{ED4C6973-3023-48A3-BAE0-8C7F3DC4B5CC}" presName="sibTrans" presStyleCnt="0"/>
      <dgm:spPr/>
    </dgm:pt>
    <dgm:pt modelId="{C431FDFE-097B-49E7-8F74-2529BF44F023}" type="pres">
      <dgm:prSet presAssocID="{209BDD8B-2295-4EE8-B762-9AF38D245272}" presName="node" presStyleLbl="node1" presStyleIdx="4" presStyleCnt="6">
        <dgm:presLayoutVars>
          <dgm:bulletEnabled val="1"/>
        </dgm:presLayoutVars>
      </dgm:prSet>
      <dgm:spPr/>
    </dgm:pt>
    <dgm:pt modelId="{B2A5C04D-2634-4AE5-A2F8-062501FF4C80}" type="pres">
      <dgm:prSet presAssocID="{F43C6E1B-2635-42C5-B32B-6602792D6403}" presName="sibTrans" presStyleCnt="0"/>
      <dgm:spPr/>
    </dgm:pt>
    <dgm:pt modelId="{442D74DC-8E8C-414D-AD5C-FDAC92F6E088}" type="pres">
      <dgm:prSet presAssocID="{1F166692-5CD2-49E3-A076-7E3271CDE817}" presName="node" presStyleLbl="node1" presStyleIdx="5" presStyleCnt="6">
        <dgm:presLayoutVars>
          <dgm:bulletEnabled val="1"/>
        </dgm:presLayoutVars>
      </dgm:prSet>
      <dgm:spPr/>
    </dgm:pt>
  </dgm:ptLst>
  <dgm:cxnLst>
    <dgm:cxn modelId="{5CA52600-2F7D-401A-8299-3813F48147E1}" type="presOf" srcId="{785EC23B-63CB-4D1C-8866-42DEAFDA0953}" destId="{2C75C8A3-F8D4-48CC-A028-1E83C9CAB573}" srcOrd="0" destOrd="0" presId="urn:microsoft.com/office/officeart/2005/8/layout/default#1"/>
    <dgm:cxn modelId="{261CF803-8599-4F4A-8360-EDF5ED98F4CD}" srcId="{785EC23B-63CB-4D1C-8866-42DEAFDA0953}" destId="{B159E88A-3602-42E6-83CA-75B75DFD9ED6}" srcOrd="0" destOrd="0" parTransId="{2E653B4D-774D-492F-8568-2ACEC12ADF28}" sibTransId="{723F1E53-7EE5-4CBB-96B2-44A8734BA719}"/>
    <dgm:cxn modelId="{004D8904-8C2D-450D-BDB2-B4B1BF86BAB7}" srcId="{785EC23B-63CB-4D1C-8866-42DEAFDA0953}" destId="{1328EB4D-F219-4A74-A13A-AB7FD53ACA25}" srcOrd="1" destOrd="0" parTransId="{9ED69E3C-248B-4C07-9988-BBEFE7366444}" sibTransId="{8ED1224D-2FF9-40E1-A47F-D9CB426CD8A3}"/>
    <dgm:cxn modelId="{8B072E0F-9C54-4C58-9551-3FB3A9A212E4}" srcId="{785EC23B-63CB-4D1C-8866-42DEAFDA0953}" destId="{1F166692-5CD2-49E3-A076-7E3271CDE817}" srcOrd="5" destOrd="0" parTransId="{410BDCD7-7853-46B4-B2B9-4C0E8AE4320E}" sibTransId="{B49FC0A6-40D0-493C-A05A-4278B13712E0}"/>
    <dgm:cxn modelId="{F2B5EE20-D3A8-4BA0-8434-7A256DC0523D}" type="presOf" srcId="{B159E88A-3602-42E6-83CA-75B75DFD9ED6}" destId="{18DBD224-EA70-48AA-8E07-6191C8503D71}" srcOrd="0" destOrd="0" presId="urn:microsoft.com/office/officeart/2005/8/layout/default#1"/>
    <dgm:cxn modelId="{A76C1C77-7829-4CA4-A4C8-94139D9DF50E}" srcId="{785EC23B-63CB-4D1C-8866-42DEAFDA0953}" destId="{209BDD8B-2295-4EE8-B762-9AF38D245272}" srcOrd="4" destOrd="0" parTransId="{E57FB748-BAEB-4E1D-A3A4-A03C41352DE9}" sibTransId="{F43C6E1B-2635-42C5-B32B-6602792D6403}"/>
    <dgm:cxn modelId="{C003A681-EC13-439C-8F16-A025284A6238}" type="presOf" srcId="{B84AC64A-461A-4668-ABA9-556B130CBAA4}" destId="{9761B577-ACA1-4C75-B585-B917904AF84E}" srcOrd="0" destOrd="0" presId="urn:microsoft.com/office/officeart/2005/8/layout/default#1"/>
    <dgm:cxn modelId="{48D0CC94-110F-4AB8-9348-995E75508205}" srcId="{785EC23B-63CB-4D1C-8866-42DEAFDA0953}" destId="{B84AC64A-461A-4668-ABA9-556B130CBAA4}" srcOrd="3" destOrd="0" parTransId="{349EC5F6-92A5-4FB7-BBBF-6017AA71AB78}" sibTransId="{ED4C6973-3023-48A3-BAE0-8C7F3DC4B5CC}"/>
    <dgm:cxn modelId="{FCF03298-0A61-480D-86D3-7817584A9B8B}" type="presOf" srcId="{1328EB4D-F219-4A74-A13A-AB7FD53ACA25}" destId="{82D20EED-63C2-498F-97F5-BD641AD45C9E}" srcOrd="0" destOrd="0" presId="urn:microsoft.com/office/officeart/2005/8/layout/default#1"/>
    <dgm:cxn modelId="{5BF4C3A9-6DC5-4FC2-8FC6-0D5CBB1C57A3}" type="presOf" srcId="{209BDD8B-2295-4EE8-B762-9AF38D245272}" destId="{C431FDFE-097B-49E7-8F74-2529BF44F023}" srcOrd="0" destOrd="0" presId="urn:microsoft.com/office/officeart/2005/8/layout/default#1"/>
    <dgm:cxn modelId="{425BC3B0-3067-48D8-AD69-06DD894052B4}" type="presOf" srcId="{AB645B57-5C95-437D-B5EC-4168EAB71539}" destId="{EC92742D-CB53-4348-ACDE-F0176F11492A}" srcOrd="0" destOrd="0" presId="urn:microsoft.com/office/officeart/2005/8/layout/default#1"/>
    <dgm:cxn modelId="{0F8903BF-796B-4D5C-A9AC-8138D5E3EFD3}" srcId="{785EC23B-63CB-4D1C-8866-42DEAFDA0953}" destId="{AB645B57-5C95-437D-B5EC-4168EAB71539}" srcOrd="2" destOrd="0" parTransId="{52E7E01F-33D0-45C5-9623-24E429CB1446}" sibTransId="{ED4698C6-9DA1-43D2-9457-89AE6F33870B}"/>
    <dgm:cxn modelId="{6DA974C7-04CB-4B12-9990-CCEDBB262D91}" type="presOf" srcId="{D4C3FB17-F603-446E-A69B-2EC05F548C45}" destId="{EC92742D-CB53-4348-ACDE-F0176F11492A}" srcOrd="0" destOrd="1" presId="urn:microsoft.com/office/officeart/2005/8/layout/default#1"/>
    <dgm:cxn modelId="{C12C0AF2-F0D9-474D-86FB-B353FFBC0037}" type="presOf" srcId="{1F166692-5CD2-49E3-A076-7E3271CDE817}" destId="{442D74DC-8E8C-414D-AD5C-FDAC92F6E088}" srcOrd="0" destOrd="0" presId="urn:microsoft.com/office/officeart/2005/8/layout/default#1"/>
    <dgm:cxn modelId="{1D0170F9-6615-41E2-AF3F-EA2475B16537}" srcId="{AB645B57-5C95-437D-B5EC-4168EAB71539}" destId="{D4C3FB17-F603-446E-A69B-2EC05F548C45}" srcOrd="0" destOrd="0" parTransId="{51C4CF0C-68E4-4AB8-9124-C57830DFDE6E}" sibTransId="{31D12E1B-6F4C-4FFB-B19E-453AD986A2E6}"/>
    <dgm:cxn modelId="{7DFBB6B5-7260-4B31-BB17-954C8377710D}" type="presParOf" srcId="{2C75C8A3-F8D4-48CC-A028-1E83C9CAB573}" destId="{18DBD224-EA70-48AA-8E07-6191C8503D71}" srcOrd="0" destOrd="0" presId="urn:microsoft.com/office/officeart/2005/8/layout/default#1"/>
    <dgm:cxn modelId="{D0EF7999-5EB0-4D59-91B3-C61228239576}" type="presParOf" srcId="{2C75C8A3-F8D4-48CC-A028-1E83C9CAB573}" destId="{86AE8D1E-07C6-492C-8E78-DE254FCB8473}" srcOrd="1" destOrd="0" presId="urn:microsoft.com/office/officeart/2005/8/layout/default#1"/>
    <dgm:cxn modelId="{2ED84FF9-7C3A-4BEA-9476-311801E3BEC8}" type="presParOf" srcId="{2C75C8A3-F8D4-48CC-A028-1E83C9CAB573}" destId="{82D20EED-63C2-498F-97F5-BD641AD45C9E}" srcOrd="2" destOrd="0" presId="urn:microsoft.com/office/officeart/2005/8/layout/default#1"/>
    <dgm:cxn modelId="{2C422C9C-3474-405B-83D3-AF361F3794C1}" type="presParOf" srcId="{2C75C8A3-F8D4-48CC-A028-1E83C9CAB573}" destId="{A702F391-16E9-4D88-A81C-F9EAA59850B4}" srcOrd="3" destOrd="0" presId="urn:microsoft.com/office/officeart/2005/8/layout/default#1"/>
    <dgm:cxn modelId="{312F627F-00D7-466A-B307-2530E95C38F5}" type="presParOf" srcId="{2C75C8A3-F8D4-48CC-A028-1E83C9CAB573}" destId="{EC92742D-CB53-4348-ACDE-F0176F11492A}" srcOrd="4" destOrd="0" presId="urn:microsoft.com/office/officeart/2005/8/layout/default#1"/>
    <dgm:cxn modelId="{46E17F88-AE6B-474F-A0CA-FA5FF2C0EAB2}" type="presParOf" srcId="{2C75C8A3-F8D4-48CC-A028-1E83C9CAB573}" destId="{42276194-0134-4B71-B7E6-EFB54A9CA60F}" srcOrd="5" destOrd="0" presId="urn:microsoft.com/office/officeart/2005/8/layout/default#1"/>
    <dgm:cxn modelId="{010A8ACF-0483-492A-B3B9-6FD884C5D877}" type="presParOf" srcId="{2C75C8A3-F8D4-48CC-A028-1E83C9CAB573}" destId="{9761B577-ACA1-4C75-B585-B917904AF84E}" srcOrd="6" destOrd="0" presId="urn:microsoft.com/office/officeart/2005/8/layout/default#1"/>
    <dgm:cxn modelId="{E2AEDC4C-D47E-470B-BD59-AF4149EE6197}" type="presParOf" srcId="{2C75C8A3-F8D4-48CC-A028-1E83C9CAB573}" destId="{BA991A15-FA94-49EC-9719-92D092427A38}" srcOrd="7" destOrd="0" presId="urn:microsoft.com/office/officeart/2005/8/layout/default#1"/>
    <dgm:cxn modelId="{6E7E9E06-DEAD-4CC1-A785-3FDEC9BCE5AE}" type="presParOf" srcId="{2C75C8A3-F8D4-48CC-A028-1E83C9CAB573}" destId="{C431FDFE-097B-49E7-8F74-2529BF44F023}" srcOrd="8" destOrd="0" presId="urn:microsoft.com/office/officeart/2005/8/layout/default#1"/>
    <dgm:cxn modelId="{1F146EAA-0543-4E3E-95DB-4B4D833BAAC1}" type="presParOf" srcId="{2C75C8A3-F8D4-48CC-A028-1E83C9CAB573}" destId="{B2A5C04D-2634-4AE5-A2F8-062501FF4C80}" srcOrd="9" destOrd="0" presId="urn:microsoft.com/office/officeart/2005/8/layout/default#1"/>
    <dgm:cxn modelId="{C700130D-28A5-4F22-8B28-5B140D53D14D}" type="presParOf" srcId="{2C75C8A3-F8D4-48CC-A028-1E83C9CAB573}" destId="{442D74DC-8E8C-414D-AD5C-FDAC92F6E088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615FAE-CC7B-4A1D-A0D2-E3D28EFFEEA8}">
      <dsp:nvSpPr>
        <dsp:cNvPr id="0" name=""/>
        <dsp:cNvSpPr/>
      </dsp:nvSpPr>
      <dsp:spPr>
        <a:xfrm>
          <a:off x="8" y="268371"/>
          <a:ext cx="5562020" cy="18832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 err="1"/>
            <a:t>Cadastre</a:t>
          </a:r>
          <a:r>
            <a:rPr lang="tr-TR" sz="2400" kern="1200" dirty="0"/>
            <a:t>; as a </a:t>
          </a:r>
          <a:r>
            <a:rPr lang="tr-TR" sz="2400" kern="1200" dirty="0" err="1"/>
            <a:t>tool</a:t>
          </a:r>
          <a:r>
            <a:rPr lang="tr-TR" sz="2400" kern="1200" dirty="0"/>
            <a:t> </a:t>
          </a:r>
          <a:r>
            <a:rPr lang="tr-TR" sz="2400" kern="1200" dirty="0" err="1"/>
            <a:t>for</a:t>
          </a:r>
          <a:r>
            <a:rPr lang="tr-TR" sz="2400" kern="1200" dirty="0"/>
            <a:t> </a:t>
          </a:r>
          <a:r>
            <a:rPr lang="tr-TR" sz="2400" kern="1200" dirty="0" err="1"/>
            <a:t>establishing</a:t>
          </a:r>
          <a:r>
            <a:rPr lang="tr-TR" sz="2400" kern="1200" dirty="0"/>
            <a:t> </a:t>
          </a:r>
          <a:r>
            <a:rPr lang="tr-TR" sz="2400" kern="1200" dirty="0" err="1"/>
            <a:t>land</a:t>
          </a:r>
          <a:r>
            <a:rPr lang="tr-TR" sz="2400" kern="1200" dirty="0"/>
            <a:t> </a:t>
          </a:r>
          <a:r>
            <a:rPr lang="tr-TR" sz="2400" kern="1200" dirty="0" err="1"/>
            <a:t>registries</a:t>
          </a:r>
          <a:endParaRPr lang="tr-TR" sz="2400" kern="1200" dirty="0"/>
        </a:p>
      </dsp:txBody>
      <dsp:txXfrm>
        <a:off x="55166" y="323529"/>
        <a:ext cx="5451704" cy="1772902"/>
      </dsp:txXfrm>
    </dsp:sp>
    <dsp:sp modelId="{4795551F-3130-4827-A728-63C7ADE1CE4E}">
      <dsp:nvSpPr>
        <dsp:cNvPr id="0" name=""/>
        <dsp:cNvSpPr/>
      </dsp:nvSpPr>
      <dsp:spPr>
        <a:xfrm rot="5345480">
          <a:off x="2570439" y="1997789"/>
          <a:ext cx="460767" cy="921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800" kern="1200"/>
        </a:p>
      </dsp:txBody>
      <dsp:txXfrm rot="-5400000">
        <a:off x="2523162" y="2228355"/>
        <a:ext cx="553129" cy="322537"/>
      </dsp:txXfrm>
    </dsp:sp>
    <dsp:sp modelId="{B05E0D38-36EF-41FF-874A-A75213F543BE}">
      <dsp:nvSpPr>
        <dsp:cNvPr id="0" name=""/>
        <dsp:cNvSpPr/>
      </dsp:nvSpPr>
      <dsp:spPr>
        <a:xfrm>
          <a:off x="0" y="2765870"/>
          <a:ext cx="5640361" cy="18265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Land </a:t>
          </a:r>
          <a:r>
            <a:rPr lang="tr-TR" sz="2400" kern="1200" dirty="0" err="1"/>
            <a:t>registration</a:t>
          </a:r>
          <a:r>
            <a:rPr lang="tr-TR" sz="2400" kern="1200" dirty="0"/>
            <a:t> </a:t>
          </a:r>
          <a:r>
            <a:rPr lang="tr-TR" sz="2400" kern="1200" dirty="0">
              <a:sym typeface="Wingdings" pitchFamily="2" charset="2"/>
            </a:rPr>
            <a:t> is </a:t>
          </a:r>
          <a:r>
            <a:rPr lang="tr-TR" sz="2400" kern="1200" dirty="0" err="1">
              <a:sym typeface="Wingdings" pitchFamily="2" charset="2"/>
            </a:rPr>
            <a:t>the</a:t>
          </a:r>
          <a:r>
            <a:rPr lang="tr-TR" sz="2400" kern="1200" dirty="0">
              <a:sym typeface="Wingdings" pitchFamily="2" charset="2"/>
            </a:rPr>
            <a:t> </a:t>
          </a:r>
          <a:r>
            <a:rPr lang="tr-TR" sz="2400" kern="1200" dirty="0" err="1">
              <a:sym typeface="Wingdings" pitchFamily="2" charset="2"/>
            </a:rPr>
            <a:t>process</a:t>
          </a:r>
          <a:r>
            <a:rPr lang="tr-TR" sz="2400" kern="1200" dirty="0">
              <a:sym typeface="Wingdings" pitchFamily="2" charset="2"/>
            </a:rPr>
            <a:t> of </a:t>
          </a:r>
          <a:r>
            <a:rPr lang="tr-TR" sz="2400" kern="1200" dirty="0" err="1">
              <a:sym typeface="Wingdings" pitchFamily="2" charset="2"/>
            </a:rPr>
            <a:t>recording</a:t>
          </a:r>
          <a:r>
            <a:rPr lang="tr-TR" sz="2400" kern="1200" dirty="0">
              <a:sym typeface="Wingdings" pitchFamily="2" charset="2"/>
            </a:rPr>
            <a:t> </a:t>
          </a:r>
          <a:r>
            <a:rPr lang="tr-TR" sz="2400" kern="1200" dirty="0" err="1">
              <a:sym typeface="Wingdings" pitchFamily="2" charset="2"/>
            </a:rPr>
            <a:t>rights</a:t>
          </a:r>
          <a:r>
            <a:rPr lang="tr-TR" sz="2400" kern="1200" dirty="0">
              <a:sym typeface="Wingdings" pitchFamily="2" charset="2"/>
            </a:rPr>
            <a:t> in </a:t>
          </a:r>
          <a:r>
            <a:rPr lang="tr-TR" sz="2400" kern="1200" dirty="0" err="1">
              <a:sym typeface="Wingdings" pitchFamily="2" charset="2"/>
            </a:rPr>
            <a:t>land</a:t>
          </a:r>
          <a:r>
            <a:rPr lang="tr-TR" sz="2400" kern="1200" dirty="0">
              <a:sym typeface="Wingdings" pitchFamily="2" charset="2"/>
            </a:rPr>
            <a:t> in </a:t>
          </a:r>
          <a:r>
            <a:rPr lang="tr-TR" sz="2400" kern="1200" dirty="0" err="1">
              <a:sym typeface="Wingdings" pitchFamily="2" charset="2"/>
            </a:rPr>
            <a:t>the</a:t>
          </a:r>
          <a:r>
            <a:rPr lang="tr-TR" sz="2400" kern="1200" dirty="0">
              <a:sym typeface="Wingdings" pitchFamily="2" charset="2"/>
            </a:rPr>
            <a:t> </a:t>
          </a:r>
          <a:r>
            <a:rPr lang="tr-TR" sz="2400" kern="1200" dirty="0" err="1">
              <a:sym typeface="Wingdings" pitchFamily="2" charset="2"/>
            </a:rPr>
            <a:t>title</a:t>
          </a:r>
          <a:r>
            <a:rPr lang="tr-TR" sz="2400" kern="1200" dirty="0">
              <a:sym typeface="Wingdings" pitchFamily="2" charset="2"/>
            </a:rPr>
            <a:t> </a:t>
          </a:r>
          <a:r>
            <a:rPr lang="tr-TR" sz="2400" kern="1200" dirty="0" err="1">
              <a:sym typeface="Wingdings" pitchFamily="2" charset="2"/>
            </a:rPr>
            <a:t>registry</a:t>
          </a:r>
          <a:r>
            <a:rPr lang="tr-TR" sz="2400" kern="1200" dirty="0">
              <a:sym typeface="Wingdings" pitchFamily="2" charset="2"/>
            </a:rPr>
            <a:t>, </a:t>
          </a:r>
          <a:r>
            <a:rPr lang="tr-TR" sz="2400" kern="1200" dirty="0" err="1">
              <a:sym typeface="Wingdings" pitchFamily="2" charset="2"/>
            </a:rPr>
            <a:t>under</a:t>
          </a:r>
          <a:r>
            <a:rPr lang="tr-TR" sz="2400" kern="1200" dirty="0">
              <a:sym typeface="Wingdings" pitchFamily="2" charset="2"/>
            </a:rPr>
            <a:t> </a:t>
          </a:r>
          <a:r>
            <a:rPr lang="tr-TR" sz="2400" kern="1200" dirty="0" err="1">
              <a:sym typeface="Wingdings" pitchFamily="2" charset="2"/>
            </a:rPr>
            <a:t>the</a:t>
          </a:r>
          <a:r>
            <a:rPr lang="tr-TR" sz="2400" kern="1200" dirty="0">
              <a:sym typeface="Wingdings" pitchFamily="2" charset="2"/>
            </a:rPr>
            <a:t> </a:t>
          </a:r>
          <a:r>
            <a:rPr lang="tr-TR" sz="2400" kern="1200" dirty="0" err="1">
              <a:sym typeface="Wingdings" pitchFamily="2" charset="2"/>
            </a:rPr>
            <a:t>state</a:t>
          </a:r>
          <a:r>
            <a:rPr lang="tr-TR" sz="2400" kern="1200" dirty="0">
              <a:sym typeface="Wingdings" pitchFamily="2" charset="2"/>
            </a:rPr>
            <a:t> </a:t>
          </a:r>
          <a:r>
            <a:rPr lang="tr-TR" sz="2400" kern="1200" dirty="0" err="1">
              <a:sym typeface="Wingdings" pitchFamily="2" charset="2"/>
            </a:rPr>
            <a:t>guarantee</a:t>
          </a:r>
          <a:r>
            <a:rPr lang="tr-TR" sz="2400" kern="1200" dirty="0">
              <a:sym typeface="Wingdings" pitchFamily="2" charset="2"/>
            </a:rPr>
            <a:t> (</a:t>
          </a:r>
          <a:r>
            <a:rPr lang="tr-TR" sz="2400" kern="1200" dirty="0" err="1">
              <a:sym typeface="Wingdings" pitchFamily="2" charset="2"/>
            </a:rPr>
            <a:t>Civil</a:t>
          </a:r>
          <a:r>
            <a:rPr lang="tr-TR" sz="2400" kern="1200" dirty="0">
              <a:sym typeface="Wingdings" pitchFamily="2" charset="2"/>
            </a:rPr>
            <a:t> </a:t>
          </a:r>
          <a:r>
            <a:rPr lang="tr-TR" sz="2400" kern="1200" dirty="0" err="1">
              <a:sym typeface="Wingdings" pitchFamily="2" charset="2"/>
            </a:rPr>
            <a:t>Code</a:t>
          </a:r>
          <a:r>
            <a:rPr lang="tr-TR" sz="2400" kern="1200" dirty="0">
              <a:sym typeface="Wingdings" pitchFamily="2" charset="2"/>
            </a:rPr>
            <a:t> 1007)</a:t>
          </a:r>
          <a:endParaRPr lang="tr-TR" sz="2400" kern="1200" dirty="0"/>
        </a:p>
      </dsp:txBody>
      <dsp:txXfrm>
        <a:off x="53499" y="2819369"/>
        <a:ext cx="5533363" cy="17195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BD224-EA70-48AA-8E07-6191C8503D71}">
      <dsp:nvSpPr>
        <dsp:cNvPr id="0" name=""/>
        <dsp:cNvSpPr/>
      </dsp:nvSpPr>
      <dsp:spPr>
        <a:xfrm>
          <a:off x="513" y="293012"/>
          <a:ext cx="2003087" cy="120185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58.5 </a:t>
          </a:r>
          <a:r>
            <a:rPr lang="tr-TR" sz="1900" kern="1200" dirty="0" err="1"/>
            <a:t>million</a:t>
          </a:r>
          <a:r>
            <a:rPr lang="tr-TR" sz="1900" kern="1200" dirty="0"/>
            <a:t> </a:t>
          </a:r>
          <a:r>
            <a:rPr lang="tr-TR" sz="1900" kern="1200" dirty="0" err="1"/>
            <a:t>parcels</a:t>
          </a:r>
          <a:endParaRPr lang="tr-TR" sz="1900" kern="1200" dirty="0"/>
        </a:p>
      </dsp:txBody>
      <dsp:txXfrm>
        <a:off x="513" y="293012"/>
        <a:ext cx="2003087" cy="1201852"/>
      </dsp:txXfrm>
    </dsp:sp>
    <dsp:sp modelId="{82D20EED-63C2-498F-97F5-BD641AD45C9E}">
      <dsp:nvSpPr>
        <dsp:cNvPr id="0" name=""/>
        <dsp:cNvSpPr/>
      </dsp:nvSpPr>
      <dsp:spPr>
        <a:xfrm>
          <a:off x="2203910" y="293012"/>
          <a:ext cx="2003087" cy="1201852"/>
        </a:xfrm>
        <a:prstGeom prst="rect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22.5 </a:t>
          </a:r>
          <a:r>
            <a:rPr lang="tr-TR" sz="1900" kern="1200" dirty="0" err="1"/>
            <a:t>million</a:t>
          </a:r>
          <a:r>
            <a:rPr lang="tr-TR" sz="1900" kern="1200" dirty="0"/>
            <a:t> </a:t>
          </a:r>
          <a:r>
            <a:rPr lang="tr-TR" sz="1900" kern="1200" dirty="0" err="1"/>
            <a:t>individual</a:t>
          </a:r>
          <a:r>
            <a:rPr lang="tr-TR" sz="1900" kern="1200" dirty="0"/>
            <a:t> </a:t>
          </a:r>
          <a:r>
            <a:rPr lang="tr-TR" sz="1900" kern="1200" dirty="0" err="1"/>
            <a:t>units</a:t>
          </a:r>
          <a:r>
            <a:rPr lang="tr-TR" sz="1900" kern="1200" dirty="0"/>
            <a:t>	</a:t>
          </a:r>
        </a:p>
      </dsp:txBody>
      <dsp:txXfrm>
        <a:off x="2203910" y="293012"/>
        <a:ext cx="2003087" cy="1201852"/>
      </dsp:txXfrm>
    </dsp:sp>
    <dsp:sp modelId="{EC92742D-CB53-4348-ACDE-F0176F11492A}">
      <dsp:nvSpPr>
        <dsp:cNvPr id="0" name=""/>
        <dsp:cNvSpPr/>
      </dsp:nvSpPr>
      <dsp:spPr>
        <a:xfrm>
          <a:off x="513" y="1695174"/>
          <a:ext cx="2003087" cy="1201852"/>
        </a:xfrm>
        <a:prstGeom prst="rect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52.4 </a:t>
          </a:r>
          <a:r>
            <a:rPr lang="tr-TR" sz="1900" kern="1200" dirty="0" err="1"/>
            <a:t>million</a:t>
          </a:r>
          <a:r>
            <a:rPr lang="tr-TR" sz="1900" kern="1200" dirty="0"/>
            <a:t> total </a:t>
          </a:r>
          <a:r>
            <a:rPr lang="tr-TR" sz="1900" kern="1200" dirty="0" err="1"/>
            <a:t>owner</a:t>
          </a:r>
          <a:endParaRPr lang="tr-TR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500" kern="1200" dirty="0"/>
            <a:t>%60 men, %40 </a:t>
          </a:r>
          <a:r>
            <a:rPr lang="tr-TR" sz="1500" kern="1200" dirty="0" err="1"/>
            <a:t>women</a:t>
          </a:r>
          <a:endParaRPr lang="tr-TR" sz="1500" kern="1200" dirty="0"/>
        </a:p>
      </dsp:txBody>
      <dsp:txXfrm>
        <a:off x="513" y="1695174"/>
        <a:ext cx="2003087" cy="1201852"/>
      </dsp:txXfrm>
    </dsp:sp>
    <dsp:sp modelId="{9761B577-ACA1-4C75-B585-B917904AF84E}">
      <dsp:nvSpPr>
        <dsp:cNvPr id="0" name=""/>
        <dsp:cNvSpPr/>
      </dsp:nvSpPr>
      <dsp:spPr>
        <a:xfrm>
          <a:off x="2203910" y="1695174"/>
          <a:ext cx="2003087" cy="1201852"/>
        </a:xfrm>
        <a:prstGeom prst="rect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3.8 </a:t>
          </a:r>
          <a:r>
            <a:rPr lang="tr-TR" sz="1900" kern="1200" dirty="0" err="1"/>
            <a:t>million</a:t>
          </a:r>
          <a:r>
            <a:rPr lang="tr-TR" sz="1900" kern="1200" dirty="0"/>
            <a:t> </a:t>
          </a:r>
          <a:r>
            <a:rPr lang="tr-TR" sz="1900" kern="1200" dirty="0" err="1"/>
            <a:t>state</a:t>
          </a:r>
          <a:r>
            <a:rPr lang="tr-TR" sz="1900" kern="1200" dirty="0"/>
            <a:t> </a:t>
          </a:r>
          <a:r>
            <a:rPr lang="tr-TR" sz="1900" kern="1200" dirty="0" err="1"/>
            <a:t>owned</a:t>
          </a:r>
          <a:endParaRPr lang="tr-TR" sz="1900" kern="1200" dirty="0"/>
        </a:p>
      </dsp:txBody>
      <dsp:txXfrm>
        <a:off x="2203910" y="1695174"/>
        <a:ext cx="2003087" cy="1201852"/>
      </dsp:txXfrm>
    </dsp:sp>
    <dsp:sp modelId="{C431FDFE-097B-49E7-8F74-2529BF44F023}">
      <dsp:nvSpPr>
        <dsp:cNvPr id="0" name=""/>
        <dsp:cNvSpPr/>
      </dsp:nvSpPr>
      <dsp:spPr>
        <a:xfrm>
          <a:off x="513" y="3097335"/>
          <a:ext cx="2003087" cy="1201852"/>
        </a:xfrm>
        <a:prstGeom prst="rect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9.5 </a:t>
          </a:r>
          <a:r>
            <a:rPr lang="tr-TR" sz="1900" kern="1200" dirty="0" err="1"/>
            <a:t>million</a:t>
          </a:r>
          <a:r>
            <a:rPr lang="tr-TR" sz="1900" kern="1200" dirty="0"/>
            <a:t> legal </a:t>
          </a:r>
          <a:r>
            <a:rPr lang="tr-TR" sz="1900" kern="1200" dirty="0" err="1"/>
            <a:t>person</a:t>
          </a:r>
          <a:endParaRPr lang="tr-TR" sz="1900" kern="1200" dirty="0"/>
        </a:p>
      </dsp:txBody>
      <dsp:txXfrm>
        <a:off x="513" y="3097335"/>
        <a:ext cx="2003087" cy="1201852"/>
      </dsp:txXfrm>
    </dsp:sp>
    <dsp:sp modelId="{442D74DC-8E8C-414D-AD5C-FDAC92F6E088}">
      <dsp:nvSpPr>
        <dsp:cNvPr id="0" name=""/>
        <dsp:cNvSpPr/>
      </dsp:nvSpPr>
      <dsp:spPr>
        <a:xfrm>
          <a:off x="2203910" y="3097335"/>
          <a:ext cx="2003087" cy="1201852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300.000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 err="1"/>
            <a:t>Foreign</a:t>
          </a:r>
          <a:r>
            <a:rPr lang="tr-TR" sz="1900" kern="1200" dirty="0"/>
            <a:t> </a:t>
          </a:r>
          <a:r>
            <a:rPr lang="tr-TR" sz="1900" kern="1200" dirty="0" err="1"/>
            <a:t>Ownership</a:t>
          </a:r>
          <a:endParaRPr lang="tr-TR" sz="1900" kern="1200" dirty="0"/>
        </a:p>
      </dsp:txBody>
      <dsp:txXfrm>
        <a:off x="2203910" y="3097335"/>
        <a:ext cx="2003087" cy="1201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D43EA-4ACC-44B0-BB08-9EB473E27C09}" type="datetimeFigureOut">
              <a:rPr lang="tr-TR" smtClean="0"/>
              <a:t>21.11.2022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33EF2-4E84-4299-B526-36A322A7D1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0300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33EF2-4E84-4299-B526-36A322A7D1AC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2490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tr-TR" sz="1200" dirty="0">
                <a:latin typeface="Times New Roman" panose="02020603050405020304" pitchFamily="18" charset="0"/>
                <a:cs typeface="Calibri" panose="020F0502020204030204" pitchFamily="34" charset="0"/>
              </a:rPr>
              <a:t>An empty page from </a:t>
            </a:r>
            <a:r>
              <a:rPr lang="tr-TR" altLang="tr-TR" sz="12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ledger</a:t>
            </a:r>
            <a:r>
              <a:rPr lang="en-US" altLang="tr-TR" sz="1200" dirty="0">
                <a:latin typeface="Times New Roman" panose="02020603050405020304" pitchFamily="18" charset="0"/>
                <a:cs typeface="Calibri" panose="020F0502020204030204" pitchFamily="34" charset="0"/>
              </a:rPr>
              <a:t>. One page (folio) is defined per property</a:t>
            </a:r>
            <a:r>
              <a:rPr lang="tr-TR" altLang="tr-TR" sz="1200" dirty="0">
                <a:latin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eaLnBrk="1" hangingPunct="1">
              <a:spcBef>
                <a:spcPct val="0"/>
              </a:spcBef>
            </a:pPr>
            <a:endParaRPr lang="tr-TR" altLang="tr-TR" sz="12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tr-TR" altLang="tr-TR" sz="12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The</a:t>
            </a:r>
            <a:r>
              <a:rPr lang="tr-TR" altLang="tr-TR" sz="12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tr-TR" altLang="tr-TR" sz="12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parcel-baced</a:t>
            </a:r>
            <a:r>
              <a:rPr lang="tr-TR" altLang="tr-TR" sz="12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tr-TR" altLang="tr-TR" sz="12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system</a:t>
            </a:r>
            <a:r>
              <a:rPr lang="tr-TR" altLang="tr-TR" sz="1200" dirty="0">
                <a:latin typeface="Times New Roman" panose="02020603050405020304" pitchFamily="18" charset="0"/>
                <a:cs typeface="Calibri" panose="020F0502020204030204" pitchFamily="34" charset="0"/>
              </a:rPr>
              <a:t> is </a:t>
            </a:r>
            <a:r>
              <a:rPr lang="tr-TR" altLang="tr-TR" sz="12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implemented</a:t>
            </a:r>
            <a:r>
              <a:rPr lang="tr-TR" altLang="tr-TR" sz="1200" dirty="0"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endParaRPr lang="tr-TR" altLang="tr-TR" sz="12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tr-TR" altLang="tr-TR" sz="12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Without</a:t>
            </a:r>
            <a:r>
              <a:rPr lang="tr-TR" altLang="tr-TR" sz="12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tr-TR" altLang="tr-TR" sz="12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registration</a:t>
            </a:r>
            <a:r>
              <a:rPr lang="tr-TR" altLang="tr-TR" sz="12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tr-TR" altLang="tr-TR" sz="12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the</a:t>
            </a:r>
            <a:r>
              <a:rPr lang="tr-TR" altLang="tr-TR" sz="12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tr-TR" altLang="tr-TR" sz="12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ownership</a:t>
            </a:r>
            <a:r>
              <a:rPr lang="tr-TR" altLang="tr-TR" sz="12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tr-TR" altLang="tr-TR" sz="12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does</a:t>
            </a:r>
            <a:r>
              <a:rPr lang="tr-TR" altLang="tr-TR" sz="1200" dirty="0">
                <a:latin typeface="Times New Roman" panose="02020603050405020304" pitchFamily="18" charset="0"/>
                <a:cs typeface="Calibri" panose="020F0502020204030204" pitchFamily="34" charset="0"/>
              </a:rPr>
              <a:t> not </a:t>
            </a:r>
            <a:r>
              <a:rPr lang="tr-TR" altLang="tr-TR" sz="12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come</a:t>
            </a:r>
            <a:r>
              <a:rPr lang="tr-TR" altLang="tr-TR" sz="12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tr-TR" altLang="tr-TR" sz="12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to</a:t>
            </a:r>
            <a:r>
              <a:rPr lang="tr-TR" altLang="tr-TR" sz="12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tr-TR" altLang="tr-TR" sz="12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effect</a:t>
            </a:r>
            <a:r>
              <a:rPr lang="tr-TR" altLang="tr-TR" sz="1200" dirty="0"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endParaRPr lang="tr-TR" altLang="tr-TR" sz="12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tr-TR" dirty="0" err="1"/>
              <a:t>These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some</a:t>
            </a:r>
            <a:r>
              <a:rPr lang="tr-TR" dirty="0"/>
              <a:t> </a:t>
            </a:r>
            <a:r>
              <a:rPr lang="tr-TR" dirty="0" err="1"/>
              <a:t>land</a:t>
            </a:r>
            <a:r>
              <a:rPr lang="tr-TR" dirty="0"/>
              <a:t> </a:t>
            </a:r>
            <a:r>
              <a:rPr lang="tr-TR" dirty="0" err="1"/>
              <a:t>registration</a:t>
            </a:r>
            <a:r>
              <a:rPr lang="tr-TR" dirty="0"/>
              <a:t> </a:t>
            </a:r>
            <a:r>
              <a:rPr lang="tr-TR" dirty="0" err="1"/>
              <a:t>statistics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Türkiye.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33EF2-4E84-4299-B526-36A322A7D1AC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7762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tr-TR" altLang="tr-TR" sz="12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tr-TR" altLang="tr-TR" sz="12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tr-TR" altLang="tr-TR" sz="1200" dirty="0">
              <a:latin typeface="Times New Roman" panose="02020603050405020304" pitchFamily="18" charset="0"/>
            </a:endParaRP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33EF2-4E84-4299-B526-36A322A7D1AC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5773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Land </a:t>
            </a:r>
            <a:r>
              <a:rPr lang="tr-TR" dirty="0" err="1"/>
              <a:t>registry</a:t>
            </a:r>
            <a:r>
              <a:rPr lang="tr-TR" dirty="0"/>
              <a:t> </a:t>
            </a:r>
            <a:r>
              <a:rPr lang="tr-TR" dirty="0" err="1"/>
              <a:t>information</a:t>
            </a:r>
            <a:r>
              <a:rPr lang="tr-TR" dirty="0"/>
              <a:t> </a:t>
            </a:r>
            <a:r>
              <a:rPr lang="tr-TR" dirty="0" err="1"/>
              <a:t>stored</a:t>
            </a:r>
            <a:r>
              <a:rPr lang="tr-TR" dirty="0"/>
              <a:t> in </a:t>
            </a:r>
            <a:r>
              <a:rPr lang="tr-TR" dirty="0" err="1"/>
              <a:t>electronic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paper</a:t>
            </a:r>
            <a:r>
              <a:rPr lang="tr-TR" dirty="0"/>
              <a:t> format </a:t>
            </a:r>
            <a:r>
              <a:rPr lang="tr-TR" dirty="0" err="1"/>
              <a:t>both</a:t>
            </a:r>
            <a:r>
              <a:rPr lang="tr-TR" dirty="0"/>
              <a:t>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33EF2-4E84-4299-B526-36A322A7D1AC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3093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33EF2-4E84-4299-B526-36A322A7D1AC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59779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33EF2-4E84-4299-B526-36A322A7D1AC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21325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tr-TR" altLang="tr-TR" dirty="0" err="1"/>
              <a:t>Webtapu</a:t>
            </a:r>
            <a:r>
              <a:rPr lang="tr-TR" altLang="tr-TR" dirty="0"/>
              <a:t> </a:t>
            </a:r>
            <a:r>
              <a:rPr lang="tr-TR" altLang="tr-TR" dirty="0" err="1"/>
              <a:t>system</a:t>
            </a:r>
            <a:r>
              <a:rPr lang="tr-TR" altLang="tr-TR" dirty="0"/>
              <a:t> </a:t>
            </a:r>
            <a:r>
              <a:rPr lang="tr-TR" altLang="tr-TR" dirty="0" err="1"/>
              <a:t>emerged</a:t>
            </a:r>
            <a:r>
              <a:rPr lang="tr-TR" altLang="tr-TR" dirty="0"/>
              <a:t> </a:t>
            </a:r>
            <a:r>
              <a:rPr lang="tr-TR" altLang="tr-TR" dirty="0" err="1"/>
              <a:t>before</a:t>
            </a:r>
            <a:r>
              <a:rPr lang="tr-TR" altLang="tr-TR" dirty="0"/>
              <a:t> </a:t>
            </a:r>
            <a:r>
              <a:rPr lang="tr-TR" altLang="tr-TR" dirty="0" err="1"/>
              <a:t>the</a:t>
            </a:r>
            <a:r>
              <a:rPr lang="tr-TR" altLang="tr-TR" dirty="0"/>
              <a:t> COVID19 </a:t>
            </a:r>
            <a:r>
              <a:rPr lang="tr-TR" altLang="tr-TR" dirty="0" err="1"/>
              <a:t>days</a:t>
            </a:r>
            <a:r>
              <a:rPr lang="tr-TR" altLang="tr-TR" dirty="0"/>
              <a:t>, but </a:t>
            </a:r>
            <a:r>
              <a:rPr lang="tr-TR" altLang="tr-TR" dirty="0" err="1"/>
              <a:t>shined</a:t>
            </a:r>
            <a:r>
              <a:rPr lang="tr-TR" altLang="tr-TR" dirty="0"/>
              <a:t> </a:t>
            </a:r>
            <a:r>
              <a:rPr lang="tr-TR" altLang="tr-TR" dirty="0" err="1"/>
              <a:t>out</a:t>
            </a:r>
            <a:r>
              <a:rPr lang="tr-TR" altLang="tr-TR" dirty="0"/>
              <a:t> </a:t>
            </a:r>
            <a:r>
              <a:rPr lang="tr-TR" altLang="tr-TR" dirty="0" err="1"/>
              <a:t>during</a:t>
            </a:r>
            <a:r>
              <a:rPr lang="tr-TR" altLang="tr-TR" dirty="0"/>
              <a:t> </a:t>
            </a:r>
            <a:r>
              <a:rPr lang="tr-TR" altLang="tr-TR" dirty="0" err="1"/>
              <a:t>pandemic</a:t>
            </a:r>
            <a:r>
              <a:rPr lang="tr-TR" altLang="tr-TR" dirty="0"/>
              <a:t> </a:t>
            </a:r>
            <a:r>
              <a:rPr lang="tr-TR" altLang="tr-TR" dirty="0" err="1"/>
              <a:t>days</a:t>
            </a:r>
            <a:r>
              <a:rPr lang="tr-TR" altLang="tr-TR" dirty="0"/>
              <a:t> is web </a:t>
            </a:r>
            <a:r>
              <a:rPr lang="tr-TR" altLang="tr-TR" dirty="0" err="1"/>
              <a:t>application</a:t>
            </a:r>
            <a:r>
              <a:rPr lang="tr-TR" altLang="tr-TR" dirty="0"/>
              <a:t> </a:t>
            </a:r>
            <a:r>
              <a:rPr lang="tr-TR" altLang="tr-TR" dirty="0" err="1"/>
              <a:t>system</a:t>
            </a:r>
            <a:r>
              <a:rPr lang="tr-TR" altLang="tr-TR" dirty="0"/>
              <a:t> </a:t>
            </a:r>
            <a:r>
              <a:rPr lang="tr-TR" altLang="tr-TR" dirty="0" err="1"/>
              <a:t>for</a:t>
            </a:r>
            <a:r>
              <a:rPr lang="tr-TR" altLang="tr-TR" dirty="0"/>
              <a:t> </a:t>
            </a:r>
            <a:r>
              <a:rPr lang="tr-TR" altLang="tr-TR" dirty="0" err="1"/>
              <a:t>land</a:t>
            </a:r>
            <a:r>
              <a:rPr lang="tr-TR" altLang="tr-TR" dirty="0"/>
              <a:t> </a:t>
            </a:r>
            <a:r>
              <a:rPr lang="tr-TR" altLang="tr-TR" dirty="0" err="1"/>
              <a:t>registery</a:t>
            </a:r>
            <a:r>
              <a:rPr lang="tr-TR" altLang="tr-TR" dirty="0"/>
              <a:t>. </a:t>
            </a:r>
          </a:p>
          <a:p>
            <a:pPr eaLnBrk="1" hangingPunct="1">
              <a:spcBef>
                <a:spcPct val="0"/>
              </a:spcBef>
            </a:pPr>
            <a:endParaRPr lang="tr-TR" altLang="tr-TR" dirty="0"/>
          </a:p>
          <a:p>
            <a:pPr eaLnBrk="1" hangingPunct="1">
              <a:spcBef>
                <a:spcPct val="0"/>
              </a:spcBef>
            </a:pPr>
            <a:r>
              <a:rPr lang="tr-TR" altLang="tr-TR" dirty="0" err="1"/>
              <a:t>With</a:t>
            </a:r>
            <a:r>
              <a:rPr lang="tr-TR" altLang="tr-TR" dirty="0"/>
              <a:t> web </a:t>
            </a:r>
            <a:r>
              <a:rPr lang="tr-TR" altLang="tr-TR" dirty="0" err="1"/>
              <a:t>land</a:t>
            </a:r>
            <a:r>
              <a:rPr lang="tr-TR" altLang="tr-TR" dirty="0"/>
              <a:t> </a:t>
            </a:r>
            <a:r>
              <a:rPr lang="tr-TR" altLang="tr-TR" dirty="0" err="1"/>
              <a:t>registry</a:t>
            </a:r>
            <a:r>
              <a:rPr lang="tr-TR" altLang="tr-TR" dirty="0"/>
              <a:t>, </a:t>
            </a:r>
            <a:r>
              <a:rPr lang="tr-TR" altLang="tr-TR" dirty="0" err="1"/>
              <a:t>parties</a:t>
            </a:r>
            <a:r>
              <a:rPr lang="tr-TR" altLang="tr-TR" dirty="0"/>
              <a:t> can </a:t>
            </a:r>
            <a:r>
              <a:rPr lang="tr-TR" altLang="tr-TR" dirty="0" err="1"/>
              <a:t>apply</a:t>
            </a:r>
            <a:r>
              <a:rPr lang="tr-TR" altLang="tr-TR" dirty="0"/>
              <a:t> </a:t>
            </a:r>
            <a:r>
              <a:rPr lang="tr-TR" altLang="tr-TR" dirty="0" err="1"/>
              <a:t>to</a:t>
            </a:r>
            <a:r>
              <a:rPr lang="tr-TR" altLang="tr-TR" dirty="0"/>
              <a:t> </a:t>
            </a:r>
            <a:r>
              <a:rPr lang="tr-TR" altLang="tr-TR" dirty="0" err="1"/>
              <a:t>any</a:t>
            </a:r>
            <a:r>
              <a:rPr lang="tr-TR" altLang="tr-TR" dirty="0"/>
              <a:t> </a:t>
            </a:r>
            <a:r>
              <a:rPr lang="tr-TR" altLang="tr-TR" dirty="0" err="1"/>
              <a:t>transaction</a:t>
            </a:r>
            <a:r>
              <a:rPr lang="tr-TR" altLang="tr-TR" dirty="0"/>
              <a:t> </a:t>
            </a:r>
            <a:r>
              <a:rPr lang="tr-TR" altLang="tr-TR" dirty="0" err="1"/>
              <a:t>without</a:t>
            </a:r>
            <a:r>
              <a:rPr lang="tr-TR" altLang="tr-TR" dirty="0"/>
              <a:t> </a:t>
            </a:r>
            <a:r>
              <a:rPr lang="tr-TR" altLang="tr-TR" dirty="0" err="1"/>
              <a:t>going</a:t>
            </a:r>
            <a:r>
              <a:rPr lang="tr-TR" altLang="tr-TR" dirty="0"/>
              <a:t> </a:t>
            </a:r>
            <a:r>
              <a:rPr lang="tr-TR" altLang="tr-TR" dirty="0" err="1"/>
              <a:t>to</a:t>
            </a:r>
            <a:r>
              <a:rPr lang="tr-TR" altLang="tr-TR" dirty="0"/>
              <a:t> </a:t>
            </a:r>
            <a:r>
              <a:rPr lang="tr-TR" altLang="tr-TR" dirty="0" err="1"/>
              <a:t>the</a:t>
            </a:r>
            <a:r>
              <a:rPr lang="tr-TR" altLang="tr-TR" dirty="0"/>
              <a:t> </a:t>
            </a:r>
            <a:r>
              <a:rPr lang="tr-TR" altLang="tr-TR" dirty="0" err="1"/>
              <a:t>local</a:t>
            </a:r>
            <a:r>
              <a:rPr lang="tr-TR" altLang="tr-TR" dirty="0"/>
              <a:t> </a:t>
            </a:r>
            <a:r>
              <a:rPr lang="tr-TR" altLang="tr-TR" dirty="0" err="1"/>
              <a:t>directorates</a:t>
            </a:r>
            <a:r>
              <a:rPr lang="tr-TR" altLang="tr-TR" dirty="0"/>
              <a:t>. </a:t>
            </a:r>
          </a:p>
          <a:p>
            <a:pPr eaLnBrk="1" hangingPunct="1">
              <a:spcBef>
                <a:spcPct val="0"/>
              </a:spcBef>
            </a:pPr>
            <a:endParaRPr lang="tr-TR" altLang="tr-TR" dirty="0"/>
          </a:p>
          <a:p>
            <a:pPr eaLnBrk="1" hangingPunct="1">
              <a:spcBef>
                <a:spcPct val="0"/>
              </a:spcBef>
            </a:pPr>
            <a:r>
              <a:rPr lang="tr-TR" altLang="tr-TR" dirty="0" err="1"/>
              <a:t>The</a:t>
            </a:r>
            <a:r>
              <a:rPr lang="tr-TR" altLang="tr-TR" dirty="0"/>
              <a:t> </a:t>
            </a:r>
            <a:r>
              <a:rPr lang="tr-TR" altLang="tr-TR" dirty="0" err="1"/>
              <a:t>related</a:t>
            </a:r>
            <a:r>
              <a:rPr lang="tr-TR" altLang="tr-TR" dirty="0"/>
              <a:t> </a:t>
            </a:r>
            <a:r>
              <a:rPr lang="tr-TR" altLang="tr-TR" dirty="0" err="1"/>
              <a:t>documents</a:t>
            </a:r>
            <a:r>
              <a:rPr lang="tr-TR" altLang="tr-TR" dirty="0"/>
              <a:t> can be sent </a:t>
            </a:r>
            <a:r>
              <a:rPr lang="tr-TR" altLang="tr-TR" dirty="0" err="1"/>
              <a:t>to</a:t>
            </a:r>
            <a:r>
              <a:rPr lang="tr-TR" altLang="tr-TR" dirty="0"/>
              <a:t> </a:t>
            </a:r>
            <a:r>
              <a:rPr lang="tr-TR" altLang="tr-TR" dirty="0" err="1"/>
              <a:t>the</a:t>
            </a:r>
            <a:r>
              <a:rPr lang="tr-TR" altLang="tr-TR" dirty="0"/>
              <a:t> </a:t>
            </a:r>
            <a:r>
              <a:rPr lang="tr-TR" altLang="tr-TR" dirty="0" err="1"/>
              <a:t>directorates</a:t>
            </a:r>
            <a:r>
              <a:rPr lang="tr-TR" altLang="tr-TR" dirty="0"/>
              <a:t> </a:t>
            </a:r>
            <a:r>
              <a:rPr lang="tr-TR" altLang="tr-TR" dirty="0" err="1"/>
              <a:t>beforehand</a:t>
            </a:r>
            <a:r>
              <a:rPr lang="tr-TR" altLang="tr-TR" dirty="0"/>
              <a:t>.  </a:t>
            </a:r>
            <a:r>
              <a:rPr lang="tr-TR" altLang="tr-TR" dirty="0" err="1"/>
              <a:t>The</a:t>
            </a:r>
            <a:r>
              <a:rPr lang="tr-TR" altLang="tr-TR" dirty="0"/>
              <a:t> </a:t>
            </a:r>
            <a:r>
              <a:rPr lang="tr-TR" altLang="tr-TR" dirty="0" err="1"/>
              <a:t>fees</a:t>
            </a:r>
            <a:r>
              <a:rPr lang="tr-TR" altLang="tr-TR" dirty="0"/>
              <a:t> can be </a:t>
            </a:r>
            <a:r>
              <a:rPr lang="tr-TR" altLang="tr-TR" dirty="0" err="1"/>
              <a:t>paid</a:t>
            </a:r>
            <a:r>
              <a:rPr lang="tr-TR" altLang="tr-TR" dirty="0"/>
              <a:t> </a:t>
            </a:r>
            <a:r>
              <a:rPr lang="tr-TR" altLang="tr-TR" dirty="0" err="1"/>
              <a:t>electronicly</a:t>
            </a:r>
            <a:r>
              <a:rPr lang="tr-TR" altLang="tr-TR" dirty="0"/>
              <a:t>, </a:t>
            </a:r>
            <a:r>
              <a:rPr lang="tr-TR" altLang="tr-TR" dirty="0" err="1"/>
              <a:t>the</a:t>
            </a:r>
            <a:r>
              <a:rPr lang="tr-TR" altLang="tr-TR" dirty="0"/>
              <a:t> </a:t>
            </a:r>
            <a:r>
              <a:rPr lang="tr-TR" altLang="tr-TR" dirty="0" err="1"/>
              <a:t>transaction</a:t>
            </a:r>
            <a:r>
              <a:rPr lang="tr-TR" altLang="tr-TR" dirty="0"/>
              <a:t> </a:t>
            </a:r>
            <a:r>
              <a:rPr lang="tr-TR" altLang="tr-TR" dirty="0" err="1"/>
              <a:t>stages</a:t>
            </a:r>
            <a:r>
              <a:rPr lang="tr-TR" altLang="tr-TR" dirty="0"/>
              <a:t> can be </a:t>
            </a:r>
            <a:r>
              <a:rPr lang="tr-TR" altLang="tr-TR" dirty="0" err="1"/>
              <a:t>followed</a:t>
            </a:r>
            <a:r>
              <a:rPr lang="tr-TR" altLang="tr-TR" dirty="0"/>
              <a:t>. </a:t>
            </a:r>
          </a:p>
          <a:p>
            <a:pPr eaLnBrk="1" hangingPunct="1">
              <a:spcBef>
                <a:spcPct val="0"/>
              </a:spcBef>
            </a:pPr>
            <a:endParaRPr lang="tr-TR" altLang="tr-TR" dirty="0"/>
          </a:p>
          <a:p>
            <a:pPr eaLnBrk="1" hangingPunct="1">
              <a:spcBef>
                <a:spcPct val="0"/>
              </a:spcBef>
            </a:pPr>
            <a:r>
              <a:rPr lang="tr-TR" altLang="tr-TR" dirty="0" err="1"/>
              <a:t>However</a:t>
            </a:r>
            <a:r>
              <a:rPr lang="tr-TR" altLang="tr-TR" dirty="0"/>
              <a:t>, </a:t>
            </a:r>
            <a:r>
              <a:rPr lang="tr-TR" altLang="tr-TR" dirty="0" err="1"/>
              <a:t>the</a:t>
            </a:r>
            <a:r>
              <a:rPr lang="tr-TR" altLang="tr-TR" dirty="0"/>
              <a:t> </a:t>
            </a:r>
            <a:r>
              <a:rPr lang="tr-TR" altLang="tr-TR" dirty="0" err="1"/>
              <a:t>parties</a:t>
            </a:r>
            <a:r>
              <a:rPr lang="tr-TR" altLang="tr-TR" dirty="0"/>
              <a:t> </a:t>
            </a:r>
            <a:r>
              <a:rPr lang="tr-TR" altLang="tr-TR" dirty="0" err="1"/>
              <a:t>still</a:t>
            </a:r>
            <a:r>
              <a:rPr lang="tr-TR" altLang="tr-TR" dirty="0"/>
              <a:t> </a:t>
            </a:r>
            <a:r>
              <a:rPr lang="tr-TR" altLang="tr-TR" dirty="0" err="1"/>
              <a:t>have</a:t>
            </a:r>
            <a:r>
              <a:rPr lang="tr-TR" altLang="tr-TR" dirty="0"/>
              <a:t> </a:t>
            </a:r>
            <a:r>
              <a:rPr lang="tr-TR" altLang="tr-TR" dirty="0" err="1"/>
              <a:t>to</a:t>
            </a:r>
            <a:r>
              <a:rPr lang="tr-TR" altLang="tr-TR" dirty="0"/>
              <a:t> </a:t>
            </a:r>
            <a:r>
              <a:rPr lang="tr-TR" altLang="tr-TR" dirty="0" err="1"/>
              <a:t>go</a:t>
            </a:r>
            <a:r>
              <a:rPr lang="tr-TR" altLang="tr-TR" dirty="0"/>
              <a:t> </a:t>
            </a:r>
            <a:r>
              <a:rPr lang="tr-TR" altLang="tr-TR" dirty="0" err="1"/>
              <a:t>to</a:t>
            </a:r>
            <a:r>
              <a:rPr lang="tr-TR" altLang="tr-TR" dirty="0"/>
              <a:t> </a:t>
            </a:r>
            <a:r>
              <a:rPr lang="tr-TR" altLang="tr-TR" dirty="0" err="1"/>
              <a:t>the</a:t>
            </a:r>
            <a:r>
              <a:rPr lang="tr-TR" altLang="tr-TR" dirty="0"/>
              <a:t> </a:t>
            </a:r>
            <a:r>
              <a:rPr lang="tr-TR" altLang="tr-TR" dirty="0" err="1"/>
              <a:t>local</a:t>
            </a:r>
            <a:r>
              <a:rPr lang="tr-TR" altLang="tr-TR" dirty="0"/>
              <a:t> </a:t>
            </a:r>
            <a:r>
              <a:rPr lang="tr-TR" altLang="tr-TR" dirty="0" err="1"/>
              <a:t>directorated</a:t>
            </a:r>
            <a:r>
              <a:rPr lang="tr-TR" altLang="tr-TR" dirty="0"/>
              <a:t> </a:t>
            </a:r>
            <a:r>
              <a:rPr lang="tr-TR" altLang="tr-TR" dirty="0" err="1"/>
              <a:t>for</a:t>
            </a:r>
            <a:r>
              <a:rPr lang="tr-TR" altLang="tr-TR" dirty="0"/>
              <a:t> </a:t>
            </a:r>
            <a:r>
              <a:rPr lang="tr-TR" altLang="tr-TR" dirty="0" err="1"/>
              <a:t>wet</a:t>
            </a:r>
            <a:r>
              <a:rPr lang="tr-TR" altLang="tr-TR" dirty="0"/>
              <a:t> </a:t>
            </a:r>
            <a:r>
              <a:rPr lang="tr-TR" altLang="tr-TR" dirty="0" err="1"/>
              <a:t>signatures</a:t>
            </a:r>
            <a:r>
              <a:rPr lang="tr-TR" altLang="tr-TR" dirty="0"/>
              <a:t>. </a:t>
            </a:r>
          </a:p>
          <a:p>
            <a:pPr eaLnBrk="1" hangingPunct="1">
              <a:spcBef>
                <a:spcPct val="0"/>
              </a:spcBef>
            </a:pPr>
            <a:endParaRPr lang="tr-TR" alt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33EF2-4E84-4299-B526-36A322A7D1AC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72618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33EF2-4E84-4299-B526-36A322A7D1AC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02663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tr-TR" altLang="tr-TR" dirty="0" err="1"/>
              <a:t>We</a:t>
            </a:r>
            <a:r>
              <a:rPr lang="tr-TR" altLang="tr-TR" dirty="0"/>
              <a:t> </a:t>
            </a:r>
            <a:r>
              <a:rPr lang="tr-TR" altLang="tr-TR" dirty="0" err="1"/>
              <a:t>have</a:t>
            </a:r>
            <a:r>
              <a:rPr lang="tr-TR" altLang="tr-TR" dirty="0"/>
              <a:t> a </a:t>
            </a:r>
            <a:r>
              <a:rPr lang="tr-TR" altLang="tr-TR" dirty="0" err="1"/>
              <a:t>centralised</a:t>
            </a:r>
            <a:r>
              <a:rPr lang="tr-TR" altLang="tr-TR" dirty="0"/>
              <a:t> </a:t>
            </a:r>
            <a:r>
              <a:rPr lang="tr-TR" altLang="tr-TR" dirty="0" err="1"/>
              <a:t>land</a:t>
            </a:r>
            <a:r>
              <a:rPr lang="tr-TR" altLang="tr-TR" dirty="0"/>
              <a:t> </a:t>
            </a:r>
            <a:r>
              <a:rPr lang="tr-TR" altLang="tr-TR" dirty="0" err="1"/>
              <a:t>registry</a:t>
            </a:r>
            <a:r>
              <a:rPr lang="tr-TR" altLang="tr-TR" dirty="0"/>
              <a:t> </a:t>
            </a:r>
            <a:r>
              <a:rPr lang="tr-TR" altLang="tr-TR" dirty="0" err="1"/>
              <a:t>and</a:t>
            </a:r>
            <a:r>
              <a:rPr lang="tr-TR" altLang="tr-TR" dirty="0"/>
              <a:t> </a:t>
            </a:r>
            <a:r>
              <a:rPr lang="tr-TR" altLang="tr-TR" dirty="0" err="1"/>
              <a:t>cadastre</a:t>
            </a:r>
            <a:r>
              <a:rPr lang="tr-TR" altLang="tr-TR" dirty="0"/>
              <a:t> </a:t>
            </a:r>
            <a:r>
              <a:rPr lang="tr-TR" altLang="tr-TR" dirty="0" err="1"/>
              <a:t>information</a:t>
            </a:r>
            <a:r>
              <a:rPr lang="tr-TR" altLang="tr-TR" dirty="0"/>
              <a:t> </a:t>
            </a:r>
            <a:r>
              <a:rPr lang="tr-TR" altLang="tr-TR" dirty="0" err="1"/>
              <a:t>system</a:t>
            </a:r>
            <a:r>
              <a:rPr lang="tr-TR" altLang="tr-TR" dirty="0"/>
              <a:t>. </a:t>
            </a:r>
            <a:r>
              <a:rPr lang="tr-TR" altLang="tr-TR" dirty="0" err="1"/>
              <a:t>However</a:t>
            </a:r>
            <a:r>
              <a:rPr lang="tr-TR" altLang="tr-TR" dirty="0"/>
              <a:t> </a:t>
            </a:r>
            <a:r>
              <a:rPr lang="tr-TR" altLang="tr-TR" dirty="0" err="1"/>
              <a:t>there</a:t>
            </a:r>
            <a:r>
              <a:rPr lang="tr-TR" altLang="tr-TR" dirty="0"/>
              <a:t> </a:t>
            </a:r>
            <a:r>
              <a:rPr lang="tr-TR" altLang="tr-TR" dirty="0" err="1"/>
              <a:t>are</a:t>
            </a:r>
            <a:r>
              <a:rPr lang="tr-TR" altLang="tr-TR" dirty="0"/>
              <a:t> </a:t>
            </a:r>
            <a:r>
              <a:rPr lang="tr-TR" altLang="tr-TR" dirty="0" err="1"/>
              <a:t>still</a:t>
            </a:r>
            <a:r>
              <a:rPr lang="tr-TR" altLang="tr-TR" dirty="0"/>
              <a:t> </a:t>
            </a:r>
            <a:r>
              <a:rPr lang="tr-TR" altLang="tr-TR" dirty="0" err="1"/>
              <a:t>big</a:t>
            </a:r>
            <a:r>
              <a:rPr lang="tr-TR" altLang="tr-TR" dirty="0"/>
              <a:t> </a:t>
            </a:r>
            <a:r>
              <a:rPr lang="tr-TR" altLang="tr-TR" dirty="0" err="1"/>
              <a:t>challanges</a:t>
            </a:r>
            <a:r>
              <a:rPr lang="tr-TR" altLang="tr-TR" dirty="0"/>
              <a:t> </a:t>
            </a:r>
            <a:r>
              <a:rPr lang="tr-TR" altLang="tr-TR" dirty="0" err="1"/>
              <a:t>behind</a:t>
            </a:r>
            <a:r>
              <a:rPr lang="tr-TR" altLang="tr-TR" dirty="0"/>
              <a:t> </a:t>
            </a:r>
            <a:r>
              <a:rPr lang="tr-TR" altLang="tr-TR" dirty="0" err="1"/>
              <a:t>the</a:t>
            </a:r>
            <a:r>
              <a:rPr lang="tr-TR" altLang="tr-TR" dirty="0"/>
              <a:t> </a:t>
            </a:r>
            <a:r>
              <a:rPr lang="tr-TR" altLang="tr-TR" dirty="0" err="1"/>
              <a:t>way</a:t>
            </a:r>
            <a:r>
              <a:rPr lang="tr-TR" altLang="tr-TR" dirty="0"/>
              <a:t> </a:t>
            </a:r>
            <a:r>
              <a:rPr lang="tr-TR" altLang="tr-TR" dirty="0" err="1"/>
              <a:t>towards</a:t>
            </a:r>
            <a:r>
              <a:rPr lang="tr-TR" altLang="tr-TR" dirty="0"/>
              <a:t> a </a:t>
            </a:r>
            <a:r>
              <a:rPr lang="tr-TR" altLang="tr-TR" dirty="0" err="1"/>
              <a:t>comprehensive</a:t>
            </a:r>
            <a:r>
              <a:rPr lang="tr-TR" altLang="tr-TR" dirty="0"/>
              <a:t> </a:t>
            </a:r>
            <a:r>
              <a:rPr lang="tr-TR" altLang="tr-TR" dirty="0" err="1"/>
              <a:t>electronic</a:t>
            </a:r>
            <a:r>
              <a:rPr lang="tr-TR" altLang="tr-TR" dirty="0"/>
              <a:t> </a:t>
            </a:r>
            <a:r>
              <a:rPr lang="tr-TR" altLang="tr-TR" dirty="0" err="1"/>
              <a:t>land</a:t>
            </a:r>
            <a:r>
              <a:rPr lang="tr-TR" altLang="tr-TR" dirty="0"/>
              <a:t> </a:t>
            </a:r>
            <a:r>
              <a:rPr lang="tr-TR" altLang="tr-TR" dirty="0" err="1"/>
              <a:t>registry</a:t>
            </a:r>
            <a:r>
              <a:rPr lang="tr-TR" altLang="tr-TR" dirty="0"/>
              <a:t> </a:t>
            </a:r>
            <a:r>
              <a:rPr lang="tr-TR" altLang="tr-TR" dirty="0" err="1"/>
              <a:t>and</a:t>
            </a:r>
            <a:r>
              <a:rPr lang="tr-TR" altLang="tr-TR" dirty="0"/>
              <a:t> </a:t>
            </a:r>
            <a:r>
              <a:rPr lang="tr-TR" altLang="tr-TR" dirty="0" err="1"/>
              <a:t>cadastre</a:t>
            </a:r>
            <a:r>
              <a:rPr lang="tr-TR" altLang="tr-TR" dirty="0"/>
              <a:t> </a:t>
            </a:r>
            <a:r>
              <a:rPr lang="tr-TR" altLang="tr-TR" dirty="0" err="1"/>
              <a:t>system</a:t>
            </a:r>
            <a:r>
              <a:rPr lang="tr-TR" altLang="tr-TR" dirty="0"/>
              <a:t> in </a:t>
            </a:r>
            <a:r>
              <a:rPr lang="tr-TR" altLang="tr-TR" dirty="0" err="1"/>
              <a:t>Turkey</a:t>
            </a:r>
            <a:r>
              <a:rPr lang="tr-TR" altLang="tr-TR" dirty="0"/>
              <a:t>. </a:t>
            </a:r>
          </a:p>
          <a:p>
            <a:pPr eaLnBrk="1" hangingPunct="1">
              <a:spcBef>
                <a:spcPct val="0"/>
              </a:spcBef>
            </a:pPr>
            <a:endParaRPr lang="tr-TR" altLang="tr-TR" dirty="0"/>
          </a:p>
          <a:p>
            <a:pPr eaLnBrk="1" hangingPunct="1">
              <a:spcBef>
                <a:spcPct val="0"/>
              </a:spcBef>
            </a:pPr>
            <a:endParaRPr lang="tr-TR" alt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33EF2-4E84-4299-B526-36A322A7D1AC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0058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tr-TR" dirty="0"/>
              <a:t>The table shows some information about T</a:t>
            </a:r>
            <a:r>
              <a:rPr lang="tr-TR" altLang="tr-TR" dirty="0" err="1"/>
              <a:t>ürkiye</a:t>
            </a:r>
            <a:r>
              <a:rPr lang="en-US" altLang="tr-TR" dirty="0"/>
              <a:t>.</a:t>
            </a:r>
            <a:r>
              <a:rPr lang="tr-TR" altLang="tr-TR" baseline="0" dirty="0"/>
              <a:t> </a:t>
            </a:r>
          </a:p>
          <a:p>
            <a:pPr eaLnBrk="1" hangingPunct="1">
              <a:spcBef>
                <a:spcPct val="0"/>
              </a:spcBef>
            </a:pPr>
            <a:endParaRPr lang="tr-TR" altLang="tr-TR" baseline="0" dirty="0"/>
          </a:p>
          <a:p>
            <a:pPr eaLnBrk="1" hangingPunct="1">
              <a:spcBef>
                <a:spcPct val="0"/>
              </a:spcBef>
            </a:pPr>
            <a:r>
              <a:rPr lang="tr-TR" altLang="tr-TR" dirty="0"/>
              <a:t>84 </a:t>
            </a:r>
            <a:r>
              <a:rPr lang="tr-TR" altLang="tr-TR" dirty="0" err="1"/>
              <a:t>million</a:t>
            </a:r>
            <a:r>
              <a:rPr lang="tr-TR" altLang="tr-TR" dirty="0"/>
              <a:t> </a:t>
            </a:r>
            <a:r>
              <a:rPr lang="tr-TR" altLang="tr-TR" dirty="0" err="1"/>
              <a:t>people</a:t>
            </a:r>
            <a:r>
              <a:rPr lang="tr-TR" altLang="tr-TR" dirty="0"/>
              <a:t> </a:t>
            </a:r>
            <a:r>
              <a:rPr lang="tr-TR" altLang="tr-TR" dirty="0" err="1"/>
              <a:t>are</a:t>
            </a:r>
            <a:r>
              <a:rPr lang="tr-TR" altLang="tr-TR" dirty="0"/>
              <a:t> </a:t>
            </a:r>
            <a:r>
              <a:rPr lang="tr-TR" altLang="tr-TR" dirty="0" err="1"/>
              <a:t>living</a:t>
            </a:r>
            <a:r>
              <a:rPr lang="tr-TR" altLang="tr-TR" dirty="0"/>
              <a:t> in Türkiye.</a:t>
            </a:r>
          </a:p>
          <a:p>
            <a:pPr eaLnBrk="1" hangingPunct="1">
              <a:spcBef>
                <a:spcPct val="0"/>
              </a:spcBef>
            </a:pPr>
            <a:endParaRPr lang="tr-TR" altLang="tr-TR" dirty="0"/>
          </a:p>
          <a:p>
            <a:pPr eaLnBrk="1" hangingPunct="1">
              <a:spcBef>
                <a:spcPct val="0"/>
              </a:spcBef>
            </a:pPr>
            <a:r>
              <a:rPr lang="en-US" altLang="tr-TR" dirty="0"/>
              <a:t>T</a:t>
            </a:r>
            <a:r>
              <a:rPr lang="tr-TR" altLang="tr-TR" dirty="0" err="1"/>
              <a:t>ürkiye</a:t>
            </a:r>
            <a:r>
              <a:rPr lang="tr-TR" altLang="tr-TR" dirty="0"/>
              <a:t> </a:t>
            </a:r>
            <a:r>
              <a:rPr lang="en-US" altLang="tr-TR" dirty="0"/>
              <a:t>is a country where 93% of its population lives in cities.</a:t>
            </a:r>
            <a:endParaRPr lang="tr-TR" alt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33EF2-4E84-4299-B526-36A322A7D1AC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0012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33EF2-4E84-4299-B526-36A322A7D1AC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895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tr-TR" altLang="tr-TR" dirty="0"/>
              <a:t>I </a:t>
            </a:r>
            <a:r>
              <a:rPr lang="tr-TR" altLang="tr-TR" dirty="0" err="1"/>
              <a:t>would</a:t>
            </a:r>
            <a:r>
              <a:rPr lang="tr-TR" altLang="tr-TR" dirty="0"/>
              <a:t> </a:t>
            </a:r>
            <a:r>
              <a:rPr lang="tr-TR" altLang="tr-TR" dirty="0" err="1"/>
              <a:t>like</a:t>
            </a:r>
            <a:r>
              <a:rPr lang="tr-TR" altLang="tr-TR" dirty="0"/>
              <a:t> </a:t>
            </a:r>
            <a:r>
              <a:rPr lang="tr-TR" altLang="tr-TR" dirty="0" err="1"/>
              <a:t>to</a:t>
            </a:r>
            <a:r>
              <a:rPr lang="tr-TR" altLang="tr-TR" dirty="0"/>
              <a:t> </a:t>
            </a:r>
            <a:r>
              <a:rPr lang="tr-TR" altLang="tr-TR" dirty="0" err="1"/>
              <a:t>introduce</a:t>
            </a:r>
            <a:r>
              <a:rPr lang="tr-TR" altLang="tr-TR" dirty="0"/>
              <a:t> </a:t>
            </a:r>
            <a:r>
              <a:rPr lang="tr-TR" altLang="tr-TR" dirty="0" err="1"/>
              <a:t>the</a:t>
            </a:r>
            <a:r>
              <a:rPr lang="tr-TR" altLang="tr-TR" dirty="0"/>
              <a:t> </a:t>
            </a:r>
            <a:r>
              <a:rPr lang="tr-TR" altLang="tr-TR" dirty="0" err="1"/>
              <a:t>organization</a:t>
            </a:r>
            <a:r>
              <a:rPr lang="tr-TR" altLang="tr-TR" dirty="0"/>
              <a:t>. </a:t>
            </a:r>
          </a:p>
          <a:p>
            <a:pPr eaLnBrk="1" hangingPunct="1">
              <a:spcBef>
                <a:spcPct val="0"/>
              </a:spcBef>
            </a:pPr>
            <a:endParaRPr lang="tr-TR" altLang="tr-TR" dirty="0"/>
          </a:p>
          <a:p>
            <a:pPr eaLnBrk="1" hangingPunct="1">
              <a:spcBef>
                <a:spcPct val="0"/>
              </a:spcBef>
            </a:pPr>
            <a:r>
              <a:rPr lang="tr-TR" altLang="tr-TR" dirty="0"/>
              <a:t>GDLRC is </a:t>
            </a:r>
            <a:r>
              <a:rPr lang="tr-TR" altLang="tr-TR" dirty="0" err="1"/>
              <a:t>directly</a:t>
            </a:r>
            <a:r>
              <a:rPr lang="tr-TR" altLang="tr-TR" dirty="0"/>
              <a:t> </a:t>
            </a:r>
            <a:r>
              <a:rPr lang="tr-TR" altLang="tr-TR" dirty="0" err="1"/>
              <a:t>funded</a:t>
            </a:r>
            <a:r>
              <a:rPr lang="tr-TR" altLang="tr-TR" dirty="0"/>
              <a:t> </a:t>
            </a:r>
            <a:r>
              <a:rPr lang="tr-TR" altLang="tr-TR" dirty="0" err="1"/>
              <a:t>by</a:t>
            </a:r>
            <a:r>
              <a:rPr lang="tr-TR" altLang="tr-TR" dirty="0"/>
              <a:t> </a:t>
            </a:r>
            <a:r>
              <a:rPr lang="tr-TR" altLang="tr-TR" dirty="0" err="1"/>
              <a:t>the</a:t>
            </a:r>
            <a:r>
              <a:rPr lang="tr-TR" altLang="tr-TR" dirty="0"/>
              <a:t> </a:t>
            </a:r>
            <a:r>
              <a:rPr lang="tr-TR" altLang="tr-TR" dirty="0" err="1"/>
              <a:t>Government</a:t>
            </a:r>
            <a:r>
              <a:rPr lang="tr-TR" altLang="tr-TR" dirty="0"/>
              <a:t>.</a:t>
            </a:r>
          </a:p>
          <a:p>
            <a:pPr eaLnBrk="1" hangingPunct="1">
              <a:spcBef>
                <a:spcPct val="0"/>
              </a:spcBef>
            </a:pPr>
            <a:endParaRPr lang="tr-TR" altLang="tr-TR" dirty="0"/>
          </a:p>
          <a:p>
            <a:pPr eaLnBrk="1" hangingPunct="1">
              <a:spcBef>
                <a:spcPct val="0"/>
              </a:spcBef>
            </a:pPr>
            <a:r>
              <a:rPr lang="tr-TR" altLang="tr-TR" dirty="0" err="1"/>
              <a:t>There</a:t>
            </a:r>
            <a:r>
              <a:rPr lang="tr-TR" altLang="tr-TR" dirty="0"/>
              <a:t> is a </a:t>
            </a:r>
            <a:r>
              <a:rPr lang="tr-TR" altLang="tr-TR" dirty="0" err="1"/>
              <a:t>central</a:t>
            </a:r>
            <a:r>
              <a:rPr lang="tr-TR" altLang="tr-TR" dirty="0"/>
              <a:t> Office in Ankara. </a:t>
            </a:r>
            <a:r>
              <a:rPr lang="tr-TR" altLang="tr-TR" dirty="0" err="1"/>
              <a:t>There</a:t>
            </a:r>
            <a:r>
              <a:rPr lang="tr-TR" altLang="tr-TR" dirty="0"/>
              <a:t> </a:t>
            </a:r>
            <a:r>
              <a:rPr lang="tr-TR" altLang="tr-TR" dirty="0" err="1"/>
              <a:t>are</a:t>
            </a:r>
            <a:r>
              <a:rPr lang="tr-TR" altLang="tr-TR" dirty="0"/>
              <a:t> 23 </a:t>
            </a:r>
            <a:r>
              <a:rPr lang="tr-TR" altLang="tr-TR" dirty="0" err="1"/>
              <a:t>regional</a:t>
            </a:r>
            <a:r>
              <a:rPr lang="tr-TR" altLang="tr-TR" dirty="0"/>
              <a:t> </a:t>
            </a:r>
            <a:r>
              <a:rPr lang="tr-TR" altLang="tr-TR" dirty="0" err="1"/>
              <a:t>directorates</a:t>
            </a:r>
            <a:r>
              <a:rPr lang="tr-TR" altLang="tr-TR" dirty="0"/>
              <a:t> </a:t>
            </a:r>
            <a:r>
              <a:rPr lang="tr-TR" altLang="tr-TR" dirty="0" err="1"/>
              <a:t>throughout</a:t>
            </a:r>
            <a:r>
              <a:rPr lang="tr-TR" altLang="tr-TR" dirty="0"/>
              <a:t> </a:t>
            </a:r>
            <a:r>
              <a:rPr lang="tr-TR" altLang="tr-TR" dirty="0" err="1"/>
              <a:t>the</a:t>
            </a:r>
            <a:r>
              <a:rPr lang="tr-TR" altLang="tr-TR" dirty="0"/>
              <a:t> </a:t>
            </a:r>
            <a:r>
              <a:rPr lang="tr-TR" altLang="tr-TR" dirty="0" err="1"/>
              <a:t>country</a:t>
            </a:r>
            <a:r>
              <a:rPr lang="tr-TR" altLang="tr-TR" dirty="0"/>
              <a:t>. </a:t>
            </a:r>
          </a:p>
          <a:p>
            <a:pPr eaLnBrk="1" hangingPunct="1">
              <a:spcBef>
                <a:spcPct val="0"/>
              </a:spcBef>
            </a:pPr>
            <a:endParaRPr lang="tr-TR" altLang="tr-TR" dirty="0"/>
          </a:p>
          <a:p>
            <a:pPr eaLnBrk="1" hangingPunct="1">
              <a:spcBef>
                <a:spcPct val="0"/>
              </a:spcBef>
            </a:pPr>
            <a:r>
              <a:rPr lang="tr-TR" altLang="tr-TR" dirty="0" err="1"/>
              <a:t>We</a:t>
            </a:r>
            <a:r>
              <a:rPr lang="tr-TR" altLang="tr-TR" dirty="0"/>
              <a:t> </a:t>
            </a:r>
            <a:r>
              <a:rPr lang="tr-TR" altLang="tr-TR" dirty="0" err="1"/>
              <a:t>have</a:t>
            </a:r>
            <a:r>
              <a:rPr lang="tr-TR" altLang="tr-TR" dirty="0"/>
              <a:t> 1 </a:t>
            </a:r>
            <a:r>
              <a:rPr lang="tr-TR" altLang="tr-TR" dirty="0" err="1"/>
              <a:t>cadastre</a:t>
            </a:r>
            <a:r>
              <a:rPr lang="tr-TR" altLang="tr-TR" dirty="0"/>
              <a:t> </a:t>
            </a:r>
            <a:r>
              <a:rPr lang="tr-TR" altLang="tr-TR" dirty="0" err="1"/>
              <a:t>directorate</a:t>
            </a:r>
            <a:r>
              <a:rPr lang="tr-TR" altLang="tr-TR" dirty="0"/>
              <a:t> </a:t>
            </a:r>
            <a:r>
              <a:rPr lang="tr-TR" altLang="tr-TR" dirty="0" err="1"/>
              <a:t>for</a:t>
            </a:r>
            <a:r>
              <a:rPr lang="tr-TR" altLang="tr-TR" dirty="0"/>
              <a:t> </a:t>
            </a:r>
            <a:r>
              <a:rPr lang="tr-TR" altLang="tr-TR" dirty="0" err="1"/>
              <a:t>each</a:t>
            </a:r>
            <a:r>
              <a:rPr lang="tr-TR" altLang="tr-TR" dirty="0"/>
              <a:t> </a:t>
            </a:r>
            <a:r>
              <a:rPr lang="tr-TR" altLang="tr-TR" dirty="0" err="1"/>
              <a:t>province</a:t>
            </a:r>
            <a:r>
              <a:rPr lang="tr-TR" altLang="tr-TR" dirty="0"/>
              <a:t> </a:t>
            </a:r>
            <a:r>
              <a:rPr lang="tr-TR" altLang="tr-TR" dirty="0" err="1"/>
              <a:t>and</a:t>
            </a:r>
            <a:r>
              <a:rPr lang="tr-TR" altLang="tr-TR" dirty="0"/>
              <a:t> 1 </a:t>
            </a:r>
            <a:r>
              <a:rPr lang="tr-TR" altLang="tr-TR" dirty="0" err="1"/>
              <a:t>land</a:t>
            </a:r>
            <a:r>
              <a:rPr lang="tr-TR" altLang="tr-TR" dirty="0"/>
              <a:t> </a:t>
            </a:r>
            <a:r>
              <a:rPr lang="tr-TR" altLang="tr-TR" dirty="0" err="1"/>
              <a:t>registry</a:t>
            </a:r>
            <a:r>
              <a:rPr lang="tr-TR" altLang="tr-TR" dirty="0"/>
              <a:t> </a:t>
            </a:r>
            <a:r>
              <a:rPr lang="tr-TR" altLang="tr-TR" dirty="0" err="1"/>
              <a:t>directorate</a:t>
            </a:r>
            <a:r>
              <a:rPr lang="tr-TR" altLang="tr-TR" dirty="0"/>
              <a:t> </a:t>
            </a:r>
            <a:r>
              <a:rPr lang="tr-TR" altLang="tr-TR" dirty="0" err="1"/>
              <a:t>for</a:t>
            </a:r>
            <a:r>
              <a:rPr lang="tr-TR" altLang="tr-TR" dirty="0"/>
              <a:t> </a:t>
            </a:r>
            <a:r>
              <a:rPr lang="tr-TR" altLang="tr-TR" dirty="0" err="1"/>
              <a:t>each</a:t>
            </a:r>
            <a:r>
              <a:rPr lang="tr-TR" altLang="tr-TR" dirty="0"/>
              <a:t> </a:t>
            </a:r>
            <a:r>
              <a:rPr lang="tr-TR" altLang="tr-TR" dirty="0" err="1"/>
              <a:t>district</a:t>
            </a:r>
            <a:r>
              <a:rPr lang="tr-TR" altLang="tr-TR" dirty="0"/>
              <a:t>. </a:t>
            </a:r>
          </a:p>
          <a:p>
            <a:pPr eaLnBrk="1" hangingPunct="1">
              <a:spcBef>
                <a:spcPct val="0"/>
              </a:spcBef>
            </a:pPr>
            <a:endParaRPr lang="tr-TR" altLang="tr-TR" dirty="0"/>
          </a:p>
          <a:p>
            <a:pPr eaLnBrk="1" hangingPunct="1">
              <a:spcBef>
                <a:spcPct val="0"/>
              </a:spcBef>
            </a:pPr>
            <a:r>
              <a:rPr lang="tr-TR" altLang="tr-TR" dirty="0" err="1"/>
              <a:t>So</a:t>
            </a:r>
            <a:r>
              <a:rPr lang="tr-TR" altLang="tr-TR" dirty="0"/>
              <a:t>, </a:t>
            </a:r>
            <a:r>
              <a:rPr lang="tr-TR" altLang="tr-TR" dirty="0" err="1"/>
              <a:t>there</a:t>
            </a:r>
            <a:r>
              <a:rPr lang="tr-TR" altLang="tr-TR" dirty="0"/>
              <a:t> </a:t>
            </a:r>
            <a:r>
              <a:rPr lang="tr-TR" altLang="tr-TR" dirty="0" err="1"/>
              <a:t>are</a:t>
            </a:r>
            <a:r>
              <a:rPr lang="tr-TR" altLang="tr-TR" dirty="0"/>
              <a:t> 81 </a:t>
            </a:r>
            <a:r>
              <a:rPr lang="tr-TR" altLang="tr-TR" dirty="0" err="1"/>
              <a:t>cadastre</a:t>
            </a:r>
            <a:r>
              <a:rPr lang="tr-TR" altLang="tr-TR" dirty="0"/>
              <a:t> </a:t>
            </a:r>
            <a:r>
              <a:rPr lang="tr-TR" altLang="tr-TR" dirty="0" err="1"/>
              <a:t>and</a:t>
            </a:r>
            <a:r>
              <a:rPr lang="tr-TR" altLang="tr-TR" dirty="0"/>
              <a:t> 974 </a:t>
            </a:r>
            <a:r>
              <a:rPr lang="tr-TR" altLang="tr-TR" dirty="0" err="1"/>
              <a:t>land</a:t>
            </a:r>
            <a:r>
              <a:rPr lang="tr-TR" altLang="tr-TR" dirty="0"/>
              <a:t> </a:t>
            </a:r>
            <a:r>
              <a:rPr lang="tr-TR" altLang="tr-TR" dirty="0" err="1"/>
              <a:t>registry</a:t>
            </a:r>
            <a:r>
              <a:rPr lang="tr-TR" altLang="tr-TR" dirty="0"/>
              <a:t> </a:t>
            </a:r>
            <a:r>
              <a:rPr lang="tr-TR" altLang="tr-TR" dirty="0" err="1"/>
              <a:t>offices</a:t>
            </a:r>
            <a:r>
              <a:rPr lang="tr-TR" altLang="tr-TR" dirty="0"/>
              <a:t> </a:t>
            </a:r>
            <a:r>
              <a:rPr lang="tr-TR" altLang="tr-TR" dirty="0" err="1"/>
              <a:t>serving</a:t>
            </a:r>
            <a:r>
              <a:rPr lang="tr-TR" altLang="tr-TR" dirty="0"/>
              <a:t> </a:t>
            </a:r>
            <a:r>
              <a:rPr lang="tr-TR" altLang="tr-TR" dirty="0" err="1"/>
              <a:t>directly</a:t>
            </a:r>
            <a:r>
              <a:rPr lang="tr-TR" altLang="tr-TR" dirty="0"/>
              <a:t> </a:t>
            </a:r>
            <a:r>
              <a:rPr lang="tr-TR" altLang="tr-TR" dirty="0" err="1"/>
              <a:t>to</a:t>
            </a:r>
            <a:r>
              <a:rPr lang="tr-TR" altLang="tr-TR" dirty="0"/>
              <a:t> </a:t>
            </a:r>
            <a:r>
              <a:rPr lang="tr-TR" altLang="tr-TR" dirty="0" err="1"/>
              <a:t>the</a:t>
            </a:r>
            <a:r>
              <a:rPr lang="tr-TR" altLang="tr-TR" dirty="0"/>
              <a:t> </a:t>
            </a:r>
            <a:r>
              <a:rPr lang="tr-TR" altLang="tr-TR" dirty="0" err="1"/>
              <a:t>local</a:t>
            </a:r>
            <a:r>
              <a:rPr lang="tr-TR" altLang="tr-TR" dirty="0"/>
              <a:t> </a:t>
            </a:r>
            <a:r>
              <a:rPr lang="tr-TR" altLang="tr-TR" dirty="0" err="1"/>
              <a:t>stakeholders</a:t>
            </a:r>
            <a:r>
              <a:rPr lang="tr-TR" altLang="tr-TR" dirty="0"/>
              <a:t> </a:t>
            </a:r>
            <a:r>
              <a:rPr lang="tr-TR" altLang="tr-TR" dirty="0" err="1"/>
              <a:t>and</a:t>
            </a:r>
            <a:r>
              <a:rPr lang="tr-TR" altLang="tr-TR" dirty="0"/>
              <a:t> </a:t>
            </a:r>
            <a:r>
              <a:rPr lang="tr-TR" altLang="tr-TR" dirty="0" err="1"/>
              <a:t>citizens</a:t>
            </a:r>
            <a:r>
              <a:rPr lang="tr-TR" altLang="tr-TR" dirty="0"/>
              <a:t> in </a:t>
            </a:r>
            <a:r>
              <a:rPr lang="tr-TR" altLang="tr-TR" dirty="0" err="1"/>
              <a:t>the</a:t>
            </a:r>
            <a:r>
              <a:rPr lang="tr-TR" altLang="tr-TR" dirty="0"/>
              <a:t> </a:t>
            </a:r>
            <a:r>
              <a:rPr lang="tr-TR" altLang="tr-TR" dirty="0" err="1"/>
              <a:t>country</a:t>
            </a:r>
            <a:r>
              <a:rPr lang="tr-TR" altLang="tr-TR" dirty="0"/>
              <a:t>.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33EF2-4E84-4299-B526-36A322A7D1AC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064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Other</a:t>
            </a:r>
            <a:r>
              <a:rPr lang="tr-TR" dirty="0"/>
              <a:t> </a:t>
            </a:r>
            <a:r>
              <a:rPr lang="tr-TR" dirty="0" err="1"/>
              <a:t>kind</a:t>
            </a:r>
            <a:r>
              <a:rPr lang="tr-TR" dirty="0"/>
              <a:t> of </a:t>
            </a:r>
            <a:r>
              <a:rPr lang="tr-TR" dirty="0" err="1"/>
              <a:t>agreements</a:t>
            </a:r>
            <a:r>
              <a:rPr lang="tr-TR" dirty="0"/>
              <a:t> </a:t>
            </a:r>
            <a:r>
              <a:rPr lang="tr-TR" dirty="0" err="1"/>
              <a:t>which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arranged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notary</a:t>
            </a:r>
            <a:r>
              <a:rPr lang="tr-TR" dirty="0"/>
              <a:t> </a:t>
            </a:r>
            <a:r>
              <a:rPr lang="tr-TR" dirty="0" err="1"/>
              <a:t>services</a:t>
            </a:r>
            <a:r>
              <a:rPr lang="tr-TR" dirty="0"/>
              <a:t> (</a:t>
            </a:r>
            <a:r>
              <a:rPr lang="tr-TR" dirty="0" err="1"/>
              <a:t>construction</a:t>
            </a:r>
            <a:r>
              <a:rPr lang="tr-TR" dirty="0"/>
              <a:t> </a:t>
            </a:r>
            <a:r>
              <a:rPr lang="tr-TR" dirty="0" err="1"/>
              <a:t>agreement</a:t>
            </a:r>
            <a:r>
              <a:rPr lang="tr-TR" dirty="0"/>
              <a:t>, </a:t>
            </a:r>
            <a:r>
              <a:rPr lang="tr-TR" dirty="0" err="1"/>
              <a:t>preliminary</a:t>
            </a:r>
            <a:r>
              <a:rPr lang="tr-TR" dirty="0"/>
              <a:t> </a:t>
            </a:r>
            <a:r>
              <a:rPr lang="tr-TR" dirty="0" err="1"/>
              <a:t>contract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sale</a:t>
            </a:r>
            <a:r>
              <a:rPr lang="tr-TR" dirty="0"/>
              <a:t> </a:t>
            </a:r>
            <a:r>
              <a:rPr lang="tr-TR" dirty="0" err="1"/>
              <a:t>etc</a:t>
            </a:r>
            <a:r>
              <a:rPr lang="tr-TR" dirty="0"/>
              <a:t>.) </a:t>
            </a:r>
            <a:r>
              <a:rPr lang="tr-TR" dirty="0" err="1"/>
              <a:t>needs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be </a:t>
            </a:r>
            <a:r>
              <a:rPr lang="tr-TR" dirty="0" err="1"/>
              <a:t>registred</a:t>
            </a:r>
            <a:r>
              <a:rPr lang="tr-TR" dirty="0"/>
              <a:t> at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local</a:t>
            </a:r>
            <a:r>
              <a:rPr lang="tr-TR" dirty="0"/>
              <a:t> </a:t>
            </a:r>
            <a:r>
              <a:rPr lang="tr-TR" dirty="0" err="1"/>
              <a:t>offices</a:t>
            </a:r>
            <a:r>
              <a:rPr lang="tr-TR" dirty="0"/>
              <a:t>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33EF2-4E84-4299-B526-36A322A7D1AC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1835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altLang="tr-TR" dirty="0"/>
          </a:p>
          <a:p>
            <a:r>
              <a:rPr lang="en-US" dirty="0"/>
              <a:t>Under Turkish law, the European Convention on Human Rights is equivalent to the constitution.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33EF2-4E84-4299-B526-36A322A7D1AC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9978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828800" eaLnBrk="1" hangingPunct="1">
              <a:spcBef>
                <a:spcPct val="0"/>
              </a:spcBef>
            </a:pP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We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have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four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main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laws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different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technical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regulations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. </a:t>
            </a:r>
          </a:p>
          <a:p>
            <a:pPr defTabSz="1828800" eaLnBrk="1" hangingPunct="1">
              <a:spcBef>
                <a:spcPct val="0"/>
              </a:spcBef>
            </a:pPr>
            <a:endParaRPr lang="tr-TR" altLang="tr-TR" dirty="0"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defTabSz="1828800" eaLnBrk="1" hangingPunct="1">
              <a:spcBef>
                <a:spcPct val="0"/>
              </a:spcBef>
            </a:pPr>
            <a:r>
              <a:rPr lang="en-US" altLang="tr-TR" dirty="0"/>
              <a:t>Apart from these main laws, laws such as zoning law and agricultural land protection law also guide</a:t>
            </a:r>
            <a:r>
              <a:rPr lang="tr-TR" altLang="tr-TR" dirty="0"/>
              <a:t>s</a:t>
            </a:r>
            <a:r>
              <a:rPr lang="en-US" altLang="tr-TR" dirty="0"/>
              <a:t> property law.</a:t>
            </a:r>
            <a:endParaRPr lang="tr-TR" altLang="tr-TR" dirty="0"/>
          </a:p>
          <a:p>
            <a:pPr defTabSz="1828800" eaLnBrk="1" hangingPunct="1">
              <a:spcBef>
                <a:spcPct val="0"/>
              </a:spcBef>
            </a:pPr>
            <a:endParaRPr lang="tr-TR" altLang="tr-TR" dirty="0"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defTabSz="1828800" eaLnBrk="1" hangingPunct="1">
              <a:spcBef>
                <a:spcPct val="0"/>
              </a:spcBef>
            </a:pP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The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main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purpose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of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these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laws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and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regulations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are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always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defined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as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establishing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land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registers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under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state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guarentee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. </a:t>
            </a:r>
          </a:p>
          <a:p>
            <a:pPr defTabSz="1828800" eaLnBrk="1" hangingPunct="1">
              <a:spcBef>
                <a:spcPct val="0"/>
              </a:spcBef>
            </a:pPr>
            <a:endParaRPr lang="tr-TR" altLang="tr-TR" dirty="0"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defTabSz="1828800" eaLnBrk="1" hangingPunct="1">
              <a:spcBef>
                <a:spcPct val="0"/>
              </a:spcBef>
            </a:pP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In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order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to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to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fit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this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purpose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various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technical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and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administrative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regulations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came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into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force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.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33EF2-4E84-4299-B526-36A322A7D1AC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0701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828800" eaLnBrk="1" hangingPunct="1">
              <a:spcBef>
                <a:spcPct val="0"/>
              </a:spcBef>
            </a:pPr>
            <a:endParaRPr lang="tr-TR" altLang="tr-TR" dirty="0"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defTabSz="1828800" eaLnBrk="1" hangingPunct="1">
              <a:spcBef>
                <a:spcPct val="0"/>
              </a:spcBef>
            </a:pP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According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to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the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civil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code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which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was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adopted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from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the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switzerland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in 1926. Right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after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foundation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of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the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Turkish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Republic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keeping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and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maintaing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the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land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registry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in Türkiye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under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state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guarentee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. </a:t>
            </a:r>
          </a:p>
          <a:p>
            <a:pPr defTabSz="1828800" eaLnBrk="1" hangingPunct="1">
              <a:spcBef>
                <a:spcPct val="0"/>
              </a:spcBef>
            </a:pPr>
            <a:endParaRPr lang="tr-TR" altLang="tr-TR" dirty="0"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defTabSz="1828800" eaLnBrk="1" hangingPunct="1">
              <a:spcBef>
                <a:spcPct val="0"/>
              </a:spcBef>
            </a:pP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İt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means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that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any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loss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or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damages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arising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from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errors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occuring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in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land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registers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have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to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be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compensated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by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the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state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. </a:t>
            </a:r>
          </a:p>
          <a:p>
            <a:pPr defTabSz="1828800" eaLnBrk="1" hangingPunct="1">
              <a:spcBef>
                <a:spcPct val="0"/>
              </a:spcBef>
            </a:pPr>
            <a:endParaRPr lang="tr-TR" altLang="tr-TR" dirty="0">
              <a:cs typeface="Calibri" panose="020F0502020204030204" pitchFamily="34" charset="0"/>
              <a:sym typeface="Calibri" panose="020F0502020204030204" pitchFamily="34" charset="0"/>
            </a:endParaRPr>
          </a:p>
          <a:p>
            <a:r>
              <a:rPr lang="en-US" dirty="0">
                <a:effectLst/>
              </a:rPr>
              <a:t>The state </a:t>
            </a:r>
            <a:r>
              <a:rPr lang="tr-TR" dirty="0" err="1">
                <a:effectLst/>
              </a:rPr>
              <a:t>recourses</a:t>
            </a:r>
            <a:r>
              <a:rPr lang="en-US" dirty="0">
                <a:effectLst/>
              </a:rPr>
              <a:t> the compensation </a:t>
            </a:r>
            <a:r>
              <a:rPr lang="tr-TR" dirty="0" err="1">
                <a:effectLst/>
              </a:rPr>
              <a:t>to</a:t>
            </a:r>
            <a:r>
              <a:rPr lang="tr-TR" dirty="0">
                <a:effectLst/>
              </a:rPr>
              <a:t> </a:t>
            </a:r>
            <a:r>
              <a:rPr lang="en-US" dirty="0">
                <a:effectLst/>
              </a:rPr>
              <a:t>the </a:t>
            </a:r>
            <a:r>
              <a:rPr lang="tr-TR" dirty="0" err="1">
                <a:effectLst/>
              </a:rPr>
              <a:t>civil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servent</a:t>
            </a:r>
            <a:r>
              <a:rPr lang="en-US" dirty="0">
                <a:effectLst/>
              </a:rPr>
              <a:t> who caused the payment of this compensation due to her</a:t>
            </a:r>
            <a:r>
              <a:rPr lang="tr-TR" dirty="0">
                <a:effectLst/>
              </a:rPr>
              <a:t>/his</a:t>
            </a:r>
            <a:r>
              <a:rPr lang="en-US" dirty="0">
                <a:effectLst/>
              </a:rPr>
              <a:t> fault.</a:t>
            </a:r>
          </a:p>
          <a:p>
            <a:br>
              <a:rPr lang="en-US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</a:br>
            <a:endParaRPr lang="tr-TR" altLang="tr-TR" dirty="0"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33EF2-4E84-4299-B526-36A322A7D1AC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1808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33EF2-4E84-4299-B526-36A322A7D1AC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7085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10BB12-2C0A-EC4E-AC3D-531201242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41768A3-319D-D44F-A9C5-0B2D1BBE08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3A48D4F-E0C1-8445-8A01-8B0F69FD9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28E68-251D-FF42-B583-C91C772A4B4B}" type="datetimeFigureOut">
              <a:rPr lang="tr-TR" smtClean="0"/>
              <a:t>21.11.2022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57953FA-A1E8-2C49-BC05-A1B6ECBB3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A9A8561-B1BB-1040-A65A-8E07FE84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3CC06-D0F8-0F43-BE45-BF6B76BC73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5684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E45C947-CCCF-3543-AEB2-CF7096DB8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BF11CFD-3716-5E49-996E-9CE3E342C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5ADD7AC-BB9D-B449-AA24-95F46925B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28E68-251D-FF42-B583-C91C772A4B4B}" type="datetimeFigureOut">
              <a:rPr lang="tr-TR" smtClean="0"/>
              <a:t>21.11.2022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179F4C9-7F3B-6241-AC9C-0DFA00C50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C062B58-5827-A846-A2E0-93053A40E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3CC06-D0F8-0F43-BE45-BF6B76BC73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412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8A830352-DEA0-EF41-822E-A3D9897AD8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F52B88A-99BD-554D-A25B-1EA9E19E4D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5C686AE-D696-0A46-9DF8-076E3BB3A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28E68-251D-FF42-B583-C91C772A4B4B}" type="datetimeFigureOut">
              <a:rPr lang="tr-TR" smtClean="0"/>
              <a:t>21.11.2022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4933AE5-6CAB-2C4D-B96F-A4C5D866C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A7A1C30-CBFC-D04F-B967-AE22F3151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3CC06-D0F8-0F43-BE45-BF6B76BC73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371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D9327D9-4490-6A48-AEF2-C343AD859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D751BC7-B4F2-0C41-A730-EC145B9D6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FDE7E7D-88D4-8948-AA9A-14ED9D186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28E68-251D-FF42-B583-C91C772A4B4B}" type="datetimeFigureOut">
              <a:rPr lang="tr-TR" smtClean="0"/>
              <a:t>21.11.2022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140A4D1-0F72-8648-B851-CC7049448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E15DE91-EB38-5945-AC35-B33D58D85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3CC06-D0F8-0F43-BE45-BF6B76BC73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4521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A80E7F7-3EE1-1345-9653-1D52C135D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673E9C8-DEFB-B742-A1E6-D558B7D7C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3C08F4B-E736-DB4F-BA08-4B70FC118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28E68-251D-FF42-B583-C91C772A4B4B}" type="datetimeFigureOut">
              <a:rPr lang="tr-TR" smtClean="0"/>
              <a:t>21.11.2022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FABD80A-C438-194F-9AE5-6C44E3789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E9F4613-893F-154C-8951-52CED5E9D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3CC06-D0F8-0F43-BE45-BF6B76BC73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2642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717DF0E-CDD4-9748-9156-C13AA8A4D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C187036-60BA-A147-B14D-3210011978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06D5719-D469-ED4C-9E10-3270FB0A06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8EB0C60-E022-6E41-9A69-996652DE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28E68-251D-FF42-B583-C91C772A4B4B}" type="datetimeFigureOut">
              <a:rPr lang="tr-TR" smtClean="0"/>
              <a:t>21.11.2022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58127E9-8517-864C-8560-01C651E2C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8786148-EAB1-1E4A-B5E7-2D6084609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3CC06-D0F8-0F43-BE45-BF6B76BC73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4942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F3678BE-D7BE-F447-A7C3-C36F9DE3D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9AF4610-4A04-394E-9DDF-F78A0E951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EB36B3A-AECD-8644-A6E8-855D3133F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CF25BA2B-DA2E-BA4F-B118-9A3B537E2A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2A8CB41E-5D43-8742-AE69-49490E8070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2FC39671-89B9-F04D-957A-E56FC93D5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28E68-251D-FF42-B583-C91C772A4B4B}" type="datetimeFigureOut">
              <a:rPr lang="tr-TR" smtClean="0"/>
              <a:t>21.11.2022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8AC81389-2D34-824D-9F4E-866EFD134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3B055C5-B3E9-AA44-912B-F19EAC66F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3CC06-D0F8-0F43-BE45-BF6B76BC73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446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77E3B5A-26AC-F84B-A65E-35198DB97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589CFD16-4982-364C-96F4-B4F7D696D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28E68-251D-FF42-B583-C91C772A4B4B}" type="datetimeFigureOut">
              <a:rPr lang="tr-TR" smtClean="0"/>
              <a:t>21.11.2022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0D7FB34-FF2E-D947-90E6-2B210ED94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76F22E3-749C-6140-A05D-15752AB1F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3CC06-D0F8-0F43-BE45-BF6B76BC73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2797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A7622F29-844E-D14A-A10A-7FDC6CB2C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28E68-251D-FF42-B583-C91C772A4B4B}" type="datetimeFigureOut">
              <a:rPr lang="tr-TR" smtClean="0"/>
              <a:t>21.11.2022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461FABE-4A85-8744-A612-8ED9E74E8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95AF82D-68EB-1A4F-9BA0-D4411AFBE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3CC06-D0F8-0F43-BE45-BF6B76BC73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2764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E35A83A-ECCE-B94C-8A6D-FC3F59BB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53DCCB3-F5D0-BA43-83B7-ECB56FD96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04E3625-2A65-2240-9AD2-795FB6A7F9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331C0A4-CCD6-634F-957C-11F266AF6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28E68-251D-FF42-B583-C91C772A4B4B}" type="datetimeFigureOut">
              <a:rPr lang="tr-TR" smtClean="0"/>
              <a:t>21.11.2022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98101CC-80F6-274E-B21E-905147E70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266A50A-9E17-9B4C-AC79-FF4A3EB24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3CC06-D0F8-0F43-BE45-BF6B76BC73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5724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578E9F5-BCD7-7C44-BF2E-D4ACE35A8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19699746-3490-D144-AE09-B3F3C1E2BA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8B7AFC0-42CD-7E42-A05F-4C1135C7B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87E6C37-127A-B54C-8E36-003ECFD94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28E68-251D-FF42-B583-C91C772A4B4B}" type="datetimeFigureOut">
              <a:rPr lang="tr-TR" smtClean="0"/>
              <a:t>21.11.2022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F32F136-5536-0743-A0D6-24C8A0E17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885840B-895A-BD48-BDF8-51DA2D6CD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3CC06-D0F8-0F43-BE45-BF6B76BC73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6788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7448E8F6-AD17-D64C-8B52-5A580442D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6806028-4742-2740-857E-CF65380F4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68FCC8E-BA9F-6B40-8537-E960CF0FC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28E68-251D-FF42-B583-C91C772A4B4B}" type="datetimeFigureOut">
              <a:rPr lang="tr-TR" smtClean="0"/>
              <a:t>21.11.2022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AD75DB2-79B2-E74A-98D7-96762958E6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5913F90-D6CB-DC4E-87EB-864211465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3CC06-D0F8-0F43-BE45-BF6B76BC73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9034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gcanakci@tkgm.gov.t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745875A-CF8A-DC4D-8DEF-958EF31854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9675" y="765871"/>
            <a:ext cx="9610725" cy="1628772"/>
          </a:xfrm>
        </p:spPr>
        <p:txBody>
          <a:bodyPr>
            <a:noAutofit/>
          </a:bodyPr>
          <a:lstStyle/>
          <a:p>
            <a:r>
              <a:rPr lang="tr-TR" altLang="tr-TR" sz="4400" b="1" dirty="0">
                <a:solidFill>
                  <a:srgbClr val="0E101A"/>
                </a:solidFill>
                <a:latin typeface="+mn-lt"/>
                <a:cs typeface="Times New Roman" panose="02020603050405020304" pitchFamily="18" charset="0"/>
              </a:rPr>
              <a:t>Land </a:t>
            </a:r>
            <a:r>
              <a:rPr lang="tr-TR" altLang="tr-TR" sz="4400" b="1" dirty="0" err="1">
                <a:solidFill>
                  <a:srgbClr val="0E101A"/>
                </a:solidFill>
                <a:latin typeface="+mn-lt"/>
                <a:cs typeface="Times New Roman" panose="02020603050405020304" pitchFamily="18" charset="0"/>
              </a:rPr>
              <a:t>Registry</a:t>
            </a:r>
            <a:r>
              <a:rPr lang="tr-TR" altLang="tr-TR" sz="4400" b="1" dirty="0">
                <a:solidFill>
                  <a:srgbClr val="0E101A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tr-TR" altLang="tr-TR" sz="4400" b="1" dirty="0" err="1">
                <a:solidFill>
                  <a:srgbClr val="0E101A"/>
                </a:solidFill>
                <a:latin typeface="+mn-lt"/>
                <a:cs typeface="Times New Roman" panose="02020603050405020304" pitchFamily="18" charset="0"/>
              </a:rPr>
              <a:t>System</a:t>
            </a:r>
            <a:r>
              <a:rPr lang="tr-TR" altLang="tr-TR" sz="4400" b="1" dirty="0">
                <a:solidFill>
                  <a:srgbClr val="0E101A"/>
                </a:solidFill>
                <a:latin typeface="+mn-lt"/>
                <a:cs typeface="Times New Roman" panose="02020603050405020304" pitchFamily="18" charset="0"/>
              </a:rPr>
              <a:t> in Türkiye</a:t>
            </a:r>
            <a:endParaRPr lang="tr-TR" sz="4400" b="1" dirty="0">
              <a:solidFill>
                <a:srgbClr val="FF0000"/>
              </a:solidFill>
              <a:latin typeface="+mn-lt"/>
              <a:cs typeface="Arial Black" panose="020B0604020202020204" pitchFamily="34" charset="0"/>
            </a:endParaRPr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B707D910-EC96-5E43-824D-A4B77D0D00AC}"/>
              </a:ext>
            </a:extLst>
          </p:cNvPr>
          <p:cNvSpPr txBox="1">
            <a:spLocks/>
          </p:cNvSpPr>
          <p:nvPr/>
        </p:nvSpPr>
        <p:spPr>
          <a:xfrm>
            <a:off x="1209675" y="3429000"/>
            <a:ext cx="9812552" cy="24256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eaLnBrk="1" fontAlgn="auto" hangingPunct="1">
              <a:spcAft>
                <a:spcPts val="0"/>
              </a:spcAft>
              <a:defRPr/>
            </a:pPr>
            <a:r>
              <a:rPr lang="tr-TR" sz="5100" dirty="0">
                <a:solidFill>
                  <a:schemeClr val="tx1"/>
                </a:solidFill>
              </a:rPr>
              <a:t>                                                           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tr-TR" sz="5100" dirty="0">
                <a:solidFill>
                  <a:schemeClr val="tx1"/>
                </a:solidFill>
              </a:rPr>
              <a:t>                                           </a:t>
            </a:r>
            <a:r>
              <a:rPr lang="tr-TR" sz="5100" b="1" dirty="0">
                <a:solidFill>
                  <a:schemeClr val="tx1"/>
                </a:solidFill>
                <a:latin typeface="+mn-lt"/>
              </a:rPr>
              <a:t>Emre Ergin Ergani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tr-TR" sz="3800" dirty="0">
                <a:solidFill>
                  <a:schemeClr val="tx1"/>
                </a:solidFill>
                <a:latin typeface="+mn-lt"/>
              </a:rPr>
              <a:t>                                               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tr-TR" sz="3800" dirty="0">
                <a:solidFill>
                  <a:schemeClr val="tx1"/>
                </a:solidFill>
                <a:latin typeface="+mn-lt"/>
              </a:rPr>
              <a:t>                                                         emreergani@tkgm.gov.tr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tr-TR" sz="3800" dirty="0">
              <a:solidFill>
                <a:schemeClr val="tx1"/>
              </a:solidFill>
              <a:latin typeface="+mn-lt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tr-TR" sz="3800" dirty="0">
                <a:solidFill>
                  <a:schemeClr val="tx1"/>
                </a:solidFill>
                <a:latin typeface="+mn-lt"/>
              </a:rPr>
              <a:t>                   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tr-TR" sz="3300" dirty="0">
              <a:solidFill>
                <a:schemeClr val="tx1"/>
              </a:solidFill>
              <a:latin typeface="+mn-lt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tr-TR" sz="3300" dirty="0">
                <a:solidFill>
                  <a:schemeClr val="tx1"/>
                </a:solidFill>
                <a:latin typeface="+mn-lt"/>
              </a:rPr>
              <a:t>                                       General </a:t>
            </a:r>
            <a:r>
              <a:rPr lang="tr-TR" sz="3300" dirty="0" err="1">
                <a:solidFill>
                  <a:schemeClr val="tx1"/>
                </a:solidFill>
                <a:latin typeface="+mn-lt"/>
              </a:rPr>
              <a:t>Directorate</a:t>
            </a:r>
            <a:r>
              <a:rPr lang="tr-TR" sz="3300" dirty="0">
                <a:solidFill>
                  <a:schemeClr val="tx1"/>
                </a:solidFill>
                <a:latin typeface="+mn-lt"/>
              </a:rPr>
              <a:t> of Land </a:t>
            </a:r>
            <a:r>
              <a:rPr lang="tr-TR" sz="3300" dirty="0" err="1">
                <a:solidFill>
                  <a:schemeClr val="tx1"/>
                </a:solidFill>
                <a:latin typeface="+mn-lt"/>
              </a:rPr>
              <a:t>Registry</a:t>
            </a:r>
            <a:r>
              <a:rPr lang="tr-TR" sz="33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3300" dirty="0" err="1">
                <a:solidFill>
                  <a:schemeClr val="tx1"/>
                </a:solidFill>
                <a:latin typeface="+mn-lt"/>
              </a:rPr>
              <a:t>and</a:t>
            </a:r>
            <a:r>
              <a:rPr lang="tr-TR" sz="33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3300" dirty="0" err="1">
                <a:solidFill>
                  <a:schemeClr val="tx1"/>
                </a:solidFill>
                <a:latin typeface="+mn-lt"/>
              </a:rPr>
              <a:t>Cadastre</a:t>
            </a:r>
            <a:r>
              <a:rPr lang="tr-TR" sz="3300" dirty="0">
                <a:solidFill>
                  <a:schemeClr val="tx1"/>
                </a:solidFill>
                <a:latin typeface="+mn-lt"/>
              </a:rPr>
              <a:t>, Türkiye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tr-TR" sz="3300" dirty="0">
              <a:solidFill>
                <a:schemeClr val="tx1"/>
              </a:solidFill>
              <a:latin typeface="+mn-lt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tr-TR" sz="3300" dirty="0">
                <a:solidFill>
                  <a:schemeClr val="tx1"/>
                </a:solidFill>
                <a:latin typeface="+mn-lt"/>
              </a:rPr>
              <a:t>                                                                         (www.tkgm.gov.tr)</a:t>
            </a:r>
          </a:p>
          <a:p>
            <a:endParaRPr lang="tr-TR" sz="2000" b="1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cxnSp>
        <p:nvCxnSpPr>
          <p:cNvPr id="8" name="Düz Bağlayıcı 7">
            <a:extLst>
              <a:ext uri="{FF2B5EF4-FFF2-40B4-BE49-F238E27FC236}">
                <a16:creationId xmlns:a16="http://schemas.microsoft.com/office/drawing/2014/main" id="{6EBD0341-5472-9B49-BE23-46808BF90B3D}"/>
              </a:ext>
            </a:extLst>
          </p:cNvPr>
          <p:cNvCxnSpPr>
            <a:cxnSpLocks/>
          </p:cNvCxnSpPr>
          <p:nvPr/>
        </p:nvCxnSpPr>
        <p:spPr>
          <a:xfrm>
            <a:off x="1209675" y="3429000"/>
            <a:ext cx="9812552" cy="0"/>
          </a:xfrm>
          <a:prstGeom prst="line">
            <a:avLst/>
          </a:prstGeom>
          <a:ln w="31750">
            <a:solidFill>
              <a:srgbClr val="E7792B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Resim 3">
            <a:extLst>
              <a:ext uri="{FF2B5EF4-FFF2-40B4-BE49-F238E27FC236}">
                <a16:creationId xmlns:a16="http://schemas.microsoft.com/office/drawing/2014/main" id="{D8BFEA80-5934-46D3-8AF3-4AFAD6874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2512" y="6390000"/>
            <a:ext cx="2319430" cy="468000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B2224472-4FF5-416A-9B6F-D1CC675FFA9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982" r="24225" b="29040"/>
          <a:stretch>
            <a:fillRect/>
          </a:stretch>
        </p:blipFill>
        <p:spPr>
          <a:xfrm>
            <a:off x="11149508" y="358770"/>
            <a:ext cx="619983" cy="814203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E9C8D23C-CAB0-44BF-96C5-C01165FEF9B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982" r="24225" b="29040"/>
          <a:stretch>
            <a:fillRect/>
          </a:stretch>
        </p:blipFill>
        <p:spPr>
          <a:xfrm>
            <a:off x="348158" y="358770"/>
            <a:ext cx="619983" cy="81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62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B89DD7E-2D17-417B-9763-56FEF1630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Land Registry System </a:t>
            </a:r>
            <a:r>
              <a:rPr lang="tr-TR" sz="4400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4400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 T</a:t>
            </a:r>
            <a:r>
              <a:rPr lang="tr-TR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ü</a:t>
            </a:r>
            <a:r>
              <a:rPr lang="en-US" sz="4400" kern="0" dirty="0" err="1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rkiye</a:t>
            </a:r>
            <a:r>
              <a:rPr lang="en-US" sz="4400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27E4E55-2D61-414A-91E6-2AD00828D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2512" y="6390000"/>
            <a:ext cx="2319430" cy="468000"/>
          </a:xfrm>
          <a:prstGeom prst="rect">
            <a:avLst/>
          </a:prstGeom>
        </p:spPr>
      </p:pic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5D2AF36F-A28B-4175-9253-E83F49CE1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100" y="2667000"/>
            <a:ext cx="6121400" cy="1892300"/>
          </a:xfrm>
        </p:spPr>
        <p:txBody>
          <a:bodyPr>
            <a:normAutofit/>
          </a:bodyPr>
          <a:lstStyle/>
          <a:p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The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RRR (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rights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responsibilities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and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restrictions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)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are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registered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into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the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land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registery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and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these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are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also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under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the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state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r-TR" altLang="tr-TR" dirty="0" err="1">
                <a:cs typeface="Calibri" panose="020F0502020204030204" pitchFamily="34" charset="0"/>
                <a:sym typeface="Calibri" panose="020F0502020204030204" pitchFamily="34" charset="0"/>
              </a:rPr>
              <a:t>guarantee</a:t>
            </a:r>
            <a:r>
              <a:rPr lang="tr-TR" altLang="tr-TR" dirty="0">
                <a:cs typeface="Calibri" panose="020F0502020204030204" pitchFamily="34" charset="0"/>
                <a:sym typeface="Calibri" panose="020F0502020204030204" pitchFamily="34" charset="0"/>
              </a:rPr>
              <a:t>. </a:t>
            </a:r>
          </a:p>
          <a:p>
            <a:endParaRPr lang="tr-TR" dirty="0"/>
          </a:p>
        </p:txBody>
      </p:sp>
      <p:grpSp>
        <p:nvGrpSpPr>
          <p:cNvPr id="7" name="Grup 6">
            <a:extLst>
              <a:ext uri="{FF2B5EF4-FFF2-40B4-BE49-F238E27FC236}">
                <a16:creationId xmlns:a16="http://schemas.microsoft.com/office/drawing/2014/main" id="{DB810D67-2336-4864-989C-BA568349C21D}"/>
              </a:ext>
            </a:extLst>
          </p:cNvPr>
          <p:cNvGrpSpPr/>
          <p:nvPr/>
        </p:nvGrpSpPr>
        <p:grpSpPr>
          <a:xfrm>
            <a:off x="7124699" y="1226344"/>
            <a:ext cx="4730625" cy="4405311"/>
            <a:chOff x="-173465" y="3339910"/>
            <a:chExt cx="3890228" cy="1883492"/>
          </a:xfrm>
        </p:grpSpPr>
        <p:sp>
          <p:nvSpPr>
            <p:cNvPr id="8" name="Dikdörtgen: Köşeleri Yuvarlatılmış 7">
              <a:extLst>
                <a:ext uri="{FF2B5EF4-FFF2-40B4-BE49-F238E27FC236}">
                  <a16:creationId xmlns:a16="http://schemas.microsoft.com/office/drawing/2014/main" id="{DA8B1F3D-053A-49A0-B376-D4357E9C80A0}"/>
                </a:ext>
              </a:extLst>
            </p:cNvPr>
            <p:cNvSpPr/>
            <p:nvPr/>
          </p:nvSpPr>
          <p:spPr>
            <a:xfrm>
              <a:off x="-32804" y="3684456"/>
              <a:ext cx="3608908" cy="11993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Dikdörtgen: Köşeleri Yuvarlatılmış 4">
              <a:extLst>
                <a:ext uri="{FF2B5EF4-FFF2-40B4-BE49-F238E27FC236}">
                  <a16:creationId xmlns:a16="http://schemas.microsoft.com/office/drawing/2014/main" id="{3E0425ED-1B8B-4627-BF52-74405800829C}"/>
                </a:ext>
              </a:extLst>
            </p:cNvPr>
            <p:cNvSpPr txBox="1"/>
            <p:nvPr/>
          </p:nvSpPr>
          <p:spPr>
            <a:xfrm>
              <a:off x="-173465" y="3339910"/>
              <a:ext cx="3890228" cy="18834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2400" kern="1200" dirty="0" err="1"/>
                <a:t>Ownership</a:t>
              </a:r>
              <a:r>
                <a:rPr lang="tr-TR" sz="2400" kern="1200" dirty="0"/>
                <a:t>, </a:t>
              </a:r>
              <a:r>
                <a:rPr lang="tr-TR" sz="2400" kern="1200" dirty="0" err="1"/>
                <a:t>Easements</a:t>
              </a:r>
              <a:r>
                <a:rPr lang="tr-TR" sz="2400" kern="1200" dirty="0"/>
                <a:t> (</a:t>
              </a:r>
              <a:r>
                <a:rPr lang="tr-TR" sz="2400" kern="1200" dirty="0" err="1"/>
                <a:t>personal</a:t>
              </a:r>
              <a:r>
                <a:rPr lang="tr-TR" sz="2400" kern="1200" dirty="0"/>
                <a:t>/</a:t>
              </a:r>
              <a:r>
                <a:rPr lang="tr-TR" sz="2400" kern="1200" dirty="0" err="1"/>
                <a:t>real</a:t>
              </a:r>
              <a:r>
                <a:rPr lang="tr-TR" sz="2400" kern="1200" dirty="0"/>
                <a:t>), </a:t>
              </a:r>
              <a:r>
                <a:rPr lang="tr-TR" sz="2400" kern="1200" dirty="0" err="1"/>
                <a:t>incumbrance</a:t>
              </a:r>
              <a:r>
                <a:rPr lang="tr-TR" sz="2400" kern="1200" dirty="0"/>
                <a:t>, </a:t>
              </a:r>
              <a:r>
                <a:rPr lang="tr-TR" sz="2400" kern="1200" dirty="0" err="1"/>
                <a:t>liens</a:t>
              </a:r>
              <a:r>
                <a:rPr lang="tr-TR" sz="2400" kern="1200" dirty="0"/>
                <a:t> (</a:t>
              </a:r>
              <a:r>
                <a:rPr lang="tr-TR" sz="2400" kern="1200" dirty="0" err="1"/>
                <a:t>mortgage</a:t>
              </a:r>
              <a:r>
                <a:rPr lang="tr-TR" sz="2400" kern="1200" dirty="0"/>
                <a:t> </a:t>
              </a:r>
              <a:r>
                <a:rPr lang="tr-TR" sz="2400" kern="1200" dirty="0" err="1"/>
                <a:t>etc</a:t>
              </a:r>
              <a:r>
                <a:rPr lang="tr-TR" sz="2400" kern="1200" dirty="0"/>
                <a:t>), </a:t>
              </a:r>
              <a:r>
                <a:rPr lang="tr-TR" sz="2400" kern="1200" dirty="0" err="1"/>
                <a:t>restrictions</a:t>
              </a:r>
              <a:r>
                <a:rPr lang="tr-TR" sz="2400" kern="1200" dirty="0"/>
                <a:t> (</a:t>
              </a:r>
              <a:r>
                <a:rPr lang="tr-TR" sz="2400" kern="1200" dirty="0" err="1"/>
                <a:t>public</a:t>
              </a:r>
              <a:r>
                <a:rPr lang="tr-TR" sz="2400" kern="1200" dirty="0"/>
                <a:t>, </a:t>
              </a:r>
              <a:r>
                <a:rPr lang="tr-TR" sz="2400" kern="1200" dirty="0" err="1"/>
                <a:t>private</a:t>
              </a:r>
              <a:r>
                <a:rPr lang="tr-TR" sz="2400" kern="1200" dirty="0"/>
                <a:t>) </a:t>
              </a:r>
              <a:r>
                <a:rPr lang="tr-TR" sz="2400" kern="1200" dirty="0" err="1"/>
                <a:t>and</a:t>
              </a:r>
              <a:r>
                <a:rPr lang="tr-TR" sz="2400" kern="1200" dirty="0"/>
                <a:t> </a:t>
              </a:r>
              <a:r>
                <a:rPr lang="tr-TR" sz="2400" kern="1200" dirty="0" err="1"/>
                <a:t>responsibilities</a:t>
              </a:r>
              <a:r>
                <a:rPr lang="tr-TR" sz="2400" kern="1200" dirty="0"/>
                <a:t> (</a:t>
              </a:r>
              <a:r>
                <a:rPr lang="tr-TR" sz="2400" kern="1200" dirty="0" err="1"/>
                <a:t>Civil</a:t>
              </a:r>
              <a:r>
                <a:rPr lang="tr-TR" sz="2400" kern="1200" dirty="0"/>
                <a:t> </a:t>
              </a:r>
              <a:r>
                <a:rPr lang="tr-TR" sz="2400" kern="1200" dirty="0" err="1"/>
                <a:t>Code</a:t>
              </a:r>
              <a:r>
                <a:rPr lang="tr-TR" sz="2400" kern="1200" dirty="0"/>
                <a:t> </a:t>
              </a:r>
              <a:r>
                <a:rPr lang="tr-TR" sz="2400" kern="1200" dirty="0" err="1"/>
                <a:t>Article</a:t>
              </a:r>
              <a:r>
                <a:rPr lang="tr-TR" sz="2400" kern="1200" dirty="0"/>
                <a:t> 1000)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6712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Land Registry System </a:t>
            </a:r>
            <a:r>
              <a:rPr lang="tr-TR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 T</a:t>
            </a:r>
            <a:r>
              <a:rPr lang="tr-TR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ü</a:t>
            </a:r>
            <a:r>
              <a:rPr lang="en-US" kern="0" dirty="0" err="1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rkiye</a:t>
            </a:r>
            <a:r>
              <a:rPr lang="en-US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immovables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can be </a:t>
            </a:r>
            <a:r>
              <a:rPr lang="tr-TR" dirty="0" err="1"/>
              <a:t>registered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land</a:t>
            </a:r>
            <a:r>
              <a:rPr lang="tr-TR" dirty="0"/>
              <a:t> </a:t>
            </a:r>
            <a:r>
              <a:rPr lang="tr-TR" dirty="0" err="1"/>
              <a:t>registry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as </a:t>
            </a:r>
            <a:r>
              <a:rPr lang="tr-TR" dirty="0" err="1"/>
              <a:t>follows</a:t>
            </a:r>
            <a:r>
              <a:rPr lang="tr-TR" dirty="0"/>
              <a:t>;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tr-TR" dirty="0"/>
          </a:p>
          <a:p>
            <a:pPr marL="457200" indent="-457200" algn="just">
              <a:buFont typeface="+mj-lt"/>
              <a:buAutoNum type="arabicPeriod"/>
            </a:pPr>
            <a:r>
              <a:rPr lang="tr-TR" dirty="0"/>
              <a:t>Lands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tr-TR" dirty="0"/>
              <a:t>I</a:t>
            </a:r>
            <a:r>
              <a:rPr lang="en-US" dirty="0" err="1"/>
              <a:t>ndividual</a:t>
            </a:r>
            <a:r>
              <a:rPr lang="tr-TR" dirty="0"/>
              <a:t> </a:t>
            </a:r>
            <a:r>
              <a:rPr lang="en-US" dirty="0"/>
              <a:t>units registered to</a:t>
            </a:r>
            <a:r>
              <a:rPr lang="tr-TR" dirty="0"/>
              <a:t> </a:t>
            </a:r>
            <a:r>
              <a:rPr lang="en-US" dirty="0"/>
              <a:t>condominium ownership books</a:t>
            </a:r>
            <a:r>
              <a:rPr lang="tr-TR" dirty="0"/>
              <a:t> </a:t>
            </a:r>
            <a:r>
              <a:rPr lang="tr-TR" dirty="0" err="1"/>
              <a:t>such</a:t>
            </a:r>
            <a:r>
              <a:rPr lang="tr-TR" dirty="0"/>
              <a:t> as </a:t>
            </a:r>
            <a:r>
              <a:rPr lang="tr-TR" dirty="0" err="1"/>
              <a:t>house</a:t>
            </a:r>
            <a:r>
              <a:rPr lang="tr-TR" dirty="0"/>
              <a:t>, </a:t>
            </a:r>
            <a:r>
              <a:rPr lang="tr-TR" dirty="0" err="1"/>
              <a:t>workplace</a:t>
            </a:r>
            <a:r>
              <a:rPr lang="tr-TR" dirty="0"/>
              <a:t> </a:t>
            </a:r>
            <a:r>
              <a:rPr lang="tr-TR" dirty="0" err="1"/>
              <a:t>etc</a:t>
            </a:r>
            <a:r>
              <a:rPr lang="tr-TR" dirty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tr-TR" dirty="0" err="1"/>
              <a:t>Indep</a:t>
            </a:r>
            <a:r>
              <a:rPr lang="en-US" dirty="0"/>
              <a:t>en</a:t>
            </a:r>
            <a:r>
              <a:rPr lang="tr-TR" dirty="0" err="1"/>
              <a:t>dent</a:t>
            </a:r>
            <a:r>
              <a:rPr lang="tr-TR" dirty="0"/>
              <a:t> </a:t>
            </a:r>
            <a:r>
              <a:rPr lang="en-US" dirty="0"/>
              <a:t>and</a:t>
            </a:r>
            <a:r>
              <a:rPr lang="tr-TR" dirty="0"/>
              <a:t> </a:t>
            </a:r>
            <a:r>
              <a:rPr lang="tr-TR" dirty="0" err="1"/>
              <a:t>permanent</a:t>
            </a:r>
            <a:r>
              <a:rPr lang="en-US" dirty="0"/>
              <a:t> rights that are recorded to a </a:t>
            </a:r>
            <a:r>
              <a:rPr lang="en-US" dirty="0" err="1"/>
              <a:t>seperate</a:t>
            </a:r>
            <a:r>
              <a:rPr lang="en-US" dirty="0"/>
              <a:t> page in the land registry</a:t>
            </a:r>
            <a:r>
              <a:rPr lang="tr-TR" dirty="0"/>
              <a:t> (</a:t>
            </a:r>
            <a:r>
              <a:rPr lang="tr-TR" dirty="0" err="1"/>
              <a:t>e.g</a:t>
            </a:r>
            <a:r>
              <a:rPr lang="tr-TR" dirty="0"/>
              <a:t>. </a:t>
            </a:r>
            <a:r>
              <a:rPr lang="tr-TR" dirty="0" err="1"/>
              <a:t>rights</a:t>
            </a:r>
            <a:r>
              <a:rPr lang="tr-TR" dirty="0"/>
              <a:t> of </a:t>
            </a:r>
            <a:r>
              <a:rPr lang="tr-TR" dirty="0" err="1"/>
              <a:t>construction</a:t>
            </a:r>
            <a:r>
              <a:rPr lang="tr-TR" dirty="0"/>
              <a:t>, </a:t>
            </a:r>
            <a:r>
              <a:rPr lang="tr-TR" dirty="0" err="1"/>
              <a:t>easements</a:t>
            </a:r>
            <a:r>
              <a:rPr lang="tr-TR" dirty="0"/>
              <a:t>)</a:t>
            </a:r>
          </a:p>
          <a:p>
            <a:pPr marL="457200" indent="-457200" algn="just">
              <a:buFont typeface="+mj-lt"/>
              <a:buAutoNum type="arabicPeriod"/>
            </a:pPr>
            <a:endParaRPr lang="tr-TR" sz="2400" dirty="0"/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27E4E55-2D61-414A-91E6-2AD00828D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2512" y="6390000"/>
            <a:ext cx="231943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755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639BAAB-01E4-4075-9946-719E674DD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Land Registry System </a:t>
            </a:r>
            <a:r>
              <a:rPr lang="tr-TR" sz="4400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4400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 T</a:t>
            </a:r>
            <a:r>
              <a:rPr lang="tr-TR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ü</a:t>
            </a:r>
            <a:r>
              <a:rPr lang="en-US" sz="4400" kern="0" dirty="0" err="1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rkiye</a:t>
            </a:r>
            <a:r>
              <a:rPr lang="en-US" sz="4400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tr-TR" dirty="0"/>
          </a:p>
        </p:txBody>
      </p:sp>
      <p:pic>
        <p:nvPicPr>
          <p:cNvPr id="4" name="image2.png">
            <a:extLst>
              <a:ext uri="{FF2B5EF4-FFF2-40B4-BE49-F238E27FC236}">
                <a16:creationId xmlns:a16="http://schemas.microsoft.com/office/drawing/2014/main" id="{0285CB06-C0B7-4C77-9E82-6B99876AC9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73" y="1608143"/>
            <a:ext cx="6878897" cy="456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3 Diyagram">
            <a:extLst>
              <a:ext uri="{FF2B5EF4-FFF2-40B4-BE49-F238E27FC236}">
                <a16:creationId xmlns:a16="http://schemas.microsoft.com/office/drawing/2014/main" id="{8F387B26-A4FC-41D3-BF1A-E8F96EE145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8805997"/>
              </p:ext>
            </p:extLst>
          </p:nvPr>
        </p:nvGraphicFramePr>
        <p:xfrm>
          <a:off x="7640499" y="1471941"/>
          <a:ext cx="4207512" cy="4592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Resim 5">
            <a:extLst>
              <a:ext uri="{FF2B5EF4-FFF2-40B4-BE49-F238E27FC236}">
                <a16:creationId xmlns:a16="http://schemas.microsoft.com/office/drawing/2014/main" id="{3D417137-B2FF-44DD-A0C7-7647F76611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62512" y="6390000"/>
            <a:ext cx="231943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09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D9A5BF9-A394-4A95-8177-C0DF0D697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Land Registry System </a:t>
            </a:r>
            <a:r>
              <a:rPr lang="tr-TR" sz="4400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4400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 T</a:t>
            </a:r>
            <a:r>
              <a:rPr lang="tr-TR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ü</a:t>
            </a:r>
            <a:r>
              <a:rPr lang="en-US" sz="4400" kern="0" dirty="0" err="1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rkiye</a:t>
            </a:r>
            <a:r>
              <a:rPr lang="en-US" sz="4400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tr-TR" dirty="0"/>
          </a:p>
        </p:txBody>
      </p:sp>
      <p:pic>
        <p:nvPicPr>
          <p:cNvPr id="4" name="Picture 2" descr="Tapu kÃ¼tÃ¼ÄÃ¼ ile ilgili gÃ¶rsel sonucu">
            <a:extLst>
              <a:ext uri="{FF2B5EF4-FFF2-40B4-BE49-F238E27FC236}">
                <a16:creationId xmlns:a16="http://schemas.microsoft.com/office/drawing/2014/main" id="{023B2C60-E967-4BFE-BB3A-34C724312D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007" y="2883692"/>
            <a:ext cx="4435196" cy="3160473"/>
          </a:xfrm>
          <a:prstGeom prst="rect">
            <a:avLst/>
          </a:prstGeom>
          <a:noFill/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7B4484C0-B479-4E3A-AE7B-CE3BC87883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2512" y="6390000"/>
            <a:ext cx="2319430" cy="468000"/>
          </a:xfrm>
          <a:prstGeom prst="rect">
            <a:avLst/>
          </a:prstGeom>
        </p:spPr>
      </p:pic>
      <p:pic>
        <p:nvPicPr>
          <p:cNvPr id="11" name="Resim 2">
            <a:extLst>
              <a:ext uri="{FF2B5EF4-FFF2-40B4-BE49-F238E27FC236}">
                <a16:creationId xmlns:a16="http://schemas.microsoft.com/office/drawing/2014/main" id="{649114D4-77B7-4F5D-ACDF-305781EBD3D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01820" y="1690688"/>
            <a:ext cx="3869481" cy="277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Düz Ok Bağlayıcısı 11">
            <a:extLst>
              <a:ext uri="{FF2B5EF4-FFF2-40B4-BE49-F238E27FC236}">
                <a16:creationId xmlns:a16="http://schemas.microsoft.com/office/drawing/2014/main" id="{D538167D-43AF-41EF-B38B-0B038C9048AD}"/>
              </a:ext>
            </a:extLst>
          </p:cNvPr>
          <p:cNvCxnSpPr>
            <a:cxnSpLocks/>
          </p:cNvCxnSpPr>
          <p:nvPr/>
        </p:nvCxnSpPr>
        <p:spPr>
          <a:xfrm flipV="1">
            <a:off x="4783549" y="3135505"/>
            <a:ext cx="2878924" cy="787401"/>
          </a:xfrm>
          <a:prstGeom prst="straightConnector1">
            <a:avLst/>
          </a:prstGeom>
          <a:ln w="76200">
            <a:solidFill>
              <a:srgbClr val="C4442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E47CD1DC-D894-4038-BC7D-DCD6900563E0}"/>
              </a:ext>
            </a:extLst>
          </p:cNvPr>
          <p:cNvSpPr txBox="1"/>
          <p:nvPr/>
        </p:nvSpPr>
        <p:spPr>
          <a:xfrm>
            <a:off x="520699" y="1690688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tr-TR" altLang="tr-TR" sz="2400" dirty="0" err="1">
                <a:cs typeface="Calibri" panose="020F0502020204030204" pitchFamily="34" charset="0"/>
              </a:rPr>
              <a:t>The</a:t>
            </a:r>
            <a:r>
              <a:rPr lang="tr-TR" altLang="tr-TR" sz="2400" dirty="0">
                <a:cs typeface="Calibri" panose="020F0502020204030204" pitchFamily="34" charset="0"/>
              </a:rPr>
              <a:t> </a:t>
            </a:r>
            <a:r>
              <a:rPr lang="tr-TR" altLang="tr-TR" sz="2400" dirty="0" err="1">
                <a:cs typeface="Calibri" panose="020F0502020204030204" pitchFamily="34" charset="0"/>
              </a:rPr>
              <a:t>dual</a:t>
            </a:r>
            <a:r>
              <a:rPr lang="tr-TR" altLang="tr-TR" sz="2400" dirty="0">
                <a:cs typeface="Calibri" panose="020F0502020204030204" pitchFamily="34" charset="0"/>
              </a:rPr>
              <a:t> </a:t>
            </a:r>
            <a:r>
              <a:rPr lang="tr-TR" altLang="tr-TR" sz="2400" dirty="0" err="1">
                <a:cs typeface="Calibri" panose="020F0502020204030204" pitchFamily="34" charset="0"/>
              </a:rPr>
              <a:t>registration</a:t>
            </a:r>
            <a:r>
              <a:rPr lang="tr-TR" altLang="tr-TR" sz="2400" dirty="0">
                <a:cs typeface="Calibri" panose="020F0502020204030204" pitchFamily="34" charset="0"/>
              </a:rPr>
              <a:t> </a:t>
            </a:r>
            <a:r>
              <a:rPr lang="tr-TR" altLang="tr-TR" sz="2400" dirty="0" err="1">
                <a:cs typeface="Calibri" panose="020F0502020204030204" pitchFamily="34" charset="0"/>
              </a:rPr>
              <a:t>system</a:t>
            </a:r>
            <a:r>
              <a:rPr lang="tr-TR" altLang="tr-TR" sz="2400" dirty="0">
                <a:cs typeface="Calibri" panose="020F0502020204030204" pitchFamily="34" charset="0"/>
              </a:rPr>
              <a:t> is </a:t>
            </a:r>
            <a:r>
              <a:rPr lang="tr-TR" altLang="tr-TR" sz="2400" dirty="0" err="1">
                <a:cs typeface="Calibri" panose="020F0502020204030204" pitchFamily="34" charset="0"/>
              </a:rPr>
              <a:t>still</a:t>
            </a:r>
            <a:r>
              <a:rPr lang="tr-TR" altLang="tr-TR" sz="2400" dirty="0">
                <a:cs typeface="Calibri" panose="020F0502020204030204" pitchFamily="34" charset="0"/>
              </a:rPr>
              <a:t> </a:t>
            </a:r>
            <a:r>
              <a:rPr lang="tr-TR" altLang="tr-TR" sz="2400" dirty="0" err="1">
                <a:cs typeface="Calibri" panose="020F0502020204030204" pitchFamily="34" charset="0"/>
              </a:rPr>
              <a:t>maintained</a:t>
            </a:r>
            <a:r>
              <a:rPr lang="tr-TR" altLang="tr-TR" sz="2400" dirty="0">
                <a:cs typeface="Calibri" panose="020F050202020403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tr-TR" altLang="tr-TR" sz="2400" dirty="0" err="1">
                <a:cs typeface="Calibri" panose="020F0502020204030204" pitchFamily="34" charset="0"/>
              </a:rPr>
              <a:t>The</a:t>
            </a:r>
            <a:r>
              <a:rPr lang="tr-TR" altLang="tr-TR" sz="2400" dirty="0">
                <a:cs typeface="Calibri" panose="020F0502020204030204" pitchFamily="34" charset="0"/>
              </a:rPr>
              <a:t> </a:t>
            </a:r>
            <a:r>
              <a:rPr lang="tr-TR" altLang="tr-TR" sz="2400" dirty="0" err="1">
                <a:cs typeface="Calibri" panose="020F0502020204030204" pitchFamily="34" charset="0"/>
              </a:rPr>
              <a:t>ledgers</a:t>
            </a:r>
            <a:r>
              <a:rPr lang="tr-TR" altLang="tr-TR" sz="2400" dirty="0">
                <a:cs typeface="Calibri" panose="020F0502020204030204" pitchFamily="34" charset="0"/>
              </a:rPr>
              <a:t> </a:t>
            </a:r>
            <a:r>
              <a:rPr lang="tr-TR" altLang="tr-TR" sz="2400" dirty="0" err="1">
                <a:cs typeface="Calibri" panose="020F0502020204030204" pitchFamily="34" charset="0"/>
              </a:rPr>
              <a:t>are</a:t>
            </a:r>
            <a:r>
              <a:rPr lang="tr-TR" altLang="tr-TR" sz="2400" dirty="0">
                <a:cs typeface="Calibri" panose="020F0502020204030204" pitchFamily="34" charset="0"/>
              </a:rPr>
              <a:t> </a:t>
            </a:r>
            <a:r>
              <a:rPr lang="tr-TR" altLang="tr-TR" sz="2400" dirty="0" err="1">
                <a:cs typeface="Calibri" panose="020F0502020204030204" pitchFamily="34" charset="0"/>
              </a:rPr>
              <a:t>still</a:t>
            </a:r>
            <a:r>
              <a:rPr lang="tr-TR" altLang="tr-TR" sz="2400" dirty="0">
                <a:cs typeface="Calibri" panose="020F0502020204030204" pitchFamily="34" charset="0"/>
              </a:rPr>
              <a:t> in </a:t>
            </a:r>
            <a:r>
              <a:rPr lang="tr-TR" altLang="tr-TR" sz="2400" dirty="0" err="1">
                <a:cs typeface="Calibri" panose="020F0502020204030204" pitchFamily="34" charset="0"/>
              </a:rPr>
              <a:t>use</a:t>
            </a:r>
            <a:r>
              <a:rPr lang="tr-TR" altLang="tr-TR" sz="2400" dirty="0"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60BD720F-C131-4C9C-B1B3-B446C36A0DC5}"/>
              </a:ext>
            </a:extLst>
          </p:cNvPr>
          <p:cNvSpPr txBox="1"/>
          <p:nvPr/>
        </p:nvSpPr>
        <p:spPr>
          <a:xfrm>
            <a:off x="5359400" y="4649309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It is planned to end the registration procedure </a:t>
            </a:r>
            <a:r>
              <a:rPr lang="tr-TR" sz="2400" dirty="0" err="1"/>
              <a:t>to</a:t>
            </a:r>
            <a:r>
              <a:rPr lang="en-US" sz="2400" dirty="0"/>
              <a:t> the </a:t>
            </a:r>
            <a:r>
              <a:rPr lang="tr-TR" sz="2400" dirty="0" err="1"/>
              <a:t>ledger</a:t>
            </a:r>
            <a:r>
              <a:rPr lang="en-US" sz="2400" dirty="0"/>
              <a:t>s in the near future.</a:t>
            </a:r>
            <a:r>
              <a:rPr lang="tr-TR" sz="2400" dirty="0"/>
              <a:t> Works </a:t>
            </a:r>
            <a:r>
              <a:rPr lang="tr-TR" sz="2400" dirty="0" err="1"/>
              <a:t>are</a:t>
            </a:r>
            <a:r>
              <a:rPr lang="tr-TR" sz="2400" dirty="0"/>
              <a:t> </a:t>
            </a:r>
            <a:r>
              <a:rPr lang="tr-TR" sz="2400" dirty="0" err="1"/>
              <a:t>still</a:t>
            </a:r>
            <a:r>
              <a:rPr lang="tr-TR" sz="2400" dirty="0"/>
              <a:t> in </a:t>
            </a:r>
            <a:r>
              <a:rPr lang="tr-TR" sz="2400" dirty="0" err="1"/>
              <a:t>progress</a:t>
            </a:r>
            <a:r>
              <a:rPr lang="tr-T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1721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Land Registry System </a:t>
            </a:r>
            <a:r>
              <a:rPr lang="tr-TR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 T</a:t>
            </a:r>
            <a:r>
              <a:rPr lang="tr-TR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ü</a:t>
            </a:r>
            <a:r>
              <a:rPr lang="en-US" kern="0" dirty="0" err="1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rkiye</a:t>
            </a:r>
            <a:r>
              <a:rPr lang="en-US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53143" y="1825625"/>
            <a:ext cx="11220993" cy="1074329"/>
          </a:xfrm>
        </p:spPr>
        <p:txBody>
          <a:bodyPr/>
          <a:lstStyle/>
          <a:p>
            <a:r>
              <a:rPr lang="en-US" sz="3200" dirty="0"/>
              <a:t>The physical archive</a:t>
            </a:r>
            <a:r>
              <a:rPr lang="tr-TR" sz="3200" dirty="0"/>
              <a:t>s</a:t>
            </a:r>
            <a:r>
              <a:rPr lang="en-US" sz="3200" dirty="0"/>
              <a:t> of the land registry offices</a:t>
            </a:r>
            <a:r>
              <a:rPr lang="tr-TR" sz="3200" dirty="0"/>
              <a:t> </a:t>
            </a:r>
            <a:r>
              <a:rPr lang="tr-TR" sz="3200" dirty="0" err="1"/>
              <a:t>are</a:t>
            </a:r>
            <a:r>
              <a:rPr lang="en-US" sz="3200" dirty="0"/>
              <a:t> transferred to the electronic environment</a:t>
            </a:r>
            <a:endParaRPr lang="tr-TR" sz="3200" dirty="0"/>
          </a:p>
          <a:p>
            <a:endParaRPr lang="tr-TR" dirty="0"/>
          </a:p>
        </p:txBody>
      </p:sp>
      <p:pic>
        <p:nvPicPr>
          <p:cNvPr id="4" name="Picture 6" descr="ZZi.si | eHramba">
            <a:extLst>
              <a:ext uri="{FF2B5EF4-FFF2-40B4-BE49-F238E27FC236}">
                <a16:creationId xmlns:a16="http://schemas.microsoft.com/office/drawing/2014/main" id="{C8B319A6-B2CE-4B78-BD7D-4F9EC032A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2562410"/>
            <a:ext cx="5980610" cy="382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7B4484C0-B479-4E3A-AE7B-CE3BC87883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2512" y="6390000"/>
            <a:ext cx="231943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12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9F9EB55-5F29-4154-8421-9DF2D8D34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Land Registry System In </a:t>
            </a:r>
            <a:r>
              <a:rPr lang="en-US" sz="4400" kern="0" dirty="0" err="1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Türkiye</a:t>
            </a:r>
            <a:endParaRPr lang="tr-TR" dirty="0"/>
          </a:p>
        </p:txBody>
      </p:sp>
      <p:pic>
        <p:nvPicPr>
          <p:cNvPr id="4" name="Resim 6">
            <a:extLst>
              <a:ext uri="{FF2B5EF4-FFF2-40B4-BE49-F238E27FC236}">
                <a16:creationId xmlns:a16="http://schemas.microsoft.com/office/drawing/2014/main" id="{23A62594-5D12-42EA-90E2-4D05C739F1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26" y="1431924"/>
            <a:ext cx="7734103" cy="542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43D20A3D-4AEB-4101-ABCE-396ADE4770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2512" y="6390000"/>
            <a:ext cx="2319430" cy="468000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E28AD581-3FE2-499E-A664-4A028D20D6E7}"/>
              </a:ext>
            </a:extLst>
          </p:cNvPr>
          <p:cNvSpPr txBox="1"/>
          <p:nvPr/>
        </p:nvSpPr>
        <p:spPr>
          <a:xfrm>
            <a:off x="8041742" y="2125181"/>
            <a:ext cx="41402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tr-TR" altLang="tr-TR" sz="2800" dirty="0"/>
              <a:t>Since 2012, </a:t>
            </a:r>
            <a:r>
              <a:rPr lang="tr-TR" altLang="tr-TR" sz="2800" dirty="0" err="1"/>
              <a:t>all</a:t>
            </a:r>
            <a:r>
              <a:rPr lang="tr-TR" altLang="tr-TR" sz="2800" dirty="0"/>
              <a:t> </a:t>
            </a:r>
            <a:r>
              <a:rPr lang="tr-TR" altLang="tr-TR" sz="2800" dirty="0" err="1"/>
              <a:t>transactions</a:t>
            </a:r>
            <a:r>
              <a:rPr lang="tr-TR" altLang="tr-TR" sz="2800" dirty="0"/>
              <a:t> </a:t>
            </a:r>
            <a:r>
              <a:rPr lang="tr-TR" altLang="tr-TR" sz="2800" dirty="0" err="1"/>
              <a:t>have</a:t>
            </a:r>
            <a:r>
              <a:rPr lang="tr-TR" altLang="tr-TR" sz="2800" dirty="0"/>
              <a:t> </a:t>
            </a:r>
            <a:r>
              <a:rPr lang="tr-TR" altLang="tr-TR" sz="2800" dirty="0" err="1"/>
              <a:t>to</a:t>
            </a:r>
            <a:r>
              <a:rPr lang="tr-TR" altLang="tr-TR" sz="2800" dirty="0"/>
              <a:t> be </a:t>
            </a:r>
            <a:r>
              <a:rPr lang="tr-TR" altLang="tr-TR" sz="2800" dirty="0" err="1"/>
              <a:t>made</a:t>
            </a:r>
            <a:r>
              <a:rPr lang="tr-TR" altLang="tr-TR" sz="2800" dirty="0"/>
              <a:t> </a:t>
            </a:r>
            <a:r>
              <a:rPr lang="tr-TR" altLang="tr-TR" sz="2800" dirty="0" err="1"/>
              <a:t>through</a:t>
            </a:r>
            <a:r>
              <a:rPr lang="tr-TR" altLang="tr-TR" sz="2800" dirty="0"/>
              <a:t> </a:t>
            </a:r>
            <a:r>
              <a:rPr lang="tr-TR" altLang="tr-TR" sz="2800" dirty="0" err="1"/>
              <a:t>land</a:t>
            </a:r>
            <a:r>
              <a:rPr lang="tr-TR" altLang="tr-TR" sz="2800" dirty="0"/>
              <a:t> </a:t>
            </a:r>
            <a:r>
              <a:rPr lang="tr-TR" altLang="tr-TR" sz="2800" dirty="0" err="1"/>
              <a:t>registry</a:t>
            </a:r>
            <a:r>
              <a:rPr lang="tr-TR" altLang="tr-TR" sz="2800" dirty="0"/>
              <a:t> </a:t>
            </a:r>
            <a:r>
              <a:rPr lang="tr-TR" altLang="tr-TR" sz="2800" dirty="0" err="1"/>
              <a:t>and</a:t>
            </a:r>
            <a:r>
              <a:rPr lang="tr-TR" altLang="tr-TR" sz="2800" dirty="0"/>
              <a:t> </a:t>
            </a:r>
            <a:r>
              <a:rPr lang="tr-TR" altLang="tr-TR" sz="2800" dirty="0" err="1"/>
              <a:t>cadastre</a:t>
            </a:r>
            <a:r>
              <a:rPr lang="tr-TR" altLang="tr-TR" sz="2800" dirty="0"/>
              <a:t> </a:t>
            </a:r>
            <a:r>
              <a:rPr lang="tr-TR" altLang="tr-TR" sz="2800" dirty="0" err="1"/>
              <a:t>information</a:t>
            </a:r>
            <a:r>
              <a:rPr lang="tr-TR" altLang="tr-TR" sz="2800" dirty="0"/>
              <a:t> </a:t>
            </a:r>
            <a:r>
              <a:rPr lang="tr-TR" altLang="tr-TR" sz="2800" dirty="0" err="1"/>
              <a:t>system</a:t>
            </a:r>
            <a:r>
              <a:rPr lang="tr-TR" altLang="tr-TR" sz="2800" dirty="0"/>
              <a:t> (TAKBİS) </a:t>
            </a:r>
            <a:r>
              <a:rPr lang="tr-TR" altLang="tr-TR" sz="2800" dirty="0" err="1"/>
              <a:t>throughout</a:t>
            </a:r>
            <a:r>
              <a:rPr lang="tr-TR" altLang="tr-TR" sz="2800" dirty="0"/>
              <a:t> </a:t>
            </a:r>
            <a:r>
              <a:rPr lang="tr-TR" altLang="tr-TR" sz="2800" dirty="0" err="1"/>
              <a:t>the</a:t>
            </a:r>
            <a:r>
              <a:rPr lang="tr-TR" altLang="tr-TR" sz="2800" dirty="0"/>
              <a:t> </a:t>
            </a:r>
            <a:r>
              <a:rPr lang="tr-TR" altLang="tr-TR" sz="2800" dirty="0" err="1"/>
              <a:t>country</a:t>
            </a:r>
            <a:r>
              <a:rPr lang="tr-TR" altLang="tr-TR" sz="2800" dirty="0"/>
              <a:t>, </a:t>
            </a:r>
            <a:r>
              <a:rPr lang="tr-TR" altLang="tr-TR" sz="2800" dirty="0" err="1"/>
              <a:t>which</a:t>
            </a:r>
            <a:r>
              <a:rPr lang="tr-TR" altLang="tr-TR" sz="2800" dirty="0"/>
              <a:t> has a </a:t>
            </a:r>
            <a:r>
              <a:rPr lang="tr-TR" altLang="tr-TR" sz="2800" dirty="0" err="1"/>
              <a:t>centralised</a:t>
            </a:r>
            <a:r>
              <a:rPr lang="tr-TR" altLang="tr-TR" sz="2800" dirty="0"/>
              <a:t> IT </a:t>
            </a:r>
            <a:r>
              <a:rPr lang="tr-TR" altLang="tr-TR" sz="2800" dirty="0" err="1"/>
              <a:t>infrastructure</a:t>
            </a:r>
            <a:r>
              <a:rPr lang="tr-TR" altLang="tr-TR" sz="2800" dirty="0"/>
              <a:t>. </a:t>
            </a:r>
          </a:p>
          <a:p>
            <a:endParaRPr lang="tr-TR" sz="1800" dirty="0"/>
          </a:p>
          <a:p>
            <a:endParaRPr lang="tr-TR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altLang="tr-TR" sz="2800" dirty="0"/>
          </a:p>
        </p:txBody>
      </p:sp>
    </p:spTree>
    <p:extLst>
      <p:ext uri="{BB962C8B-B14F-4D97-AF65-F5344CB8AC3E}">
        <p14:creationId xmlns:p14="http://schemas.microsoft.com/office/powerpoint/2010/main" val="950897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16C6CB5-7116-4342-A16C-F0E4AAFE4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Land Registry System </a:t>
            </a:r>
            <a:r>
              <a:rPr lang="tr-TR" sz="4400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4400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sz="4400" kern="0" dirty="0" err="1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Türkiye</a:t>
            </a:r>
            <a:endParaRPr lang="tr-T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3CB6ACC-8CAE-4581-91B7-17D0006831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8974" y="1555949"/>
            <a:ext cx="6031197" cy="462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E8BE3F77-FF73-498A-A348-A5E0FDDD7A06}"/>
              </a:ext>
            </a:extLst>
          </p:cNvPr>
          <p:cNvSpPr txBox="1"/>
          <p:nvPr/>
        </p:nvSpPr>
        <p:spPr>
          <a:xfrm>
            <a:off x="6477000" y="1828113"/>
            <a:ext cx="5308600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400" dirty="0"/>
              <a:t>Land </a:t>
            </a:r>
            <a:r>
              <a:rPr lang="tr-TR" sz="2400" dirty="0" err="1"/>
              <a:t>registry</a:t>
            </a:r>
            <a:r>
              <a:rPr lang="tr-TR" sz="2400" dirty="0"/>
              <a:t> </a:t>
            </a:r>
            <a:r>
              <a:rPr lang="tr-TR" sz="2400" dirty="0" err="1"/>
              <a:t>records</a:t>
            </a:r>
            <a:r>
              <a:rPr lang="tr-TR" sz="2400" dirty="0"/>
              <a:t> on TAKBİS </a:t>
            </a:r>
            <a:r>
              <a:rPr lang="tr-TR" sz="2400" dirty="0" err="1"/>
              <a:t>are</a:t>
            </a:r>
            <a:r>
              <a:rPr lang="tr-TR" sz="2400" dirty="0"/>
              <a:t> </a:t>
            </a:r>
            <a:r>
              <a:rPr lang="tr-TR" sz="2400" dirty="0" err="1"/>
              <a:t>shared</a:t>
            </a:r>
            <a:r>
              <a:rPr lang="tr-TR" sz="2400" dirty="0"/>
              <a:t> </a:t>
            </a:r>
            <a:r>
              <a:rPr lang="tr-TR" sz="2400" dirty="0" err="1"/>
              <a:t>with</a:t>
            </a:r>
            <a:r>
              <a:rPr lang="tr-TR" sz="2400" dirty="0"/>
              <a:t> </a:t>
            </a:r>
            <a:r>
              <a:rPr lang="en-GB" sz="2400" dirty="0"/>
              <a:t>other institutions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partners</a:t>
            </a:r>
            <a:r>
              <a:rPr lang="tr-TR" sz="2400" dirty="0"/>
              <a:t> </a:t>
            </a:r>
          </a:p>
          <a:p>
            <a:pPr algn="just"/>
            <a:endParaRPr lang="tr-TR" sz="2400" dirty="0"/>
          </a:p>
          <a:p>
            <a:pPr algn="just"/>
            <a:r>
              <a:rPr lang="en-US" sz="2400" dirty="0"/>
              <a:t>We share data with 1531 public institutions</a:t>
            </a:r>
            <a:endParaRPr lang="tr-TR" sz="2400" dirty="0"/>
          </a:p>
          <a:p>
            <a:pPr algn="just"/>
            <a:endParaRPr lang="tr-TR" sz="2400" dirty="0"/>
          </a:p>
          <a:p>
            <a:pPr algn="just"/>
            <a:r>
              <a:rPr lang="tr-TR" sz="2400" dirty="0"/>
              <a:t>(</a:t>
            </a:r>
            <a:r>
              <a:rPr lang="tr-TR" sz="2400" dirty="0" err="1"/>
              <a:t>e.g.Ministry</a:t>
            </a:r>
            <a:r>
              <a:rPr lang="tr-TR" sz="2400" dirty="0"/>
              <a:t> of Finance, </a:t>
            </a:r>
            <a:r>
              <a:rPr lang="tr-TR" sz="2400" baseline="0" dirty="0" err="1"/>
              <a:t>Ministry</a:t>
            </a:r>
            <a:r>
              <a:rPr lang="tr-TR" sz="2400" baseline="0" dirty="0"/>
              <a:t> of Justice, </a:t>
            </a:r>
            <a:r>
              <a:rPr lang="tr-TR" sz="2400" baseline="0" dirty="0" err="1"/>
              <a:t>Ministry</a:t>
            </a:r>
            <a:r>
              <a:rPr lang="tr-TR" sz="2400" baseline="0" dirty="0"/>
              <a:t> of </a:t>
            </a:r>
            <a:r>
              <a:rPr lang="tr-TR" sz="2400" baseline="0" dirty="0" err="1"/>
              <a:t>Agriculture</a:t>
            </a:r>
            <a:r>
              <a:rPr lang="tr-TR" sz="2400" baseline="0" dirty="0"/>
              <a:t> and  </a:t>
            </a:r>
            <a:r>
              <a:rPr lang="tr-TR" sz="2400" baseline="0" dirty="0" err="1"/>
              <a:t>Forestry</a:t>
            </a:r>
            <a:r>
              <a:rPr lang="tr-TR" sz="2400" dirty="0"/>
              <a:t>, </a:t>
            </a:r>
            <a:r>
              <a:rPr lang="tr-TR" sz="2400" baseline="0" dirty="0" err="1"/>
              <a:t>Municipalities</a:t>
            </a:r>
            <a:r>
              <a:rPr lang="tr-TR" sz="2400" baseline="0" dirty="0"/>
              <a:t>..)</a:t>
            </a:r>
            <a:endParaRPr lang="tr-TR" sz="2400" dirty="0"/>
          </a:p>
          <a:p>
            <a:pPr algn="just"/>
            <a:endParaRPr lang="tr-TR" sz="2400" dirty="0"/>
          </a:p>
          <a:p>
            <a:pPr algn="just"/>
            <a:endParaRPr lang="tr-TR" sz="1800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2363E5E2-FCEE-4BC3-89F3-C1B8ED0F0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2512" y="6390000"/>
            <a:ext cx="231943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380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658CF9C-02BB-4F2B-B5FB-698DF7905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Land Registry</a:t>
            </a:r>
            <a:r>
              <a:rPr lang="tr-TR" sz="4400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System </a:t>
            </a:r>
            <a:r>
              <a:rPr lang="tr-TR" sz="4400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4400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sz="4400" kern="0" dirty="0" err="1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Türkiye</a:t>
            </a:r>
            <a:endParaRPr lang="tr-TR" dirty="0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E86C57CE-E1EC-43D9-ABB7-3F27EAFDDE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69" y="1454817"/>
            <a:ext cx="8164560" cy="529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3FD4485-A702-4AD8-8FD1-DF6659D60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2512" y="6390000"/>
            <a:ext cx="2319430" cy="468000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4D1C4C68-5901-4B45-9DA1-BABB5484E849}"/>
              </a:ext>
            </a:extLst>
          </p:cNvPr>
          <p:cNvSpPr txBox="1"/>
          <p:nvPr/>
        </p:nvSpPr>
        <p:spPr>
          <a:xfrm>
            <a:off x="8580031" y="1690688"/>
            <a:ext cx="34163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tr-TR" sz="2800" dirty="0"/>
              <a:t>Through web </a:t>
            </a:r>
            <a:r>
              <a:rPr kumimoji="0" lang="tr-TR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80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aplication</a:t>
            </a:r>
            <a:r>
              <a:rPr kumimoji="0" lang="tr-TR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tr-TR" sz="2800" dirty="0" err="1"/>
              <a:t>system</a:t>
            </a:r>
            <a:r>
              <a:rPr lang="tr-TR" sz="2800" dirty="0"/>
              <a:t> </a:t>
            </a:r>
            <a:r>
              <a:rPr lang="tr-TR" sz="2800" dirty="0" err="1"/>
              <a:t>called</a:t>
            </a:r>
            <a:r>
              <a:rPr lang="tr-TR" sz="2800" dirty="0"/>
              <a:t> </a:t>
            </a:r>
            <a:r>
              <a:rPr lang="tr-TR" sz="2800" dirty="0" err="1"/>
              <a:t>Webtapu</a:t>
            </a:r>
            <a:r>
              <a:rPr lang="tr-TR" sz="2800" dirty="0"/>
              <a:t>, </a:t>
            </a:r>
            <a:r>
              <a:rPr lang="en-GB" sz="2800" dirty="0"/>
              <a:t>it is possible to</a:t>
            </a:r>
            <a:r>
              <a:rPr lang="en-US" sz="2800" dirty="0"/>
              <a:t> apply the </a:t>
            </a:r>
            <a:r>
              <a:rPr lang="tr-TR" sz="2800" dirty="0" err="1"/>
              <a:t>land</a:t>
            </a:r>
            <a:r>
              <a:rPr lang="tr-TR" sz="2800" dirty="0"/>
              <a:t> </a:t>
            </a:r>
            <a:r>
              <a:rPr lang="tr-TR" sz="2800" dirty="0" err="1"/>
              <a:t>registry</a:t>
            </a:r>
            <a:r>
              <a:rPr lang="en-US" sz="2800" dirty="0"/>
              <a:t> office </a:t>
            </a:r>
            <a:r>
              <a:rPr lang="en-GB" sz="2800" dirty="0"/>
              <a:t>online</a:t>
            </a:r>
            <a:r>
              <a:rPr lang="tr-TR" sz="2800" dirty="0"/>
              <a:t>,</a:t>
            </a:r>
            <a:r>
              <a:rPr lang="en-GB" sz="2800" dirty="0"/>
              <a:t> to</a:t>
            </a:r>
            <a:r>
              <a:rPr lang="en-US" sz="2800" dirty="0"/>
              <a:t> </a:t>
            </a:r>
            <a:r>
              <a:rPr lang="en-GB" sz="2800" dirty="0"/>
              <a:t>reach</a:t>
            </a:r>
            <a:r>
              <a:rPr lang="en-US" sz="2800" dirty="0"/>
              <a:t> the </a:t>
            </a:r>
            <a:r>
              <a:rPr lang="tr-TR" sz="2800" dirty="0" err="1"/>
              <a:t>title</a:t>
            </a:r>
            <a:r>
              <a:rPr lang="tr-TR" sz="2800" dirty="0"/>
              <a:t> </a:t>
            </a:r>
            <a:r>
              <a:rPr lang="tr-TR" sz="2800" dirty="0" err="1"/>
              <a:t>deeds</a:t>
            </a:r>
            <a:r>
              <a:rPr lang="tr-TR" sz="2800" dirty="0"/>
              <a:t> </a:t>
            </a:r>
            <a:r>
              <a:rPr lang="en-US" sz="2800" dirty="0"/>
              <a:t>and examine the status of the real estate.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6497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83411FD-6446-43F0-B7C4-E11279724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Land Registry</a:t>
            </a:r>
            <a:r>
              <a:rPr lang="tr-TR" sz="4400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System </a:t>
            </a:r>
            <a:r>
              <a:rPr lang="tr-TR" sz="4400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4400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sz="4400" kern="0" dirty="0" err="1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Türkiye</a:t>
            </a:r>
            <a:endParaRPr lang="tr-TR" dirty="0"/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0A5682FB-9CB4-41BF-BBEF-BF173587E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Before the pandemic, the number of </a:t>
            </a:r>
            <a:r>
              <a:rPr lang="tr-TR" dirty="0"/>
              <a:t>W</a:t>
            </a:r>
            <a:r>
              <a:rPr lang="en-US" dirty="0" err="1"/>
              <a:t>ebtapu</a:t>
            </a:r>
            <a:r>
              <a:rPr lang="en-US" dirty="0"/>
              <a:t> users was 180,000.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err="1"/>
              <a:t>In</a:t>
            </a:r>
            <a:r>
              <a:rPr lang="tr-TR" dirty="0"/>
              <a:t> 2021,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number</a:t>
            </a:r>
            <a:r>
              <a:rPr lang="tr-TR" dirty="0"/>
              <a:t> of </a:t>
            </a:r>
            <a:r>
              <a:rPr lang="tr-TR" dirty="0" err="1"/>
              <a:t>Webtapu</a:t>
            </a:r>
            <a:r>
              <a:rPr lang="tr-TR" dirty="0"/>
              <a:t> </a:t>
            </a:r>
            <a:r>
              <a:rPr lang="tr-TR" dirty="0" err="1"/>
              <a:t>users</a:t>
            </a:r>
            <a:r>
              <a:rPr lang="tr-TR" dirty="0"/>
              <a:t> </a:t>
            </a:r>
            <a:r>
              <a:rPr lang="tr-TR" dirty="0" err="1"/>
              <a:t>reached</a:t>
            </a:r>
            <a:r>
              <a:rPr lang="tr-TR" dirty="0"/>
              <a:t> 4.742.986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An </a:t>
            </a:r>
            <a:r>
              <a:rPr lang="tr-TR" dirty="0" err="1"/>
              <a:t>arrange</a:t>
            </a:r>
            <a:r>
              <a:rPr lang="tr-TR" dirty="0"/>
              <a:t> of 15.000 </a:t>
            </a:r>
            <a:r>
              <a:rPr lang="tr-TR" dirty="0" err="1"/>
              <a:t>transaction</a:t>
            </a:r>
            <a:r>
              <a:rPr lang="tr-TR" dirty="0"/>
              <a:t> </a:t>
            </a:r>
            <a:r>
              <a:rPr lang="tr-TR" dirty="0" err="1"/>
              <a:t>applications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made</a:t>
            </a:r>
            <a:r>
              <a:rPr lang="tr-TR" dirty="0"/>
              <a:t> </a:t>
            </a:r>
            <a:r>
              <a:rPr lang="tr-TR" dirty="0" err="1"/>
              <a:t>per</a:t>
            </a:r>
            <a:r>
              <a:rPr lang="tr-TR" dirty="0"/>
              <a:t> </a:t>
            </a:r>
            <a:r>
              <a:rPr lang="tr-TR" dirty="0" err="1"/>
              <a:t>day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B66DE3A7-2B9C-4379-A362-E28954BD4F3D}"/>
              </a:ext>
            </a:extLst>
          </p:cNvPr>
          <p:cNvSpPr txBox="1"/>
          <p:nvPr/>
        </p:nvSpPr>
        <p:spPr>
          <a:xfrm>
            <a:off x="838200" y="4403775"/>
            <a:ext cx="94234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tr-TR" altLang="tr-TR" sz="2800" dirty="0"/>
          </a:p>
          <a:p>
            <a:pPr algn="just"/>
            <a:r>
              <a:rPr lang="tr-TR" altLang="tr-TR" sz="2800" dirty="0"/>
              <a:t>As a </a:t>
            </a:r>
            <a:r>
              <a:rPr lang="tr-TR" altLang="tr-TR" sz="2800" dirty="0" err="1"/>
              <a:t>result</a:t>
            </a:r>
            <a:r>
              <a:rPr lang="tr-TR" altLang="tr-TR" sz="2800" dirty="0"/>
              <a:t> it </a:t>
            </a:r>
            <a:r>
              <a:rPr lang="tr-TR" altLang="tr-TR" sz="2800" dirty="0" err="1"/>
              <a:t>makes</a:t>
            </a:r>
            <a:r>
              <a:rPr lang="tr-TR" altLang="tr-TR" sz="2800" dirty="0"/>
              <a:t> </a:t>
            </a:r>
            <a:r>
              <a:rPr lang="tr-TR" altLang="tr-TR" sz="2800" dirty="0" err="1"/>
              <a:t>application</a:t>
            </a:r>
            <a:r>
              <a:rPr lang="tr-TR" altLang="tr-TR" sz="2800" dirty="0"/>
              <a:t> </a:t>
            </a:r>
            <a:r>
              <a:rPr lang="tr-TR" altLang="tr-TR" sz="2800" dirty="0" err="1"/>
              <a:t>procedures</a:t>
            </a:r>
            <a:r>
              <a:rPr lang="tr-TR" altLang="tr-TR" sz="2800" dirty="0"/>
              <a:t> </a:t>
            </a:r>
            <a:r>
              <a:rPr lang="tr-TR" altLang="tr-TR" sz="2800" dirty="0" err="1"/>
              <a:t>faster</a:t>
            </a:r>
            <a:r>
              <a:rPr lang="tr-TR" altLang="tr-TR" sz="2800" dirty="0"/>
              <a:t>, safer </a:t>
            </a:r>
            <a:r>
              <a:rPr lang="tr-TR" altLang="tr-TR" sz="2800" dirty="0" err="1"/>
              <a:t>and</a:t>
            </a:r>
            <a:r>
              <a:rPr lang="tr-TR" altLang="tr-TR" sz="2800" dirty="0"/>
              <a:t> </a:t>
            </a:r>
            <a:r>
              <a:rPr lang="tr-TR" altLang="tr-TR" sz="2800" dirty="0" err="1"/>
              <a:t>healthier</a:t>
            </a:r>
            <a:r>
              <a:rPr lang="tr-TR" altLang="tr-TR" sz="2800" dirty="0"/>
              <a:t>…</a:t>
            </a:r>
          </a:p>
          <a:p>
            <a:pPr algn="just"/>
            <a:endParaRPr lang="tr-TR" sz="2800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4FE64C12-7CC1-4B32-9241-6ACC98A72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2512" y="6390000"/>
            <a:ext cx="231943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580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745875A-CF8A-DC4D-8DEF-958EF31854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108" y="358391"/>
            <a:ext cx="6406292" cy="494227"/>
          </a:xfrm>
        </p:spPr>
        <p:txBody>
          <a:bodyPr>
            <a:normAutofit/>
          </a:bodyPr>
          <a:lstStyle/>
          <a:p>
            <a:pPr algn="l"/>
            <a:r>
              <a:rPr lang="tr-TR" sz="2400" b="1" dirty="0">
                <a:solidFill>
                  <a:srgbClr val="E7792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CHALLANGES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8BFEA80-5934-46D3-8AF3-4AFAD6874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2512" y="6390000"/>
            <a:ext cx="2319430" cy="468000"/>
          </a:xfrm>
          <a:prstGeom prst="rect">
            <a:avLst/>
          </a:prstGeom>
        </p:spPr>
      </p:pic>
      <p:sp>
        <p:nvSpPr>
          <p:cNvPr id="5" name="3 Metin kutusu">
            <a:extLst>
              <a:ext uri="{FF2B5EF4-FFF2-40B4-BE49-F238E27FC236}">
                <a16:creationId xmlns:a16="http://schemas.microsoft.com/office/drawing/2014/main" id="{D052892F-E41F-4C9E-B004-B0672E2DEE8B}"/>
              </a:ext>
            </a:extLst>
          </p:cNvPr>
          <p:cNvSpPr txBox="1"/>
          <p:nvPr/>
        </p:nvSpPr>
        <p:spPr>
          <a:xfrm>
            <a:off x="5865899" y="2299063"/>
            <a:ext cx="6047427" cy="2554545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tr-TR" sz="3200" i="1" dirty="0" err="1"/>
              <a:t>Content</a:t>
            </a:r>
            <a:r>
              <a:rPr lang="tr-TR" sz="3200" i="1" dirty="0"/>
              <a:t>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tr-TR" sz="3200" i="1" dirty="0" err="1"/>
              <a:t>Quality</a:t>
            </a:r>
            <a:endParaRPr lang="tr-TR" sz="3200" i="1" dirty="0"/>
          </a:p>
          <a:p>
            <a:pPr marL="342900" indent="-342900">
              <a:buFont typeface="Wingdings" pitchFamily="2" charset="2"/>
              <a:buChar char="Ø"/>
            </a:pPr>
            <a:r>
              <a:rPr lang="tr-TR" sz="3200" dirty="0" err="1"/>
              <a:t>Reliability</a:t>
            </a:r>
            <a:r>
              <a:rPr lang="tr-TR" sz="3200" dirty="0"/>
              <a:t>, </a:t>
            </a:r>
            <a:r>
              <a:rPr lang="tr-TR" sz="3200" dirty="0" err="1"/>
              <a:t>accuracy</a:t>
            </a:r>
            <a:endParaRPr lang="tr-TR" sz="3200" dirty="0"/>
          </a:p>
          <a:p>
            <a:pPr marL="342900" indent="-342900">
              <a:buFont typeface="Wingdings" pitchFamily="2" charset="2"/>
              <a:buChar char="Ø"/>
            </a:pPr>
            <a:r>
              <a:rPr lang="tr-TR" sz="3200" i="1" dirty="0"/>
              <a:t>ICT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tr-TR" sz="3200" i="1" dirty="0" err="1"/>
              <a:t>Personal</a:t>
            </a:r>
            <a:r>
              <a:rPr lang="tr-TR" sz="3200" i="1" dirty="0"/>
              <a:t> Data </a:t>
            </a:r>
            <a:r>
              <a:rPr lang="tr-TR" sz="3200" i="1" dirty="0" err="1"/>
              <a:t>Protection</a:t>
            </a:r>
            <a:endParaRPr lang="tr-TR" sz="3200" i="1" dirty="0"/>
          </a:p>
        </p:txBody>
      </p:sp>
      <p:pic>
        <p:nvPicPr>
          <p:cNvPr id="6" name="Picture 2" descr="Image result for challenges">
            <a:extLst>
              <a:ext uri="{FF2B5EF4-FFF2-40B4-BE49-F238E27FC236}">
                <a16:creationId xmlns:a16="http://schemas.microsoft.com/office/drawing/2014/main" id="{29B62B69-6299-48E8-8EA9-F775B5B70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108" y="3377037"/>
            <a:ext cx="5016014" cy="2736380"/>
          </a:xfrm>
          <a:prstGeom prst="rect">
            <a:avLst/>
          </a:prstGeom>
          <a:noFill/>
        </p:spPr>
      </p:pic>
      <p:sp>
        <p:nvSpPr>
          <p:cNvPr id="3" name="Dikdörtgen 2"/>
          <p:cNvSpPr/>
          <p:nvPr/>
        </p:nvSpPr>
        <p:spPr>
          <a:xfrm>
            <a:off x="642207" y="1481197"/>
            <a:ext cx="76788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tr-TR" altLang="tr-TR" sz="3200" dirty="0" err="1"/>
              <a:t>The</a:t>
            </a:r>
            <a:r>
              <a:rPr lang="tr-TR" altLang="tr-TR" sz="3200" dirty="0"/>
              <a:t> </a:t>
            </a:r>
            <a:r>
              <a:rPr lang="tr-TR" altLang="tr-TR" sz="3200" dirty="0" err="1"/>
              <a:t>challanges</a:t>
            </a:r>
            <a:r>
              <a:rPr lang="tr-TR" altLang="tr-TR" sz="3200" dirty="0"/>
              <a:t> can be </a:t>
            </a:r>
            <a:r>
              <a:rPr lang="tr-TR" altLang="tr-TR" sz="3200" dirty="0" err="1"/>
              <a:t>classified</a:t>
            </a:r>
            <a:r>
              <a:rPr lang="tr-TR" altLang="tr-TR" sz="3200" dirty="0"/>
              <a:t> as ;  </a:t>
            </a:r>
          </a:p>
        </p:txBody>
      </p:sp>
    </p:spTree>
    <p:extLst>
      <p:ext uri="{BB962C8B-B14F-4D97-AF65-F5344CB8AC3E}">
        <p14:creationId xmlns:p14="http://schemas.microsoft.com/office/powerpoint/2010/main" val="3528300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745875A-CF8A-DC4D-8DEF-958EF31854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108" y="358391"/>
            <a:ext cx="6041167" cy="494227"/>
          </a:xfrm>
        </p:spPr>
        <p:txBody>
          <a:bodyPr>
            <a:noAutofit/>
          </a:bodyPr>
          <a:lstStyle/>
          <a:p>
            <a:pPr algn="l"/>
            <a:r>
              <a:rPr lang="tr-TR" altLang="tr-TR" sz="3200" dirty="0"/>
              <a:t>Türkiye at a </a:t>
            </a:r>
            <a:r>
              <a:rPr lang="tr-TR" altLang="tr-TR" sz="3200" dirty="0" err="1"/>
              <a:t>Glance</a:t>
            </a:r>
            <a:endParaRPr lang="tr-TR" sz="3200" b="1" dirty="0">
              <a:solidFill>
                <a:srgbClr val="E7792B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02190DF1-A65B-0045-827E-7283B2432FB8}"/>
              </a:ext>
            </a:extLst>
          </p:cNvPr>
          <p:cNvSpPr txBox="1">
            <a:spLocks/>
          </p:cNvSpPr>
          <p:nvPr/>
        </p:nvSpPr>
        <p:spPr>
          <a:xfrm>
            <a:off x="248195" y="1517411"/>
            <a:ext cx="5368834" cy="37655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eaLnBrk="1" hangingPunct="1"/>
            <a:r>
              <a:rPr lang="tr-TR" altLang="tr-TR" sz="2400" dirty="0">
                <a:latin typeface="+mn-lt"/>
              </a:rPr>
              <a:t>784.000 </a:t>
            </a:r>
            <a:r>
              <a:rPr lang="tr-TR" altLang="tr-TR" sz="2400" dirty="0" err="1">
                <a:latin typeface="+mn-lt"/>
              </a:rPr>
              <a:t>sq</a:t>
            </a:r>
            <a:r>
              <a:rPr lang="tr-TR" altLang="tr-TR" sz="2400" dirty="0">
                <a:latin typeface="+mn-lt"/>
              </a:rPr>
              <a:t> km (770.000 </a:t>
            </a:r>
            <a:r>
              <a:rPr lang="tr-TR" altLang="tr-TR" sz="2400" dirty="0" err="1">
                <a:latin typeface="+mn-lt"/>
              </a:rPr>
              <a:t>land</a:t>
            </a:r>
            <a:r>
              <a:rPr lang="tr-TR" altLang="tr-TR" sz="2400" dirty="0">
                <a:latin typeface="+mn-lt"/>
              </a:rPr>
              <a:t>, 14.000 </a:t>
            </a:r>
            <a:r>
              <a:rPr lang="tr-TR" altLang="tr-TR" sz="2400" dirty="0" err="1">
                <a:latin typeface="+mn-lt"/>
              </a:rPr>
              <a:t>water</a:t>
            </a:r>
            <a:r>
              <a:rPr lang="tr-TR" altLang="tr-TR" sz="2400" dirty="0">
                <a:latin typeface="+mn-lt"/>
              </a:rPr>
              <a:t>) </a:t>
            </a:r>
          </a:p>
          <a:p>
            <a:pPr algn="just" eaLnBrk="1" hangingPunct="1"/>
            <a:endParaRPr lang="tr-TR" altLang="tr-TR" sz="2400" dirty="0">
              <a:latin typeface="+mn-lt"/>
            </a:endParaRPr>
          </a:p>
          <a:p>
            <a:pPr algn="just" eaLnBrk="1" hangingPunct="1"/>
            <a:r>
              <a:rPr lang="tr-TR" altLang="tr-TR" sz="2400" dirty="0">
                <a:latin typeface="+mn-lt"/>
              </a:rPr>
              <a:t>84 </a:t>
            </a:r>
            <a:r>
              <a:rPr lang="tr-TR" altLang="tr-TR" sz="2400" dirty="0" err="1">
                <a:latin typeface="+mn-lt"/>
              </a:rPr>
              <a:t>million</a:t>
            </a:r>
            <a:r>
              <a:rPr lang="tr-TR" altLang="tr-TR" sz="2400" dirty="0">
                <a:latin typeface="+mn-lt"/>
              </a:rPr>
              <a:t> </a:t>
            </a:r>
            <a:r>
              <a:rPr lang="tr-TR" altLang="tr-TR" sz="2400" dirty="0" err="1">
                <a:latin typeface="+mn-lt"/>
              </a:rPr>
              <a:t>population</a:t>
            </a:r>
            <a:endParaRPr lang="tr-TR" altLang="tr-TR" sz="2400" dirty="0">
              <a:latin typeface="+mn-lt"/>
            </a:endParaRPr>
          </a:p>
          <a:p>
            <a:pPr algn="just" eaLnBrk="1" hangingPunct="1"/>
            <a:endParaRPr lang="tr-TR" altLang="tr-TR" sz="2400" dirty="0">
              <a:latin typeface="+mn-lt"/>
            </a:endParaRPr>
          </a:p>
          <a:p>
            <a:pPr lvl="1" algn="just" eaLnBrk="1" hangingPunct="1"/>
            <a:r>
              <a:rPr lang="tr-TR" altLang="tr-TR" sz="2400" dirty="0"/>
              <a:t>%77 </a:t>
            </a:r>
            <a:r>
              <a:rPr lang="tr-TR" altLang="tr-TR" sz="2400" dirty="0" err="1"/>
              <a:t>rural</a:t>
            </a:r>
            <a:r>
              <a:rPr lang="tr-TR" altLang="tr-TR" sz="2400" dirty="0"/>
              <a:t>, %23 urban (1927) (13.6 m)</a:t>
            </a:r>
          </a:p>
          <a:p>
            <a:pPr lvl="1" algn="just" eaLnBrk="1" hangingPunct="1"/>
            <a:r>
              <a:rPr lang="tr-TR" altLang="tr-TR" sz="2400" dirty="0"/>
              <a:t>%77 urban, %23 </a:t>
            </a:r>
            <a:r>
              <a:rPr lang="tr-TR" altLang="tr-TR" sz="2400" dirty="0" err="1"/>
              <a:t>rural</a:t>
            </a:r>
            <a:r>
              <a:rPr lang="tr-TR" altLang="tr-TR" sz="2400" dirty="0"/>
              <a:t> (2013)</a:t>
            </a:r>
          </a:p>
          <a:p>
            <a:pPr lvl="1" algn="just" eaLnBrk="1" hangingPunct="1"/>
            <a:r>
              <a:rPr lang="tr-TR" altLang="tr-TR" sz="2400" dirty="0" err="1"/>
              <a:t>Now</a:t>
            </a:r>
            <a:r>
              <a:rPr lang="tr-TR" altLang="tr-TR" sz="2400" dirty="0"/>
              <a:t>: %93 urban </a:t>
            </a:r>
          </a:p>
          <a:p>
            <a:pPr lvl="1" algn="just" eaLnBrk="1" hangingPunct="1"/>
            <a:endParaRPr lang="tr-TR" altLang="tr-TR" sz="2400" dirty="0"/>
          </a:p>
          <a:p>
            <a:pPr algn="just" eaLnBrk="1" hangingPunct="1"/>
            <a:r>
              <a:rPr lang="tr-TR" altLang="tr-TR" sz="2400" dirty="0" err="1">
                <a:latin typeface="+mn-lt"/>
              </a:rPr>
              <a:t>Ottoman</a:t>
            </a:r>
            <a:r>
              <a:rPr lang="tr-TR" altLang="tr-TR" sz="2400" dirty="0">
                <a:latin typeface="+mn-lt"/>
              </a:rPr>
              <a:t> </a:t>
            </a:r>
            <a:r>
              <a:rPr lang="tr-TR" altLang="tr-TR" sz="2400" dirty="0" err="1">
                <a:latin typeface="+mn-lt"/>
              </a:rPr>
              <a:t>Period</a:t>
            </a:r>
            <a:r>
              <a:rPr lang="tr-TR" altLang="tr-TR" sz="2400" dirty="0">
                <a:latin typeface="+mn-lt"/>
              </a:rPr>
              <a:t>-Land </a:t>
            </a:r>
            <a:r>
              <a:rPr lang="tr-TR" altLang="tr-TR" sz="2400" dirty="0" err="1">
                <a:latin typeface="+mn-lt"/>
              </a:rPr>
              <a:t>Regulations</a:t>
            </a:r>
            <a:endParaRPr lang="tr-TR" altLang="tr-TR" sz="2400" dirty="0">
              <a:latin typeface="+mn-lt"/>
            </a:endParaRPr>
          </a:p>
          <a:p>
            <a:pPr algn="just" eaLnBrk="1" hangingPunct="1"/>
            <a:r>
              <a:rPr lang="tr-TR" altLang="tr-TR" sz="2400" dirty="0">
                <a:latin typeface="+mn-lt"/>
              </a:rPr>
              <a:t> </a:t>
            </a:r>
          </a:p>
          <a:p>
            <a:pPr algn="just" eaLnBrk="1" hangingPunct="1"/>
            <a:r>
              <a:rPr lang="tr-TR" altLang="tr-TR" sz="2400" dirty="0" err="1">
                <a:latin typeface="+mn-lt"/>
              </a:rPr>
              <a:t>Republic</a:t>
            </a:r>
            <a:r>
              <a:rPr lang="tr-TR" altLang="tr-TR" sz="2400" dirty="0">
                <a:latin typeface="+mn-lt"/>
              </a:rPr>
              <a:t>: 1923, </a:t>
            </a:r>
            <a:r>
              <a:rPr lang="tr-TR" altLang="tr-TR" sz="2400" dirty="0" err="1">
                <a:latin typeface="+mn-lt"/>
              </a:rPr>
              <a:t>Civil</a:t>
            </a:r>
            <a:r>
              <a:rPr lang="tr-TR" altLang="tr-TR" sz="2400" dirty="0">
                <a:latin typeface="+mn-lt"/>
              </a:rPr>
              <a:t> </a:t>
            </a:r>
            <a:r>
              <a:rPr lang="tr-TR" altLang="tr-TR" sz="2400" dirty="0" err="1">
                <a:latin typeface="+mn-lt"/>
              </a:rPr>
              <a:t>Code</a:t>
            </a:r>
            <a:r>
              <a:rPr lang="tr-TR" altLang="tr-TR" sz="2400" dirty="0">
                <a:latin typeface="+mn-lt"/>
              </a:rPr>
              <a:t> : 1926 </a:t>
            </a:r>
          </a:p>
        </p:txBody>
      </p:sp>
      <p:cxnSp>
        <p:nvCxnSpPr>
          <p:cNvPr id="8" name="Düz Bağlayıcı 7">
            <a:extLst>
              <a:ext uri="{FF2B5EF4-FFF2-40B4-BE49-F238E27FC236}">
                <a16:creationId xmlns:a16="http://schemas.microsoft.com/office/drawing/2014/main" id="{6EBD0341-5472-9B49-BE23-46808BF90B3D}"/>
              </a:ext>
            </a:extLst>
          </p:cNvPr>
          <p:cNvCxnSpPr>
            <a:cxnSpLocks/>
          </p:cNvCxnSpPr>
          <p:nvPr/>
        </p:nvCxnSpPr>
        <p:spPr>
          <a:xfrm>
            <a:off x="457200" y="1322174"/>
            <a:ext cx="432486" cy="0"/>
          </a:xfrm>
          <a:prstGeom prst="line">
            <a:avLst/>
          </a:prstGeom>
          <a:ln w="31750">
            <a:solidFill>
              <a:srgbClr val="E7792B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Resim 3">
            <a:extLst>
              <a:ext uri="{FF2B5EF4-FFF2-40B4-BE49-F238E27FC236}">
                <a16:creationId xmlns:a16="http://schemas.microsoft.com/office/drawing/2014/main" id="{D8BFEA80-5934-46D3-8AF3-4AFAD6874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2512" y="6390000"/>
            <a:ext cx="2319430" cy="468000"/>
          </a:xfrm>
          <a:prstGeom prst="rect">
            <a:avLst/>
          </a:prstGeom>
        </p:spPr>
      </p:pic>
      <p:pic>
        <p:nvPicPr>
          <p:cNvPr id="9" name="Picture 2" descr="D:\land governance\Land Governance in Turkey\remotesensing-11-00885-g004.png">
            <a:extLst>
              <a:ext uri="{FF2B5EF4-FFF2-40B4-BE49-F238E27FC236}">
                <a16:creationId xmlns:a16="http://schemas.microsoft.com/office/drawing/2014/main" id="{6FDCDB05-52E0-41B3-87AC-FD8616A35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1322174"/>
            <a:ext cx="5895975" cy="412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694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CE005F0-489F-4980-949A-2AD4F0B37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>
            <a:noAutofit/>
          </a:bodyPr>
          <a:lstStyle/>
          <a:p>
            <a:pPr algn="just" eaLnBrk="1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tr-TR" sz="4300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          </a:t>
            </a:r>
            <a:r>
              <a:rPr lang="en-US" sz="4300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Land Registry System </a:t>
            </a:r>
            <a:r>
              <a:rPr lang="tr-TR" sz="4300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4300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 T</a:t>
            </a:r>
            <a:r>
              <a:rPr lang="tr-TR" sz="4300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ü</a:t>
            </a:r>
            <a:r>
              <a:rPr lang="en-US" sz="4300" kern="0" dirty="0" err="1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rkiye</a:t>
            </a:r>
            <a:r>
              <a:rPr lang="en-US" sz="4300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300" kern="0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tr-TR" sz="4300" kern="0" dirty="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Metin kutusu 2">
            <a:extLst>
              <a:ext uri="{FF2B5EF4-FFF2-40B4-BE49-F238E27FC236}">
                <a16:creationId xmlns:a16="http://schemas.microsoft.com/office/drawing/2014/main" id="{539946F1-C33B-4DAC-A280-68FC8F47BBA9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i="1" dirty="0" err="1"/>
              <a:t>Thank</a:t>
            </a:r>
            <a:r>
              <a:rPr lang="tr-TR" altLang="tr-TR" i="1" dirty="0"/>
              <a:t> </a:t>
            </a:r>
            <a:r>
              <a:rPr lang="tr-TR" altLang="tr-TR" i="1" dirty="0" err="1"/>
              <a:t>you</a:t>
            </a:r>
            <a:r>
              <a:rPr lang="tr-TR" altLang="tr-TR" i="1" dirty="0"/>
              <a:t> </a:t>
            </a:r>
            <a:r>
              <a:rPr lang="tr-TR" altLang="tr-TR" i="1" dirty="0" err="1"/>
              <a:t>for</a:t>
            </a:r>
            <a:r>
              <a:rPr lang="tr-TR" altLang="tr-TR" i="1" dirty="0"/>
              <a:t> </a:t>
            </a:r>
            <a:r>
              <a:rPr lang="tr-TR" altLang="tr-TR" i="1" dirty="0" err="1"/>
              <a:t>listening</a:t>
            </a:r>
            <a:r>
              <a:rPr lang="tr-TR" altLang="tr-TR" i="1" dirty="0"/>
              <a:t>… </a:t>
            </a:r>
          </a:p>
        </p:txBody>
      </p:sp>
      <p:sp>
        <p:nvSpPr>
          <p:cNvPr id="6" name="Metin kutusu 4">
            <a:extLst>
              <a:ext uri="{FF2B5EF4-FFF2-40B4-BE49-F238E27FC236}">
                <a16:creationId xmlns:a16="http://schemas.microsoft.com/office/drawing/2014/main" id="{8241BBB1-DD45-44FC-B74B-13CAE227E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7700" y="3454400"/>
            <a:ext cx="5440363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3600" dirty="0"/>
              <a:t>Emre Ergin Ergani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tr-TR" altLang="tr-TR" sz="1800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1800" dirty="0"/>
              <a:t>Land </a:t>
            </a:r>
            <a:r>
              <a:rPr lang="tr-TR" altLang="tr-TR" sz="1800" dirty="0" err="1"/>
              <a:t>Registry</a:t>
            </a:r>
            <a:r>
              <a:rPr lang="tr-TR" altLang="tr-TR" sz="1800" dirty="0"/>
              <a:t> </a:t>
            </a:r>
            <a:r>
              <a:rPr lang="tr-TR" altLang="tr-TR" sz="1800" dirty="0" err="1"/>
              <a:t>and</a:t>
            </a:r>
            <a:r>
              <a:rPr lang="tr-TR" altLang="tr-TR" sz="1800" dirty="0"/>
              <a:t> </a:t>
            </a:r>
            <a:r>
              <a:rPr lang="tr-TR" altLang="tr-TR" sz="1800" dirty="0" err="1"/>
              <a:t>Cadastre</a:t>
            </a:r>
            <a:r>
              <a:rPr lang="tr-TR" altLang="tr-TR" sz="1800" dirty="0"/>
              <a:t> </a:t>
            </a:r>
            <a:r>
              <a:rPr lang="tr-TR" altLang="tr-TR" sz="1800" dirty="0" err="1"/>
              <a:t>Expert</a:t>
            </a:r>
            <a:endParaRPr lang="tr-TR" altLang="tr-TR" sz="1800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1800" dirty="0">
                <a:hlinkClick r:id="rId2"/>
              </a:rPr>
              <a:t>General </a:t>
            </a:r>
            <a:r>
              <a:rPr lang="tr-TR" altLang="tr-TR" sz="1800" dirty="0" err="1">
                <a:hlinkClick r:id="rId2"/>
              </a:rPr>
              <a:t>Directorate</a:t>
            </a:r>
            <a:r>
              <a:rPr lang="tr-TR" altLang="tr-TR" sz="1800" dirty="0">
                <a:hlinkClick r:id="rId2"/>
              </a:rPr>
              <a:t> of Land </a:t>
            </a:r>
            <a:r>
              <a:rPr lang="tr-TR" altLang="tr-TR" sz="1800" dirty="0" err="1">
                <a:hlinkClick r:id="rId2"/>
              </a:rPr>
              <a:t>Registry</a:t>
            </a:r>
            <a:r>
              <a:rPr lang="tr-TR" altLang="tr-TR" sz="1800" dirty="0">
                <a:hlinkClick r:id="rId2"/>
              </a:rPr>
              <a:t> </a:t>
            </a:r>
            <a:r>
              <a:rPr lang="tr-TR" altLang="tr-TR" sz="1800" dirty="0" err="1">
                <a:hlinkClick r:id="rId2"/>
              </a:rPr>
              <a:t>and</a:t>
            </a:r>
            <a:r>
              <a:rPr lang="tr-TR" altLang="tr-TR" sz="1800" dirty="0">
                <a:hlinkClick r:id="rId2"/>
              </a:rPr>
              <a:t> </a:t>
            </a:r>
            <a:r>
              <a:rPr lang="tr-TR" altLang="tr-TR" sz="1800" dirty="0" err="1">
                <a:hlinkClick r:id="rId2"/>
              </a:rPr>
              <a:t>Cadastre</a:t>
            </a:r>
            <a:r>
              <a:rPr lang="tr-TR" altLang="tr-TR" sz="1800" dirty="0">
                <a:hlinkClick r:id="" action="ppaction://noaction"/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tr-TR" altLang="tr-TR" sz="1800" dirty="0">
              <a:hlinkClick r:id="" action="ppaction://noaction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1800" dirty="0">
                <a:hlinkClick r:id="" action="ppaction://noaction"/>
              </a:rPr>
              <a:t>emreergani@tkgm.gov.tr</a:t>
            </a:r>
            <a:endParaRPr lang="tr-TR" altLang="tr-TR" sz="1800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1800" dirty="0"/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tr-TR" altLang="tr-TR" sz="1800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3516D15D-3729-4FD9-B6F9-98875CEF2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2512" y="6390000"/>
            <a:ext cx="231943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44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8E743D0-1500-4931-8B63-FB4AECDFA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Land Registry System </a:t>
            </a:r>
            <a:r>
              <a:rPr lang="tr-TR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 T</a:t>
            </a:r>
            <a:r>
              <a:rPr lang="tr-TR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ü</a:t>
            </a:r>
            <a:r>
              <a:rPr lang="en-US" kern="0" dirty="0" err="1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rkiye</a:t>
            </a:r>
            <a:r>
              <a:rPr lang="en-US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tr-TR" dirty="0"/>
          </a:p>
        </p:txBody>
      </p:sp>
      <p:graphicFrame>
        <p:nvGraphicFramePr>
          <p:cNvPr id="4" name="Grafik 3">
            <a:extLst>
              <a:ext uri="{FF2B5EF4-FFF2-40B4-BE49-F238E27FC236}">
                <a16:creationId xmlns:a16="http://schemas.microsoft.com/office/drawing/2014/main" id="{9B8A7595-27A3-4639-AFB1-1E34BCD870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0762670"/>
              </p:ext>
            </p:extLst>
          </p:nvPr>
        </p:nvGraphicFramePr>
        <p:xfrm>
          <a:off x="306407" y="1574800"/>
          <a:ext cx="5610186" cy="460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r:id="rId3" imgW="5950212" imgH="4615072" progId="Excel.Chart.8">
                  <p:embed/>
                </p:oleObj>
              </mc:Choice>
              <mc:Fallback>
                <p:oleObj r:id="rId3" imgW="5950212" imgH="4615072" progId="Excel.Chart.8">
                  <p:embed/>
                  <p:pic>
                    <p:nvPicPr>
                      <p:cNvPr id="4" name="Grafik 3">
                        <a:extLst>
                          <a:ext uri="{FF2B5EF4-FFF2-40B4-BE49-F238E27FC236}">
                            <a16:creationId xmlns:a16="http://schemas.microsoft.com/office/drawing/2014/main" id="{8007F934-6288-40D9-8080-69D8DCFAB30A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407" y="1574800"/>
                        <a:ext cx="5610186" cy="460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etin kutusu 4">
            <a:extLst>
              <a:ext uri="{FF2B5EF4-FFF2-40B4-BE49-F238E27FC236}">
                <a16:creationId xmlns:a16="http://schemas.microsoft.com/office/drawing/2014/main" id="{3162BF20-F1DF-4DE1-8B6F-DAB3387A768C}"/>
              </a:ext>
            </a:extLst>
          </p:cNvPr>
          <p:cNvSpPr txBox="1"/>
          <p:nvPr/>
        </p:nvSpPr>
        <p:spPr>
          <a:xfrm>
            <a:off x="6087291" y="2873829"/>
            <a:ext cx="575553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tr-TR" altLang="tr-TR" sz="2400" dirty="0"/>
              <a:t>Türkiye has an </a:t>
            </a:r>
            <a:r>
              <a:rPr lang="tr-TR" altLang="tr-TR" sz="2400" dirty="0" err="1"/>
              <a:t>active</a:t>
            </a:r>
            <a:r>
              <a:rPr lang="tr-TR" altLang="tr-TR" sz="2400" dirty="0"/>
              <a:t> </a:t>
            </a:r>
            <a:r>
              <a:rPr lang="tr-TR" altLang="tr-TR" sz="2400" dirty="0" err="1"/>
              <a:t>land</a:t>
            </a:r>
            <a:r>
              <a:rPr lang="tr-TR" altLang="tr-TR" sz="2400" dirty="0"/>
              <a:t> market. </a:t>
            </a:r>
            <a:r>
              <a:rPr lang="tr-TR" altLang="tr-TR" sz="2400" dirty="0" err="1"/>
              <a:t>More</a:t>
            </a:r>
            <a:r>
              <a:rPr lang="tr-TR" altLang="tr-TR" sz="2400" dirty="0"/>
              <a:t> </a:t>
            </a:r>
            <a:r>
              <a:rPr lang="tr-TR" altLang="tr-TR" sz="2400" dirty="0" err="1"/>
              <a:t>than</a:t>
            </a:r>
            <a:r>
              <a:rPr lang="tr-TR" altLang="tr-TR" sz="2400" dirty="0"/>
              <a:t> 2 </a:t>
            </a:r>
            <a:r>
              <a:rPr lang="tr-TR" altLang="tr-TR" sz="2400" dirty="0" err="1"/>
              <a:t>million</a:t>
            </a:r>
            <a:r>
              <a:rPr lang="tr-TR" altLang="tr-TR" sz="2400" dirty="0"/>
              <a:t> </a:t>
            </a:r>
            <a:r>
              <a:rPr lang="tr-TR" altLang="tr-TR" sz="2400" dirty="0" err="1"/>
              <a:t>sales</a:t>
            </a:r>
            <a:r>
              <a:rPr lang="tr-TR" altLang="tr-TR" sz="2400" dirty="0"/>
              <a:t> </a:t>
            </a:r>
            <a:r>
              <a:rPr lang="tr-TR" altLang="tr-TR" sz="2400" dirty="0" err="1"/>
              <a:t>transactions</a:t>
            </a:r>
            <a:r>
              <a:rPr lang="tr-TR" altLang="tr-TR" sz="2400" dirty="0"/>
              <a:t> </a:t>
            </a:r>
            <a:r>
              <a:rPr lang="tr-TR" altLang="tr-TR" sz="2400" dirty="0" err="1"/>
              <a:t>are</a:t>
            </a:r>
            <a:r>
              <a:rPr lang="tr-TR" altLang="tr-TR" sz="2400" dirty="0"/>
              <a:t> </a:t>
            </a:r>
            <a:r>
              <a:rPr lang="tr-TR" altLang="tr-TR" sz="2400" dirty="0" err="1"/>
              <a:t>completed</a:t>
            </a:r>
            <a:r>
              <a:rPr lang="tr-TR" altLang="tr-TR" sz="2400" dirty="0"/>
              <a:t> in 2021. </a:t>
            </a:r>
          </a:p>
          <a:p>
            <a:pPr eaLnBrk="1" hangingPunct="1">
              <a:spcBef>
                <a:spcPct val="0"/>
              </a:spcBef>
            </a:pPr>
            <a:endParaRPr lang="tr-TR" altLang="tr-TR" sz="2400" dirty="0"/>
          </a:p>
        </p:txBody>
      </p:sp>
    </p:spTree>
    <p:extLst>
      <p:ext uri="{BB962C8B-B14F-4D97-AF65-F5344CB8AC3E}">
        <p14:creationId xmlns:p14="http://schemas.microsoft.com/office/powerpoint/2010/main" val="3052601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D997155-0C29-4C0B-A87E-D89F1D896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Land Registry System </a:t>
            </a:r>
            <a:r>
              <a:rPr lang="tr-TR" sz="4400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4400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 T</a:t>
            </a:r>
            <a:r>
              <a:rPr lang="tr-TR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ü</a:t>
            </a:r>
            <a:r>
              <a:rPr lang="en-US" sz="4400" kern="0" dirty="0" err="1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rkiye</a:t>
            </a:r>
            <a:r>
              <a:rPr lang="en-US" sz="4400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tr-T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7A17D20-871E-4989-9A49-75D2929531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48" y="1846241"/>
            <a:ext cx="6949494" cy="450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815A8604-247D-4D5F-B9BD-0C087751C2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2512" y="6355075"/>
            <a:ext cx="2319430" cy="468000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517883" y="1774464"/>
            <a:ext cx="40018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r-TR" altLang="tr-TR" sz="2800" dirty="0" err="1"/>
              <a:t>We</a:t>
            </a:r>
            <a:r>
              <a:rPr lang="tr-TR" altLang="tr-TR" sz="2800" dirty="0"/>
              <a:t> </a:t>
            </a:r>
            <a:r>
              <a:rPr lang="tr-TR" altLang="tr-TR" sz="2800" dirty="0" err="1"/>
              <a:t>have</a:t>
            </a:r>
            <a:r>
              <a:rPr lang="tr-TR" altLang="tr-TR" sz="2800" dirty="0"/>
              <a:t> </a:t>
            </a:r>
            <a:r>
              <a:rPr lang="tr-TR" altLang="tr-TR" sz="2800" dirty="0" err="1"/>
              <a:t>been</a:t>
            </a:r>
            <a:r>
              <a:rPr lang="tr-TR" altLang="tr-TR" sz="2800" dirty="0"/>
              <a:t> </a:t>
            </a:r>
            <a:r>
              <a:rPr lang="tr-TR" altLang="tr-TR" sz="2800" dirty="0" err="1"/>
              <a:t>serving</a:t>
            </a:r>
            <a:r>
              <a:rPr lang="tr-TR" altLang="tr-TR" sz="2800" dirty="0"/>
              <a:t> </a:t>
            </a:r>
            <a:r>
              <a:rPr lang="tr-TR" altLang="tr-TR" sz="2800" dirty="0" err="1"/>
              <a:t>to</a:t>
            </a:r>
            <a:r>
              <a:rPr lang="tr-TR" altLang="tr-TR" sz="2800" dirty="0"/>
              <a:t> </a:t>
            </a:r>
            <a:r>
              <a:rPr lang="tr-TR" altLang="tr-TR" sz="2800" dirty="0" err="1"/>
              <a:t>almost</a:t>
            </a:r>
            <a:r>
              <a:rPr lang="tr-TR" altLang="tr-TR" sz="2800" dirty="0"/>
              <a:t> 20 </a:t>
            </a:r>
            <a:r>
              <a:rPr lang="tr-TR" altLang="tr-TR" sz="2800" dirty="0" err="1"/>
              <a:t>million</a:t>
            </a:r>
            <a:r>
              <a:rPr lang="tr-TR" altLang="tr-TR" sz="2800" dirty="0"/>
              <a:t> </a:t>
            </a:r>
            <a:r>
              <a:rPr lang="tr-TR" altLang="tr-TR" sz="2800" dirty="0" err="1"/>
              <a:t>people</a:t>
            </a:r>
            <a:r>
              <a:rPr lang="tr-TR" altLang="tr-TR" sz="2800" dirty="0"/>
              <a:t> in a </a:t>
            </a:r>
            <a:r>
              <a:rPr lang="tr-TR" altLang="tr-TR" sz="2800" dirty="0" err="1"/>
              <a:t>year</a:t>
            </a:r>
            <a:r>
              <a:rPr lang="tr-TR" altLang="tr-TR" sz="2800" dirty="0"/>
              <a:t>. </a:t>
            </a:r>
          </a:p>
        </p:txBody>
      </p:sp>
      <p:sp>
        <p:nvSpPr>
          <p:cNvPr id="6" name="Dikdörtgen 5"/>
          <p:cNvSpPr/>
          <p:nvPr/>
        </p:nvSpPr>
        <p:spPr>
          <a:xfrm>
            <a:off x="628917" y="3732852"/>
            <a:ext cx="377979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r-TR" altLang="tr-TR" sz="2800" dirty="0" err="1"/>
              <a:t>The</a:t>
            </a:r>
            <a:r>
              <a:rPr lang="tr-TR" altLang="tr-TR" sz="2800" dirty="0"/>
              <a:t> </a:t>
            </a:r>
            <a:r>
              <a:rPr lang="tr-TR" altLang="tr-TR" sz="2800" dirty="0" err="1"/>
              <a:t>process</a:t>
            </a:r>
            <a:r>
              <a:rPr lang="tr-TR" altLang="tr-TR" sz="2800" dirty="0"/>
              <a:t> is </a:t>
            </a:r>
            <a:r>
              <a:rPr lang="tr-TR" altLang="tr-TR" sz="2800" dirty="0" err="1"/>
              <a:t>starting</a:t>
            </a:r>
            <a:r>
              <a:rPr lang="tr-TR" altLang="tr-TR" sz="2800" dirty="0"/>
              <a:t> at </a:t>
            </a:r>
            <a:r>
              <a:rPr lang="tr-TR" altLang="tr-TR" sz="2800" dirty="0" err="1"/>
              <a:t>local</a:t>
            </a:r>
            <a:r>
              <a:rPr lang="tr-TR" altLang="tr-TR" sz="2800" dirty="0"/>
              <a:t> </a:t>
            </a:r>
            <a:r>
              <a:rPr lang="tr-TR" altLang="tr-TR" sz="2800" dirty="0" err="1"/>
              <a:t>offices.The</a:t>
            </a:r>
            <a:r>
              <a:rPr lang="tr-TR" altLang="tr-TR" sz="2800" dirty="0"/>
              <a:t> </a:t>
            </a:r>
            <a:r>
              <a:rPr lang="tr-TR" altLang="tr-TR" sz="2800" dirty="0" err="1"/>
              <a:t>local</a:t>
            </a:r>
            <a:r>
              <a:rPr lang="tr-TR" altLang="tr-TR" sz="2800" dirty="0"/>
              <a:t> </a:t>
            </a:r>
            <a:r>
              <a:rPr lang="tr-TR" altLang="tr-TR" sz="2800" dirty="0" err="1"/>
              <a:t>officess</a:t>
            </a:r>
            <a:r>
              <a:rPr lang="tr-TR" altLang="tr-TR" sz="2800" dirty="0"/>
              <a:t> </a:t>
            </a:r>
            <a:r>
              <a:rPr lang="tr-TR" altLang="tr-TR" sz="2800" dirty="0" err="1"/>
              <a:t>providing</a:t>
            </a:r>
            <a:r>
              <a:rPr lang="tr-TR" altLang="tr-TR" sz="2800" dirty="0"/>
              <a:t> </a:t>
            </a:r>
            <a:r>
              <a:rPr lang="tr-TR" altLang="tr-TR" sz="2800" dirty="0" err="1"/>
              <a:t>direct</a:t>
            </a:r>
            <a:r>
              <a:rPr lang="tr-TR" altLang="tr-TR" sz="2800" dirty="0"/>
              <a:t> </a:t>
            </a:r>
            <a:r>
              <a:rPr lang="tr-TR" altLang="tr-TR" sz="2800" dirty="0" err="1"/>
              <a:t>services</a:t>
            </a:r>
            <a:r>
              <a:rPr lang="tr-TR" altLang="tr-TR" sz="2800" dirty="0"/>
              <a:t> </a:t>
            </a:r>
            <a:r>
              <a:rPr lang="tr-TR" altLang="tr-TR" sz="2800" dirty="0" err="1"/>
              <a:t>to</a:t>
            </a:r>
            <a:r>
              <a:rPr lang="tr-TR" altLang="tr-TR" sz="2800" dirty="0"/>
              <a:t> </a:t>
            </a:r>
            <a:r>
              <a:rPr lang="tr-TR" altLang="tr-TR" sz="2800" dirty="0" err="1"/>
              <a:t>the</a:t>
            </a:r>
            <a:r>
              <a:rPr lang="tr-TR" altLang="tr-TR" sz="2800" dirty="0"/>
              <a:t> </a:t>
            </a:r>
            <a:r>
              <a:rPr lang="tr-TR" altLang="tr-TR" sz="2800" dirty="0" err="1"/>
              <a:t>citizens</a:t>
            </a:r>
            <a:r>
              <a:rPr lang="tr-TR" altLang="tr-TR" sz="2800" dirty="0"/>
              <a:t> </a:t>
            </a:r>
            <a:r>
              <a:rPr lang="tr-TR" altLang="tr-TR" sz="2800" dirty="0" err="1"/>
              <a:t>and</a:t>
            </a:r>
            <a:r>
              <a:rPr lang="tr-TR" altLang="tr-TR" sz="2800" dirty="0"/>
              <a:t> </a:t>
            </a:r>
            <a:r>
              <a:rPr lang="tr-TR" altLang="tr-TR" sz="2800" dirty="0" err="1"/>
              <a:t>foreigners</a:t>
            </a:r>
            <a:r>
              <a:rPr lang="tr-TR" altLang="tr-T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4393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7012546-0B13-45DB-9C6A-EFAEBDD2E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Land Registry </a:t>
            </a:r>
            <a:r>
              <a:rPr lang="tr-TR" sz="4400" kern="0" dirty="0" err="1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System</a:t>
            </a:r>
            <a:r>
              <a:rPr lang="tr-TR" sz="4400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4400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 T</a:t>
            </a:r>
            <a:r>
              <a:rPr lang="tr-TR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ü</a:t>
            </a:r>
            <a:r>
              <a:rPr lang="en-US" sz="4400" kern="0" dirty="0" err="1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rkiye</a:t>
            </a:r>
            <a:r>
              <a:rPr lang="en-US" sz="4400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tr-T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1BF0500-3A82-4CF2-A78A-7D1512D2B7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6" y="2207623"/>
            <a:ext cx="11884036" cy="462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A92D5EAE-6004-4153-A89A-5D0F7B0646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3612" y="6367775"/>
            <a:ext cx="2319430" cy="468000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326571" y="1690688"/>
            <a:ext cx="115475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800" dirty="0"/>
              <a:t>Land registry and </a:t>
            </a:r>
            <a:r>
              <a:rPr lang="en-US" sz="2800" dirty="0" err="1"/>
              <a:t>cadastre</a:t>
            </a:r>
            <a:r>
              <a:rPr lang="en-US" sz="2800" dirty="0"/>
              <a:t> are organized under the same institution.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596838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C658B9B-877A-4EBA-9EDD-58705D686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Land Registry </a:t>
            </a:r>
            <a:r>
              <a:rPr lang="tr-TR" sz="4400" kern="0" dirty="0" err="1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System</a:t>
            </a:r>
            <a:r>
              <a:rPr lang="tr-TR" sz="4400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4400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 T</a:t>
            </a:r>
            <a:r>
              <a:rPr lang="tr-TR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ü</a:t>
            </a:r>
            <a:r>
              <a:rPr lang="en-US" sz="4400" kern="0" dirty="0" err="1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rkiye</a:t>
            </a:r>
            <a:r>
              <a:rPr lang="en-US" sz="4400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tr-TR" dirty="0"/>
          </a:p>
        </p:txBody>
      </p:sp>
      <p:pic>
        <p:nvPicPr>
          <p:cNvPr id="4" name="Picture 19" descr="C:\Users\tk36018\Desktop\görsel14.jpg">
            <a:extLst>
              <a:ext uri="{FF2B5EF4-FFF2-40B4-BE49-F238E27FC236}">
                <a16:creationId xmlns:a16="http://schemas.microsoft.com/office/drawing/2014/main" id="{F70137B7-47CF-45A0-B956-1BDB3E600E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082" y="2708828"/>
            <a:ext cx="4139059" cy="264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7C7579BD-864A-4F57-82F4-ACEDBC9DEF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3612" y="6367775"/>
            <a:ext cx="2319430" cy="468000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D6285EFD-2AD4-4A29-B080-25CCF680BEDE}"/>
              </a:ext>
            </a:extLst>
          </p:cNvPr>
          <p:cNvSpPr txBox="1"/>
          <p:nvPr/>
        </p:nvSpPr>
        <p:spPr>
          <a:xfrm>
            <a:off x="501650" y="2107683"/>
            <a:ext cx="73025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tr-TR" altLang="tr-TR" sz="2800" dirty="0" err="1"/>
              <a:t>The</a:t>
            </a:r>
            <a:r>
              <a:rPr lang="tr-TR" altLang="tr-TR" sz="2800" dirty="0"/>
              <a:t> General </a:t>
            </a:r>
            <a:r>
              <a:rPr lang="tr-TR" altLang="tr-TR" sz="2800" dirty="0" err="1"/>
              <a:t>Directorate</a:t>
            </a:r>
            <a:r>
              <a:rPr lang="tr-TR" altLang="tr-TR" sz="2800" dirty="0"/>
              <a:t> of Land </a:t>
            </a:r>
            <a:r>
              <a:rPr lang="tr-TR" altLang="tr-TR" sz="2800" dirty="0" err="1"/>
              <a:t>Registry</a:t>
            </a:r>
            <a:r>
              <a:rPr lang="tr-TR" altLang="tr-TR" sz="2800" dirty="0"/>
              <a:t> </a:t>
            </a:r>
            <a:r>
              <a:rPr lang="tr-TR" altLang="tr-TR" sz="2800" dirty="0" err="1"/>
              <a:t>and</a:t>
            </a:r>
            <a:r>
              <a:rPr lang="tr-TR" altLang="tr-TR" sz="2800" dirty="0"/>
              <a:t> </a:t>
            </a:r>
            <a:r>
              <a:rPr lang="tr-TR" altLang="tr-TR" sz="2800" dirty="0" err="1"/>
              <a:t>Cadastre</a:t>
            </a:r>
            <a:r>
              <a:rPr lang="tr-TR" altLang="tr-TR" sz="2800" dirty="0"/>
              <a:t> is </a:t>
            </a:r>
            <a:r>
              <a:rPr lang="tr-TR" altLang="tr-TR" sz="2800" dirty="0" err="1"/>
              <a:t>the</a:t>
            </a:r>
            <a:r>
              <a:rPr lang="tr-TR" altLang="tr-TR" sz="2800" dirty="0"/>
              <a:t> sole </a:t>
            </a:r>
            <a:r>
              <a:rPr lang="tr-TR" altLang="tr-TR" sz="2800" dirty="0" err="1"/>
              <a:t>organization</a:t>
            </a:r>
            <a:r>
              <a:rPr lang="tr-TR" altLang="tr-TR" sz="2800" dirty="0"/>
              <a:t> </a:t>
            </a:r>
            <a:r>
              <a:rPr lang="tr-TR" altLang="tr-TR" sz="2800" dirty="0" err="1"/>
              <a:t>responsible</a:t>
            </a:r>
            <a:r>
              <a:rPr lang="tr-TR" altLang="tr-TR" sz="2800" dirty="0"/>
              <a:t> </a:t>
            </a:r>
            <a:r>
              <a:rPr lang="tr-TR" altLang="tr-TR" sz="2800" dirty="0" err="1"/>
              <a:t>for</a:t>
            </a:r>
            <a:r>
              <a:rPr lang="tr-TR" altLang="tr-TR" sz="2800" dirty="0"/>
              <a:t> </a:t>
            </a:r>
            <a:r>
              <a:rPr lang="tr-TR" altLang="tr-TR" sz="2800" dirty="0" err="1"/>
              <a:t>making</a:t>
            </a:r>
            <a:r>
              <a:rPr lang="tr-TR" altLang="tr-TR" sz="2800" dirty="0"/>
              <a:t> </a:t>
            </a:r>
            <a:r>
              <a:rPr lang="tr-TR" altLang="tr-TR" sz="2800" dirty="0" err="1"/>
              <a:t>sales</a:t>
            </a:r>
            <a:r>
              <a:rPr lang="tr-TR" altLang="tr-TR" sz="2800" dirty="0"/>
              <a:t> </a:t>
            </a:r>
            <a:r>
              <a:rPr lang="tr-TR" altLang="tr-TR" sz="2800" dirty="0" err="1"/>
              <a:t>contracts</a:t>
            </a:r>
            <a:r>
              <a:rPr lang="tr-TR" altLang="tr-TR" sz="2800" dirty="0"/>
              <a:t> </a:t>
            </a:r>
            <a:r>
              <a:rPr lang="tr-TR" altLang="tr-TR" sz="2800" dirty="0" err="1"/>
              <a:t>and</a:t>
            </a:r>
            <a:r>
              <a:rPr lang="tr-TR" altLang="tr-TR" sz="2800" dirty="0"/>
              <a:t> </a:t>
            </a:r>
            <a:r>
              <a:rPr lang="tr-TR" altLang="tr-TR" sz="2800" dirty="0" err="1"/>
              <a:t>keeping</a:t>
            </a:r>
            <a:r>
              <a:rPr lang="tr-TR" altLang="tr-TR" sz="2800" dirty="0"/>
              <a:t> </a:t>
            </a:r>
            <a:r>
              <a:rPr lang="tr-TR" altLang="tr-TR" sz="2800" dirty="0" err="1"/>
              <a:t>land</a:t>
            </a:r>
            <a:r>
              <a:rPr lang="tr-TR" altLang="tr-TR" sz="2800" dirty="0"/>
              <a:t> </a:t>
            </a:r>
            <a:r>
              <a:rPr lang="tr-TR" altLang="tr-TR" sz="2800" dirty="0" err="1"/>
              <a:t>registries</a:t>
            </a:r>
            <a:r>
              <a:rPr lang="tr-TR" altLang="tr-TR" sz="2800" dirty="0"/>
              <a:t>. </a:t>
            </a:r>
          </a:p>
          <a:p>
            <a:pPr eaLnBrk="1" hangingPunct="1">
              <a:spcBef>
                <a:spcPct val="0"/>
              </a:spcBef>
            </a:pPr>
            <a:endParaRPr lang="tr-TR" altLang="tr-TR" sz="2800" dirty="0"/>
          </a:p>
          <a:p>
            <a:pPr eaLnBrk="1" hangingPunct="1">
              <a:spcBef>
                <a:spcPct val="0"/>
              </a:spcBef>
            </a:pPr>
            <a:r>
              <a:rPr lang="en-US" sz="2800" dirty="0"/>
              <a:t>A legal arrangement was made </a:t>
            </a:r>
            <a:r>
              <a:rPr lang="tr-TR" sz="2800" dirty="0"/>
              <a:t>in </a:t>
            </a:r>
            <a:r>
              <a:rPr lang="tr-TR" sz="2800" dirty="0" err="1"/>
              <a:t>this</a:t>
            </a:r>
            <a:r>
              <a:rPr lang="tr-TR" sz="2800" dirty="0"/>
              <a:t> </a:t>
            </a:r>
            <a:r>
              <a:rPr lang="tr-TR" sz="2800" dirty="0" err="1"/>
              <a:t>year</a:t>
            </a:r>
            <a:r>
              <a:rPr lang="tr-TR" sz="2800" dirty="0"/>
              <a:t> </a:t>
            </a:r>
            <a:r>
              <a:rPr lang="en-US" sz="2800" dirty="0"/>
              <a:t>for notaries to make sales contracts</a:t>
            </a:r>
            <a:r>
              <a:rPr lang="tr-TR" sz="2800" dirty="0"/>
              <a:t> </a:t>
            </a:r>
            <a:r>
              <a:rPr lang="tr-TR" sz="2800" dirty="0" err="1"/>
              <a:t>also</a:t>
            </a:r>
            <a:r>
              <a:rPr lang="tr-TR" sz="2800" dirty="0"/>
              <a:t> but</a:t>
            </a:r>
            <a:r>
              <a:rPr lang="en-US" sz="2800" dirty="0"/>
              <a:t> </a:t>
            </a:r>
            <a:r>
              <a:rPr lang="tr-TR" sz="2800" dirty="0"/>
              <a:t>i</a:t>
            </a:r>
            <a:r>
              <a:rPr lang="en-US" sz="2800" dirty="0"/>
              <a:t>n practice it</a:t>
            </a:r>
            <a:r>
              <a:rPr lang="tr-TR" sz="2800" dirty="0"/>
              <a:t>’s not </a:t>
            </a:r>
            <a:r>
              <a:rPr lang="tr-TR" sz="2800" dirty="0" err="1"/>
              <a:t>started</a:t>
            </a:r>
            <a:r>
              <a:rPr lang="tr-TR" sz="2800" dirty="0"/>
              <a:t> yet. </a:t>
            </a:r>
            <a:endParaRPr lang="tr-TR" altLang="tr-TR" sz="2800" dirty="0"/>
          </a:p>
        </p:txBody>
      </p:sp>
    </p:spTree>
    <p:extLst>
      <p:ext uri="{BB962C8B-B14F-4D97-AF65-F5344CB8AC3E}">
        <p14:creationId xmlns:p14="http://schemas.microsoft.com/office/powerpoint/2010/main" val="375428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F8E8269-7270-450A-AE73-E2CB23FC5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Land Registry System </a:t>
            </a:r>
            <a:r>
              <a:rPr lang="tr-TR" sz="4400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4400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 T</a:t>
            </a:r>
            <a:r>
              <a:rPr lang="tr-TR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ü</a:t>
            </a:r>
            <a:r>
              <a:rPr lang="en-US" sz="4400" kern="0" dirty="0" err="1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rkiye</a:t>
            </a:r>
            <a:r>
              <a:rPr lang="en-US" sz="4400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6D06A86-B91E-415D-B8E7-144B3C8E8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sz="3200" dirty="0" err="1"/>
              <a:t>Property</a:t>
            </a:r>
            <a:r>
              <a:rPr lang="tr-TR" sz="3200" dirty="0"/>
              <a:t> </a:t>
            </a:r>
            <a:r>
              <a:rPr lang="tr-TR" sz="3200" dirty="0" err="1"/>
              <a:t>rights</a:t>
            </a:r>
            <a:r>
              <a:rPr lang="tr-TR" sz="3200" dirty="0"/>
              <a:t> </a:t>
            </a:r>
            <a:r>
              <a:rPr lang="tr-TR" sz="3200" dirty="0" err="1"/>
              <a:t>are</a:t>
            </a:r>
            <a:r>
              <a:rPr lang="tr-TR" sz="3200" dirty="0"/>
              <a:t> </a:t>
            </a:r>
            <a:r>
              <a:rPr lang="tr-TR" sz="3200" dirty="0" err="1"/>
              <a:t>guaranteed</a:t>
            </a:r>
            <a:r>
              <a:rPr lang="tr-TR" sz="3200" dirty="0"/>
              <a:t> </a:t>
            </a:r>
            <a:r>
              <a:rPr lang="tr-TR" sz="3200" dirty="0" err="1"/>
              <a:t>by</a:t>
            </a:r>
            <a:r>
              <a:rPr lang="tr-TR" sz="3200" dirty="0"/>
              <a:t> </a:t>
            </a:r>
            <a:r>
              <a:rPr lang="tr-TR" sz="3200" dirty="0" err="1"/>
              <a:t>the</a:t>
            </a:r>
            <a:r>
              <a:rPr lang="tr-TR" sz="3200" dirty="0"/>
              <a:t> </a:t>
            </a:r>
            <a:r>
              <a:rPr lang="tr-TR" sz="3200" dirty="0" err="1"/>
              <a:t>Constitution</a:t>
            </a:r>
            <a:endParaRPr lang="tr-TR" sz="32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sz="3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/>
              <a:t>1876 </a:t>
            </a:r>
            <a:r>
              <a:rPr lang="tr-TR" dirty="0">
                <a:sym typeface="Wingdings" panose="05000000000000000000" pitchFamily="2" charset="2"/>
              </a:rPr>
              <a:t> </a:t>
            </a:r>
            <a:r>
              <a:rPr lang="tr-TR" dirty="0" err="1">
                <a:sym typeface="Wingdings" panose="05000000000000000000" pitchFamily="2" charset="2"/>
              </a:rPr>
              <a:t>Constitution</a:t>
            </a:r>
            <a:r>
              <a:rPr lang="tr-TR" dirty="0">
                <a:sym typeface="Wingdings" panose="05000000000000000000" pitchFamily="2" charset="2"/>
              </a:rPr>
              <a:t> (</a:t>
            </a:r>
            <a:r>
              <a:rPr lang="tr-TR" dirty="0" err="1">
                <a:sym typeface="Wingdings" panose="05000000000000000000" pitchFamily="2" charset="2"/>
              </a:rPr>
              <a:t>Ottoman</a:t>
            </a:r>
            <a:r>
              <a:rPr lang="tr-TR" dirty="0">
                <a:sym typeface="Wingdings" panose="05000000000000000000" pitchFamily="2" charset="2"/>
              </a:rPr>
              <a:t> </a:t>
            </a:r>
            <a:r>
              <a:rPr lang="tr-TR" dirty="0" err="1">
                <a:sym typeface="Wingdings" panose="05000000000000000000" pitchFamily="2" charset="2"/>
              </a:rPr>
              <a:t>Period</a:t>
            </a:r>
            <a:r>
              <a:rPr lang="tr-TR" dirty="0">
                <a:sym typeface="Wingdings" panose="05000000000000000000" pitchFamily="2" charset="2"/>
              </a:rPr>
              <a:t>)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>
                <a:sym typeface="Wingdings" panose="05000000000000000000" pitchFamily="2" charset="2"/>
              </a:rPr>
              <a:t>19241st </a:t>
            </a:r>
            <a:r>
              <a:rPr lang="tr-TR" dirty="0" err="1">
                <a:sym typeface="Wingdings" panose="05000000000000000000" pitchFamily="2" charset="2"/>
              </a:rPr>
              <a:t>Constitution</a:t>
            </a:r>
            <a:r>
              <a:rPr lang="tr-TR" dirty="0">
                <a:sym typeface="Wingdings" panose="05000000000000000000" pitchFamily="2" charset="2"/>
              </a:rPr>
              <a:t> of </a:t>
            </a:r>
            <a:r>
              <a:rPr lang="tr-TR" dirty="0" err="1">
                <a:sym typeface="Wingdings" panose="05000000000000000000" pitchFamily="2" charset="2"/>
              </a:rPr>
              <a:t>The</a:t>
            </a:r>
            <a:r>
              <a:rPr lang="tr-TR" dirty="0">
                <a:sym typeface="Wingdings" panose="05000000000000000000" pitchFamily="2" charset="2"/>
              </a:rPr>
              <a:t> </a:t>
            </a:r>
            <a:r>
              <a:rPr lang="tr-TR" dirty="0" err="1">
                <a:sym typeface="Wingdings" panose="05000000000000000000" pitchFamily="2" charset="2"/>
              </a:rPr>
              <a:t>Republic</a:t>
            </a:r>
            <a:r>
              <a:rPr lang="tr-TR" dirty="0">
                <a:sym typeface="Wingdings" panose="05000000000000000000" pitchFamily="2" charset="2"/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>
                <a:sym typeface="Wingdings" panose="05000000000000000000" pitchFamily="2" charset="2"/>
              </a:rPr>
              <a:t>1954  </a:t>
            </a:r>
            <a:r>
              <a:rPr lang="tr-TR" dirty="0" err="1">
                <a:sym typeface="Wingdings" panose="05000000000000000000" pitchFamily="2" charset="2"/>
              </a:rPr>
              <a:t>European</a:t>
            </a:r>
            <a:r>
              <a:rPr lang="tr-TR" dirty="0">
                <a:sym typeface="Wingdings" panose="05000000000000000000" pitchFamily="2" charset="2"/>
              </a:rPr>
              <a:t> </a:t>
            </a:r>
            <a:r>
              <a:rPr lang="tr-TR" dirty="0" err="1">
                <a:sym typeface="Wingdings" panose="05000000000000000000" pitchFamily="2" charset="2"/>
              </a:rPr>
              <a:t>Convention</a:t>
            </a:r>
            <a:r>
              <a:rPr lang="tr-TR" dirty="0">
                <a:sym typeface="Wingdings" panose="05000000000000000000" pitchFamily="2" charset="2"/>
              </a:rPr>
              <a:t> on Human </a:t>
            </a:r>
            <a:r>
              <a:rPr lang="tr-TR" dirty="0" err="1">
                <a:sym typeface="Wingdings" panose="05000000000000000000" pitchFamily="2" charset="2"/>
              </a:rPr>
              <a:t>Rights</a:t>
            </a:r>
            <a:r>
              <a:rPr lang="tr-TR" dirty="0">
                <a:sym typeface="Wingdings" panose="05000000000000000000" pitchFamily="2" charset="2"/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>
                <a:sym typeface="Wingdings" panose="05000000000000000000" pitchFamily="2" charset="2"/>
              </a:rPr>
              <a:t>19612nd </a:t>
            </a:r>
            <a:r>
              <a:rPr lang="tr-TR" dirty="0" err="1">
                <a:sym typeface="Wingdings" panose="05000000000000000000" pitchFamily="2" charset="2"/>
              </a:rPr>
              <a:t>Constitution</a:t>
            </a:r>
            <a:r>
              <a:rPr lang="tr-TR" dirty="0">
                <a:sym typeface="Wingdings" panose="05000000000000000000" pitchFamily="2" charset="2"/>
              </a:rPr>
              <a:t> of </a:t>
            </a:r>
            <a:r>
              <a:rPr lang="tr-TR" dirty="0" err="1">
                <a:sym typeface="Wingdings" panose="05000000000000000000" pitchFamily="2" charset="2"/>
              </a:rPr>
              <a:t>The</a:t>
            </a:r>
            <a:r>
              <a:rPr lang="tr-TR" dirty="0">
                <a:sym typeface="Wingdings" panose="05000000000000000000" pitchFamily="2" charset="2"/>
              </a:rPr>
              <a:t> </a:t>
            </a:r>
            <a:r>
              <a:rPr lang="tr-TR" dirty="0" err="1">
                <a:sym typeface="Wingdings" panose="05000000000000000000" pitchFamily="2" charset="2"/>
              </a:rPr>
              <a:t>Republic</a:t>
            </a:r>
            <a:r>
              <a:rPr lang="tr-TR" dirty="0">
                <a:sym typeface="Wingdings" panose="05000000000000000000" pitchFamily="2" charset="2"/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>
                <a:sym typeface="Wingdings" panose="05000000000000000000" pitchFamily="2" charset="2"/>
              </a:rPr>
              <a:t>1982 </a:t>
            </a:r>
            <a:r>
              <a:rPr lang="tr-TR" dirty="0" err="1">
                <a:sym typeface="Wingdings" panose="05000000000000000000" pitchFamily="2" charset="2"/>
              </a:rPr>
              <a:t>Current</a:t>
            </a:r>
            <a:r>
              <a:rPr lang="tr-TR" dirty="0">
                <a:sym typeface="Wingdings" panose="05000000000000000000" pitchFamily="2" charset="2"/>
              </a:rPr>
              <a:t> </a:t>
            </a:r>
            <a:r>
              <a:rPr lang="tr-TR" dirty="0" err="1">
                <a:sym typeface="Wingdings" panose="05000000000000000000" pitchFamily="2" charset="2"/>
              </a:rPr>
              <a:t>Constitution</a:t>
            </a:r>
            <a:endParaRPr lang="tr-TR" dirty="0">
              <a:sym typeface="Wingdings" panose="05000000000000000000" pitchFamily="2" charset="2"/>
            </a:endParaRP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B4A7BC6-85A1-424A-8760-2DC4D3181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2512" y="6390000"/>
            <a:ext cx="231943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50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F92C9D0-8306-42DF-BBAC-3F3DC3645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Land Registry System </a:t>
            </a:r>
            <a:r>
              <a:rPr lang="tr-TR" sz="4400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4400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 T</a:t>
            </a:r>
            <a:r>
              <a:rPr lang="tr-TR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ü</a:t>
            </a:r>
            <a:r>
              <a:rPr lang="en-US" sz="4400" kern="0" dirty="0" err="1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rkiye</a:t>
            </a:r>
            <a:r>
              <a:rPr lang="en-US" sz="4400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D6A59B8-7623-4A49-B1E2-6D1BB29E5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dirty="0"/>
              <a:t>Main </a:t>
            </a:r>
            <a:r>
              <a:rPr lang="tr-TR" dirty="0" err="1"/>
              <a:t>Regulations</a:t>
            </a:r>
            <a:endParaRPr lang="tr-TR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 err="1"/>
              <a:t>Civil</a:t>
            </a:r>
            <a:r>
              <a:rPr lang="tr-TR" dirty="0"/>
              <a:t> </a:t>
            </a:r>
            <a:r>
              <a:rPr lang="tr-TR" dirty="0" err="1"/>
              <a:t>Code</a:t>
            </a:r>
            <a:r>
              <a:rPr lang="tr-TR" dirty="0"/>
              <a:t> (Since 1926)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 err="1"/>
              <a:t>Cadastre</a:t>
            </a:r>
            <a:r>
              <a:rPr lang="tr-TR" dirty="0"/>
              <a:t> </a:t>
            </a:r>
            <a:r>
              <a:rPr lang="tr-TR" dirty="0" err="1"/>
              <a:t>Law</a:t>
            </a:r>
            <a:r>
              <a:rPr lang="tr-TR" dirty="0"/>
              <a:t> (Since 1925)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>
                <a:sym typeface="Wingdings" panose="05000000000000000000" pitchFamily="2" charset="2"/>
              </a:rPr>
              <a:t>Land </a:t>
            </a:r>
            <a:r>
              <a:rPr lang="tr-TR" dirty="0" err="1">
                <a:sym typeface="Wingdings" panose="05000000000000000000" pitchFamily="2" charset="2"/>
              </a:rPr>
              <a:t>Registry</a:t>
            </a:r>
            <a:r>
              <a:rPr lang="tr-TR" dirty="0">
                <a:sym typeface="Wingdings" panose="05000000000000000000" pitchFamily="2" charset="2"/>
              </a:rPr>
              <a:t> </a:t>
            </a:r>
            <a:r>
              <a:rPr lang="tr-TR" dirty="0" err="1">
                <a:sym typeface="Wingdings" panose="05000000000000000000" pitchFamily="2" charset="2"/>
              </a:rPr>
              <a:t>Law</a:t>
            </a:r>
            <a:r>
              <a:rPr lang="tr-TR" dirty="0">
                <a:sym typeface="Wingdings" panose="05000000000000000000" pitchFamily="2" charset="2"/>
              </a:rPr>
              <a:t> (Since 1934)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 err="1">
                <a:sym typeface="Wingdings" panose="05000000000000000000" pitchFamily="2" charset="2"/>
              </a:rPr>
              <a:t>Condominium</a:t>
            </a:r>
            <a:r>
              <a:rPr lang="tr-TR" dirty="0">
                <a:sym typeface="Wingdings" panose="05000000000000000000" pitchFamily="2" charset="2"/>
              </a:rPr>
              <a:t> </a:t>
            </a:r>
            <a:r>
              <a:rPr lang="tr-TR" dirty="0" err="1">
                <a:sym typeface="Wingdings" panose="05000000000000000000" pitchFamily="2" charset="2"/>
              </a:rPr>
              <a:t>Law</a:t>
            </a:r>
            <a:r>
              <a:rPr lang="tr-TR" dirty="0">
                <a:sym typeface="Wingdings" panose="05000000000000000000" pitchFamily="2" charset="2"/>
              </a:rPr>
              <a:t> (Since 1965)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4A0020E-AD5A-4CFC-9B77-B0635198D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2512" y="6390000"/>
            <a:ext cx="231943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3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FAE235A-C0CE-40C9-AD7B-52CBCA6A1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Land Registry System </a:t>
            </a:r>
            <a:r>
              <a:rPr lang="tr-TR" sz="4400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4400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 T</a:t>
            </a:r>
            <a:r>
              <a:rPr lang="tr-TR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ü</a:t>
            </a:r>
            <a:r>
              <a:rPr lang="en-US" sz="4400" kern="0" dirty="0" err="1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rkiye</a:t>
            </a:r>
            <a:r>
              <a:rPr lang="en-US" sz="4400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tr-TR" dirty="0"/>
          </a:p>
        </p:txBody>
      </p:sp>
      <p:sp>
        <p:nvSpPr>
          <p:cNvPr id="19" name="İçerik Yer Tutucusu 18">
            <a:extLst>
              <a:ext uri="{FF2B5EF4-FFF2-40B4-BE49-F238E27FC236}">
                <a16:creationId xmlns:a16="http://schemas.microsoft.com/office/drawing/2014/main" id="{785A3D23-33AD-4133-B10D-5D9A13D06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graphicFrame>
        <p:nvGraphicFramePr>
          <p:cNvPr id="20" name="5 Diyagram">
            <a:extLst>
              <a:ext uri="{FF2B5EF4-FFF2-40B4-BE49-F238E27FC236}">
                <a16:creationId xmlns:a16="http://schemas.microsoft.com/office/drawing/2014/main" id="{BD1CAB80-4F58-497E-B680-87B48ACA32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5486977"/>
              </p:ext>
            </p:extLst>
          </p:nvPr>
        </p:nvGraphicFramePr>
        <p:xfrm>
          <a:off x="3359947" y="1436913"/>
          <a:ext cx="5640361" cy="4740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Resim 4">
            <a:extLst>
              <a:ext uri="{FF2B5EF4-FFF2-40B4-BE49-F238E27FC236}">
                <a16:creationId xmlns:a16="http://schemas.microsoft.com/office/drawing/2014/main" id="{9780524C-0C40-49AC-9613-E1339DB1D6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62512" y="6390000"/>
            <a:ext cx="231943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185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319104EBA25B44BDCE9A2FB31C6748" ma:contentTypeVersion="16" ma:contentTypeDescription="Crée un document." ma:contentTypeScope="" ma:versionID="a91f3e9e620aca69017c1a7205e0e389">
  <xsd:schema xmlns:xsd="http://www.w3.org/2001/XMLSchema" xmlns:xs="http://www.w3.org/2001/XMLSchema" xmlns:p="http://schemas.microsoft.com/office/2006/metadata/properties" xmlns:ns2="f44f20c0-8dbc-4b5c-9096-fd3e4d0777c4" xmlns:ns3="e66461d7-75a6-4067-a786-bcc092b1a58c" targetNamespace="http://schemas.microsoft.com/office/2006/metadata/properties" ma:root="true" ma:fieldsID="e0d1cccc58cf262b6d426ea3de5c4855" ns2:_="" ns3:_="">
    <xsd:import namespace="f44f20c0-8dbc-4b5c-9096-fd3e4d0777c4"/>
    <xsd:import namespace="e66461d7-75a6-4067-a786-bcc092b1a5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4f20c0-8dbc-4b5c-9096-fd3e4d0777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ba94f69d-739d-4ca6-b5bf-1b29db5e72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6461d7-75a6-4067-a786-bcc092b1a58c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db4c49f-9f6b-4214-a675-01a046996ba2}" ma:internalName="TaxCatchAll" ma:showField="CatchAllData" ma:web="e66461d7-75a6-4067-a786-bcc092b1a5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66461d7-75a6-4067-a786-bcc092b1a58c" xsi:nil="true"/>
    <lcf76f155ced4ddcb4097134ff3c332f xmlns="f44f20c0-8dbc-4b5c-9096-fd3e4d0777c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EE6E5D6-F665-429F-A485-BE4752F8AE7C}"/>
</file>

<file path=customXml/itemProps2.xml><?xml version="1.0" encoding="utf-8"?>
<ds:datastoreItem xmlns:ds="http://schemas.openxmlformats.org/officeDocument/2006/customXml" ds:itemID="{AF04E7FD-44E0-4729-935B-089604C0B52E}"/>
</file>

<file path=customXml/itemProps3.xml><?xml version="1.0" encoding="utf-8"?>
<ds:datastoreItem xmlns:ds="http://schemas.openxmlformats.org/officeDocument/2006/customXml" ds:itemID="{FD9A61E4-2B3C-4412-9A48-FD2C71B0C7A7}"/>
</file>

<file path=docProps/app.xml><?xml version="1.0" encoding="utf-8"?>
<Properties xmlns="http://schemas.openxmlformats.org/officeDocument/2006/extended-properties" xmlns:vt="http://schemas.openxmlformats.org/officeDocument/2006/docPropsVTypes">
  <TotalTime>2144</TotalTime>
  <Words>1305</Words>
  <Application>Microsoft Office PowerPoint</Application>
  <PresentationFormat>Geniş ekran</PresentationFormat>
  <Paragraphs>181</Paragraphs>
  <Slides>20</Slides>
  <Notes>17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9" baseType="lpstr">
      <vt:lpstr>Arial</vt:lpstr>
      <vt:lpstr>Arial</vt:lpstr>
      <vt:lpstr>Arial Black</vt:lpstr>
      <vt:lpstr>Calibri</vt:lpstr>
      <vt:lpstr>Calibri Light</vt:lpstr>
      <vt:lpstr>Times New Roman</vt:lpstr>
      <vt:lpstr>Wingdings</vt:lpstr>
      <vt:lpstr>Office Teması</vt:lpstr>
      <vt:lpstr>Microsoft Excel Chart</vt:lpstr>
      <vt:lpstr>Land Registry System in Türkiye</vt:lpstr>
      <vt:lpstr>Türkiye at a Glance</vt:lpstr>
      <vt:lpstr>Land Registry System in Türkiye </vt:lpstr>
      <vt:lpstr>Land Registry System in Türkiye </vt:lpstr>
      <vt:lpstr>Land Registry System in Türkiye </vt:lpstr>
      <vt:lpstr>Land Registry System in Türkiye </vt:lpstr>
      <vt:lpstr>Land Registry System in Türkiye </vt:lpstr>
      <vt:lpstr>Land Registry System in Türkiye </vt:lpstr>
      <vt:lpstr>Land Registry System in Türkiye </vt:lpstr>
      <vt:lpstr>Land Registry System in Türkiye </vt:lpstr>
      <vt:lpstr>Land Registry System in Türkiye </vt:lpstr>
      <vt:lpstr>Land Registry System in Türkiye </vt:lpstr>
      <vt:lpstr>Land Registry System in Türkiye </vt:lpstr>
      <vt:lpstr>Land Registry System in Türkiye </vt:lpstr>
      <vt:lpstr>Land Registry System In Türkiye</vt:lpstr>
      <vt:lpstr>Land Registry System in Türkiye</vt:lpstr>
      <vt:lpstr>Land Registry System in Türkiye</vt:lpstr>
      <vt:lpstr>Land Registry System in Türkiye</vt:lpstr>
      <vt:lpstr>CHALLANGES</vt:lpstr>
      <vt:lpstr>           Land Registry System in Türkiye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TAPU</dc:title>
  <dc:creator>Microsoft Office User</dc:creator>
  <cp:lastModifiedBy>EMRE ERGİN ERGANİ</cp:lastModifiedBy>
  <cp:revision>184</cp:revision>
  <dcterms:created xsi:type="dcterms:W3CDTF">2022-02-05T17:51:22Z</dcterms:created>
  <dcterms:modified xsi:type="dcterms:W3CDTF">2022-11-21T07:24:26Z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0x0101003E319104EBA25B44BDCE9A2FB31C6748</vt:lpwstr>
  </property>
</Properties>
</file>