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32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7F631-BBDC-483F-9F5E-59E8C12463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474DEC9-1043-4161-B851-36F516082E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22E9F3-1409-44F9-9FFF-8ED16207AB58}"/>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5" name="Footer Placeholder 4">
            <a:extLst>
              <a:ext uri="{FF2B5EF4-FFF2-40B4-BE49-F238E27FC236}">
                <a16:creationId xmlns:a16="http://schemas.microsoft.com/office/drawing/2014/main" id="{DF527BFD-DF8E-4A2E-B21A-4EC047A8AF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B7E0B4-9280-4341-B438-38A885BF0AB0}"/>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3959812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02988-F18C-410D-9460-CC811F9F658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28E5E6-552F-4556-B423-F38965F011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B3B9ED-EBB5-4C62-A7E5-0DC1ABB61497}"/>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5" name="Footer Placeholder 4">
            <a:extLst>
              <a:ext uri="{FF2B5EF4-FFF2-40B4-BE49-F238E27FC236}">
                <a16:creationId xmlns:a16="http://schemas.microsoft.com/office/drawing/2014/main" id="{F87861F0-C430-43E3-BE4B-A67790AC09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98EFBB-7126-4F5E-AD8D-D0573A18E1A4}"/>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149951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2DE12D-98BD-4826-98F1-27FC55A58F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677F4D2-2745-42BC-B280-751C784B33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B81B9D-9337-455B-AE35-643D2EF77199}"/>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5" name="Footer Placeholder 4">
            <a:extLst>
              <a:ext uri="{FF2B5EF4-FFF2-40B4-BE49-F238E27FC236}">
                <a16:creationId xmlns:a16="http://schemas.microsoft.com/office/drawing/2014/main" id="{2374E646-9D03-4CF0-84B4-EC46FB8A96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8F76FB-18DF-4A09-9298-D8395EF81F51}"/>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3553401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75CDA-0AD1-425F-9967-CE29C6944D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18CC003-EBD4-4A57-B91D-D4E581EFDF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D3DF13-2A40-47FB-99E6-64C0EDB8A9B6}"/>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5" name="Footer Placeholder 4">
            <a:extLst>
              <a:ext uri="{FF2B5EF4-FFF2-40B4-BE49-F238E27FC236}">
                <a16:creationId xmlns:a16="http://schemas.microsoft.com/office/drawing/2014/main" id="{58193791-CEA8-4A8A-82AB-BD81B2C99D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92BFA9-A134-430E-A124-587A6D7DCFDF}"/>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3937125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59267-325C-43F6-8333-4391AB2FEA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D11D98-25DB-4B5C-8878-E4A91684CA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B75106-F7E5-4E1C-8F61-69E8371A6958}"/>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5" name="Footer Placeholder 4">
            <a:extLst>
              <a:ext uri="{FF2B5EF4-FFF2-40B4-BE49-F238E27FC236}">
                <a16:creationId xmlns:a16="http://schemas.microsoft.com/office/drawing/2014/main" id="{75898281-38A8-4641-A3BE-5A0DC612E1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712A98-A693-4CE1-87DD-A7C8B0607F5F}"/>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1648932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406AF-C948-498B-9BC8-BCE112F29E1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185D95-6925-4D20-8EC6-08D88E859D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CECC115-D43A-4E22-934A-C3A8F9C5A1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307C9B8-1323-4208-9AC4-7801C0F1B2A9}"/>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6" name="Footer Placeholder 5">
            <a:extLst>
              <a:ext uri="{FF2B5EF4-FFF2-40B4-BE49-F238E27FC236}">
                <a16:creationId xmlns:a16="http://schemas.microsoft.com/office/drawing/2014/main" id="{67FB64CD-7BE5-4CA5-9EF0-240B5F1809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F333C5-26BC-40F5-8A35-44A7451AB79F}"/>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316152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A8253-66FC-4C4D-922D-5ADA4289FB5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FC6F19-5324-41A2-AC24-D5BA84D6C9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CFBD8F-57FF-4A46-A90B-7334B00044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BB2D1AA-7046-4E5C-A84F-5FC3009591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A587C3-6155-4B8B-AA63-B49704AB36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D306E3B-CB75-4AFB-AA64-8A6E2761A780}"/>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8" name="Footer Placeholder 7">
            <a:extLst>
              <a:ext uri="{FF2B5EF4-FFF2-40B4-BE49-F238E27FC236}">
                <a16:creationId xmlns:a16="http://schemas.microsoft.com/office/drawing/2014/main" id="{036B86CC-A064-4A74-8F6B-0C12203A544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F647C2A-3274-4357-8E87-6F0B951AAC4E}"/>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3797780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C940B-97AD-4F50-BD23-E5D3A1A92D1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2C64876-9E18-40D5-8F67-C5473C11B428}"/>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4" name="Footer Placeholder 3">
            <a:extLst>
              <a:ext uri="{FF2B5EF4-FFF2-40B4-BE49-F238E27FC236}">
                <a16:creationId xmlns:a16="http://schemas.microsoft.com/office/drawing/2014/main" id="{D46B75A7-7504-4D71-882B-95AA435389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42281CA-49B0-415D-8A99-6C71D4C4C236}"/>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419261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73390E-1933-494E-8620-54B71CDF52A0}"/>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3" name="Footer Placeholder 2">
            <a:extLst>
              <a:ext uri="{FF2B5EF4-FFF2-40B4-BE49-F238E27FC236}">
                <a16:creationId xmlns:a16="http://schemas.microsoft.com/office/drawing/2014/main" id="{7513AAA9-81C0-4800-99EB-C696E250AF8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E95559C-4A07-43E5-AE1D-002CA383FB98}"/>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2663944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F1861-9EE1-4FAB-929D-318442B44A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1D0A185-BB95-42FC-A00A-F1FFD7BBD6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D582D4A-D936-4316-9EEF-1BDEDF47EC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87FAF2-FB21-4948-8CED-FA213D31300B}"/>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6" name="Footer Placeholder 5">
            <a:extLst>
              <a:ext uri="{FF2B5EF4-FFF2-40B4-BE49-F238E27FC236}">
                <a16:creationId xmlns:a16="http://schemas.microsoft.com/office/drawing/2014/main" id="{AED455BF-D08E-4EA2-AD75-C88CD659AD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110156-AEF2-46F2-B531-8D75BCBEF4CD}"/>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4014783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1F37B-7013-4C47-A3AE-A4360112B4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234D6C-3609-4748-AC61-489E972F62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8DFA3D3-6D85-42D5-8F6D-95A78FDA4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6E0C65-0793-4620-8529-8A79ADCFFFDF}"/>
              </a:ext>
            </a:extLst>
          </p:cNvPr>
          <p:cNvSpPr>
            <a:spLocks noGrp="1"/>
          </p:cNvSpPr>
          <p:nvPr>
            <p:ph type="dt" sz="half" idx="10"/>
          </p:nvPr>
        </p:nvSpPr>
        <p:spPr/>
        <p:txBody>
          <a:bodyPr/>
          <a:lstStyle/>
          <a:p>
            <a:fld id="{90600F07-4ACD-40F3-833F-89F4CEBCEE46}" type="datetimeFigureOut">
              <a:rPr lang="en-GB" smtClean="0"/>
              <a:t>09/11/2022</a:t>
            </a:fld>
            <a:endParaRPr lang="en-GB"/>
          </a:p>
        </p:txBody>
      </p:sp>
      <p:sp>
        <p:nvSpPr>
          <p:cNvPr id="6" name="Footer Placeholder 5">
            <a:extLst>
              <a:ext uri="{FF2B5EF4-FFF2-40B4-BE49-F238E27FC236}">
                <a16:creationId xmlns:a16="http://schemas.microsoft.com/office/drawing/2014/main" id="{F86A2226-C5A3-4D62-8EDB-8D0EAC74CB7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88E83F-387F-4CAD-BB14-91C42C0F927B}"/>
              </a:ext>
            </a:extLst>
          </p:cNvPr>
          <p:cNvSpPr>
            <a:spLocks noGrp="1"/>
          </p:cNvSpPr>
          <p:nvPr>
            <p:ph type="sldNum" sz="quarter" idx="12"/>
          </p:nvPr>
        </p:nvSpPr>
        <p:spPr/>
        <p:txBody>
          <a:bodyPr/>
          <a:lstStyle/>
          <a:p>
            <a:fld id="{1127428E-BDD1-467F-9FC3-D8460893BC9B}" type="slidenum">
              <a:rPr lang="en-GB" smtClean="0"/>
              <a:t>‹#›</a:t>
            </a:fld>
            <a:endParaRPr lang="en-GB"/>
          </a:p>
        </p:txBody>
      </p:sp>
    </p:spTree>
    <p:extLst>
      <p:ext uri="{BB962C8B-B14F-4D97-AF65-F5344CB8AC3E}">
        <p14:creationId xmlns:p14="http://schemas.microsoft.com/office/powerpoint/2010/main" val="3071853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4677B5-3926-4B8D-8990-334FA5BBFF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99462D-4970-4A4E-B4D9-F9712A3511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C3F1B4-3306-4CC4-BCDF-8687CCC10C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600F07-4ACD-40F3-833F-89F4CEBCEE46}" type="datetimeFigureOut">
              <a:rPr lang="en-GB" smtClean="0"/>
              <a:t>09/11/2022</a:t>
            </a:fld>
            <a:endParaRPr lang="en-GB"/>
          </a:p>
        </p:txBody>
      </p:sp>
      <p:sp>
        <p:nvSpPr>
          <p:cNvPr id="5" name="Footer Placeholder 4">
            <a:extLst>
              <a:ext uri="{FF2B5EF4-FFF2-40B4-BE49-F238E27FC236}">
                <a16:creationId xmlns:a16="http://schemas.microsoft.com/office/drawing/2014/main" id="{5D53ADEF-59C5-4DB3-BB89-625510C767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0136E54-7027-4899-AFA9-1E5B5462CB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7428E-BDD1-467F-9FC3-D8460893BC9B}" type="slidenum">
              <a:rPr lang="en-GB" smtClean="0"/>
              <a:t>‹#›</a:t>
            </a:fld>
            <a:endParaRPr lang="en-GB"/>
          </a:p>
        </p:txBody>
      </p:sp>
    </p:spTree>
    <p:extLst>
      <p:ext uri="{BB962C8B-B14F-4D97-AF65-F5344CB8AC3E}">
        <p14:creationId xmlns:p14="http://schemas.microsoft.com/office/powerpoint/2010/main" val="454983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D5733-09BB-44DC-BEFA-C526E8B21A42}"/>
              </a:ext>
            </a:extLst>
          </p:cNvPr>
          <p:cNvSpPr>
            <a:spLocks noGrp="1"/>
          </p:cNvSpPr>
          <p:nvPr>
            <p:ph type="ctrTitle"/>
          </p:nvPr>
        </p:nvSpPr>
        <p:spPr>
          <a:xfrm>
            <a:off x="1556759" y="924826"/>
            <a:ext cx="9074209" cy="3758270"/>
          </a:xfrm>
        </p:spPr>
        <p:txBody>
          <a:bodyPr>
            <a:noAutofit/>
          </a:bodyPr>
          <a:lstStyle/>
          <a:p>
            <a:r>
              <a:rPr lang="en-GB" sz="2800" dirty="0">
                <a:solidFill>
                  <a:srgbClr val="000000"/>
                </a:solidFill>
                <a:effectLst/>
                <a:latin typeface="Times New Roman" panose="02020603050405020304" pitchFamily="18" charset="0"/>
                <a:ea typeface="Calibri" panose="020F0502020204030204" pitchFamily="34" charset="0"/>
              </a:rPr>
              <a:t> </a:t>
            </a:r>
            <a:br>
              <a:rPr lang="en-GB" sz="2800" dirty="0">
                <a:solidFill>
                  <a:srgbClr val="000000"/>
                </a:solidFill>
                <a:effectLst/>
                <a:latin typeface="Times New Roman" panose="02020603050405020304" pitchFamily="18" charset="0"/>
                <a:ea typeface="Calibri" panose="020F0502020204030204" pitchFamily="34" charset="0"/>
              </a:rPr>
            </a:br>
            <a:br>
              <a:rPr lang="en-GB" sz="2800" dirty="0">
                <a:solidFill>
                  <a:srgbClr val="000000"/>
                </a:solidFill>
                <a:effectLst/>
                <a:latin typeface="Times New Roman" panose="02020603050405020304" pitchFamily="18" charset="0"/>
                <a:ea typeface="Calibri" panose="020F0502020204030204" pitchFamily="34" charset="0"/>
              </a:rPr>
            </a:br>
            <a:br>
              <a:rPr lang="en-GB" sz="3200" dirty="0">
                <a:solidFill>
                  <a:srgbClr val="000000"/>
                </a:solidFill>
                <a:latin typeface="Times New Roman" panose="02020603050405020304" pitchFamily="18" charset="0"/>
                <a:ea typeface="Calibri" panose="020F0502020204030204" pitchFamily="34" charset="0"/>
              </a:rPr>
            </a:br>
            <a:r>
              <a:rPr lang="en-GB" sz="3200" b="1" dirty="0">
                <a:solidFill>
                  <a:srgbClr val="000000"/>
                </a:solidFill>
                <a:effectLst/>
                <a:latin typeface="Times New Roman" panose="02020603050405020304" pitchFamily="18" charset="0"/>
                <a:ea typeface="Calibri" panose="020F0502020204030204" pitchFamily="34" charset="0"/>
              </a:rPr>
              <a:t>Data Protection in the Land Registry</a:t>
            </a:r>
            <a:br>
              <a:rPr lang="en-GB" sz="2800" dirty="0">
                <a:solidFill>
                  <a:srgbClr val="000000"/>
                </a:solidFill>
                <a:effectLst/>
                <a:latin typeface="Times New Roman" panose="02020603050405020304" pitchFamily="18" charset="0"/>
                <a:ea typeface="Calibri" panose="020F0502020204030204" pitchFamily="34" charset="0"/>
              </a:rPr>
            </a:br>
            <a:r>
              <a:rPr lang="en-GB" sz="2800" dirty="0">
                <a:solidFill>
                  <a:srgbClr val="000000"/>
                </a:solidFill>
                <a:effectLst/>
                <a:latin typeface="Times New Roman" panose="02020603050405020304" pitchFamily="18" charset="0"/>
                <a:ea typeface="Calibri" panose="020F0502020204030204" pitchFamily="34" charset="0"/>
              </a:rPr>
              <a:t>Summary of CPs contributions on Data Protection in LR questionnaire</a:t>
            </a:r>
            <a:br>
              <a:rPr lang="en-GB" sz="2800" dirty="0">
                <a:solidFill>
                  <a:srgbClr val="000000"/>
                </a:solidFill>
                <a:effectLst/>
                <a:latin typeface="Times New Roman" panose="02020603050405020304" pitchFamily="18" charset="0"/>
                <a:ea typeface="Calibri" panose="020F0502020204030204" pitchFamily="34" charset="0"/>
              </a:rPr>
            </a:br>
            <a:br>
              <a:rPr lang="en-GB" sz="2800" dirty="0">
                <a:solidFill>
                  <a:srgbClr val="000000"/>
                </a:solidFill>
                <a:effectLst/>
                <a:latin typeface="Times New Roman" panose="02020603050405020304" pitchFamily="18" charset="0"/>
                <a:ea typeface="Calibri" panose="020F0502020204030204" pitchFamily="34" charset="0"/>
              </a:rPr>
            </a:br>
            <a:r>
              <a:rPr lang="en-GB" sz="2400" dirty="0" err="1">
                <a:solidFill>
                  <a:srgbClr val="000000"/>
                </a:solidFill>
                <a:effectLst/>
                <a:latin typeface="Times New Roman" panose="02020603050405020304" pitchFamily="18" charset="0"/>
                <a:ea typeface="Calibri" panose="020F0502020204030204" pitchFamily="34" charset="0"/>
              </a:rPr>
              <a:t>Dr.</a:t>
            </a:r>
            <a:r>
              <a:rPr lang="en-GB" sz="2400" dirty="0">
                <a:solidFill>
                  <a:srgbClr val="000000"/>
                </a:solidFill>
                <a:effectLst/>
                <a:latin typeface="Times New Roman" panose="02020603050405020304" pitchFamily="18" charset="0"/>
                <a:ea typeface="Calibri" panose="020F0502020204030204" pitchFamily="34" charset="0"/>
              </a:rPr>
              <a:t> Claude Sapiano</a:t>
            </a:r>
            <a:br>
              <a:rPr lang="en-GB" sz="2400" dirty="0">
                <a:solidFill>
                  <a:srgbClr val="000000"/>
                </a:solidFill>
                <a:effectLst/>
                <a:latin typeface="Times New Roman" panose="02020603050405020304" pitchFamily="18" charset="0"/>
                <a:ea typeface="Calibri" panose="020F0502020204030204" pitchFamily="34" charset="0"/>
              </a:rPr>
            </a:br>
            <a:r>
              <a:rPr lang="en-GB" sz="2400" dirty="0">
                <a:solidFill>
                  <a:srgbClr val="000000"/>
                </a:solidFill>
                <a:effectLst/>
                <a:latin typeface="Times New Roman" panose="02020603050405020304" pitchFamily="18" charset="0"/>
                <a:ea typeface="Calibri" panose="020F0502020204030204" pitchFamily="34" charset="0"/>
              </a:rPr>
              <a:t>Land Registrar</a:t>
            </a:r>
            <a:br>
              <a:rPr lang="en-GB" sz="2400" dirty="0">
                <a:solidFill>
                  <a:srgbClr val="000000"/>
                </a:solidFill>
                <a:effectLst/>
                <a:latin typeface="Times New Roman" panose="02020603050405020304" pitchFamily="18" charset="0"/>
                <a:ea typeface="Calibri" panose="020F0502020204030204" pitchFamily="34" charset="0"/>
              </a:rPr>
            </a:br>
            <a:r>
              <a:rPr lang="en-GB" sz="2400" dirty="0">
                <a:solidFill>
                  <a:srgbClr val="000000"/>
                </a:solidFill>
                <a:effectLst/>
                <a:latin typeface="Times New Roman" panose="02020603050405020304" pitchFamily="18" charset="0"/>
                <a:ea typeface="Calibri" panose="020F0502020204030204" pitchFamily="34" charset="0"/>
              </a:rPr>
              <a:t>Land Registration Agency</a:t>
            </a:r>
            <a:br>
              <a:rPr lang="en-GB" sz="2400" dirty="0">
                <a:solidFill>
                  <a:srgbClr val="000000"/>
                </a:solidFill>
                <a:effectLst/>
                <a:latin typeface="Times New Roman" panose="02020603050405020304" pitchFamily="18" charset="0"/>
                <a:ea typeface="Calibri" panose="020F0502020204030204" pitchFamily="34" charset="0"/>
              </a:rPr>
            </a:br>
            <a:r>
              <a:rPr lang="en-GB" sz="2400" dirty="0">
                <a:solidFill>
                  <a:srgbClr val="000000"/>
                </a:solidFill>
                <a:effectLst/>
                <a:latin typeface="Times New Roman" panose="02020603050405020304" pitchFamily="18" charset="0"/>
                <a:ea typeface="Calibri" panose="020F0502020204030204" pitchFamily="34" charset="0"/>
              </a:rPr>
              <a:t>Malta</a:t>
            </a:r>
            <a:br>
              <a:rPr lang="en-GB" sz="2800" dirty="0">
                <a:solidFill>
                  <a:srgbClr val="000000"/>
                </a:solidFill>
                <a:effectLst/>
                <a:latin typeface="Times New Roman" panose="02020603050405020304" pitchFamily="18" charset="0"/>
                <a:ea typeface="Calibri" panose="020F0502020204030204" pitchFamily="34" charset="0"/>
              </a:rPr>
            </a:br>
            <a:endParaRPr lang="en-GB" sz="2800" dirty="0"/>
          </a:p>
        </p:txBody>
      </p:sp>
      <p:sp>
        <p:nvSpPr>
          <p:cNvPr id="6" name="Subtitle 2">
            <a:extLst>
              <a:ext uri="{FF2B5EF4-FFF2-40B4-BE49-F238E27FC236}">
                <a16:creationId xmlns:a16="http://schemas.microsoft.com/office/drawing/2014/main" id="{1D34864C-D60C-466A-B80D-F5EC4B034D74}"/>
              </a:ext>
            </a:extLst>
          </p:cNvPr>
          <p:cNvSpPr>
            <a:spLocks noGrp="1"/>
          </p:cNvSpPr>
          <p:nvPr>
            <p:ph type="subTitle" idx="1"/>
          </p:nvPr>
        </p:nvSpPr>
        <p:spPr>
          <a:xfrm>
            <a:off x="10237565" y="9645863"/>
            <a:ext cx="13573840" cy="1151196"/>
          </a:xfrm>
        </p:spPr>
        <p:txBody>
          <a:bodyPr/>
          <a:lstStyle/>
          <a:p>
            <a:endParaRPr lang="en-GB" dirty="0"/>
          </a:p>
        </p:txBody>
      </p:sp>
      <p:pic>
        <p:nvPicPr>
          <p:cNvPr id="7" name="m_-2247489192604279324m_6027626534943076154Picture 1" descr="Land Registration Agency Logo with white Malta on purple round background and a pencil drawing a line from the middle of Malta to the right of the logo">
            <a:extLst>
              <a:ext uri="{FF2B5EF4-FFF2-40B4-BE49-F238E27FC236}">
                <a16:creationId xmlns:a16="http://schemas.microsoft.com/office/drawing/2014/main" id="{7794778D-94A7-450A-A441-970C5A0B9D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4131" y="3990886"/>
            <a:ext cx="2163266" cy="2163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DE10ADF9-5AF2-4DDA-B027-387BA6C62E87}"/>
              </a:ext>
            </a:extLst>
          </p:cNvPr>
          <p:cNvPicPr>
            <a:picLocks noChangeAspect="1"/>
          </p:cNvPicPr>
          <p:nvPr/>
        </p:nvPicPr>
        <p:blipFill>
          <a:blip r:embed="rId3"/>
          <a:stretch>
            <a:fillRect/>
          </a:stretch>
        </p:blipFill>
        <p:spPr>
          <a:xfrm>
            <a:off x="3239946" y="5378200"/>
            <a:ext cx="7620799" cy="314325"/>
          </a:xfrm>
          <a:prstGeom prst="rect">
            <a:avLst/>
          </a:prstGeom>
        </p:spPr>
      </p:pic>
      <p:sp>
        <p:nvSpPr>
          <p:cNvPr id="11" name="Rectangle 10">
            <a:extLst>
              <a:ext uri="{FF2B5EF4-FFF2-40B4-BE49-F238E27FC236}">
                <a16:creationId xmlns:a16="http://schemas.microsoft.com/office/drawing/2014/main" id="{95E99FCF-6C6C-48E8-99C2-3C512FB0B0EE}"/>
              </a:ext>
            </a:extLst>
          </p:cNvPr>
          <p:cNvSpPr/>
          <p:nvPr/>
        </p:nvSpPr>
        <p:spPr>
          <a:xfrm>
            <a:off x="0" y="0"/>
            <a:ext cx="12192000" cy="495656"/>
          </a:xfrm>
          <a:prstGeom prst="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49588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442A4-4A70-402D-A364-AC6B16FABBB4}"/>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Finland</a:t>
            </a:r>
          </a:p>
        </p:txBody>
      </p:sp>
      <p:sp>
        <p:nvSpPr>
          <p:cNvPr id="7" name="Content Placeholder 6">
            <a:extLst>
              <a:ext uri="{FF2B5EF4-FFF2-40B4-BE49-F238E27FC236}">
                <a16:creationId xmlns:a16="http://schemas.microsoft.com/office/drawing/2014/main" id="{3ACF1EB7-C54C-42D4-B413-647EC00F5BA3}"/>
              </a:ext>
            </a:extLst>
          </p:cNvPr>
          <p:cNvSpPr>
            <a:spLocks noGrp="1"/>
          </p:cNvSpPr>
          <p:nvPr>
            <p:ph idx="1"/>
          </p:nvPr>
        </p:nvSpPr>
        <p:spPr>
          <a:xfrm>
            <a:off x="838200" y="2114026"/>
            <a:ext cx="10515600" cy="1392572"/>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lvl="0" indent="0" algn="just">
              <a:lnSpc>
                <a:spcPct val="150000"/>
              </a:lnSpc>
              <a:spcAft>
                <a:spcPts val="800"/>
              </a:spcAft>
              <a:buSzPts val="1100"/>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 According to the Finnish Act on the Openness of Government Actions, all official docs are primarily in the public domain, with some exceptions.</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Content Placeholder 6">
            <a:extLst>
              <a:ext uri="{FF2B5EF4-FFF2-40B4-BE49-F238E27FC236}">
                <a16:creationId xmlns:a16="http://schemas.microsoft.com/office/drawing/2014/main" id="{AE4449F7-FAA0-479F-A146-60E6C618890D}"/>
              </a:ext>
            </a:extLst>
          </p:cNvPr>
          <p:cNvSpPr txBox="1">
            <a:spLocks/>
          </p:cNvSpPr>
          <p:nvPr/>
        </p:nvSpPr>
        <p:spPr>
          <a:xfrm>
            <a:off x="838200" y="3949437"/>
            <a:ext cx="10515600" cy="1813800"/>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SzPts val="1100"/>
              <a:buNone/>
            </a:pPr>
            <a:r>
              <a:rPr lang="en-US" sz="2000" dirty="0">
                <a:latin typeface="Times New Roman" panose="02020603050405020304" pitchFamily="18" charset="0"/>
                <a:ea typeface="Calibri" panose="020F0502020204030204" pitchFamily="34" charset="0"/>
                <a:cs typeface="Times New Roman" panose="02020603050405020304" pitchFamily="18" charset="0"/>
              </a:rPr>
              <a:t>2.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Section 24 in the Act specifies the secret official documents that should be held from public for example for the Land Registry. The most relevant secret official documents are those containing data such as on annual income, net worth of a person etc.</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1323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2F1B-4C65-46B4-B5AB-89E2A4694096}"/>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Italy</a:t>
            </a:r>
          </a:p>
        </p:txBody>
      </p:sp>
      <p:sp>
        <p:nvSpPr>
          <p:cNvPr id="4" name="Content Placeholder 3">
            <a:extLst>
              <a:ext uri="{FF2B5EF4-FFF2-40B4-BE49-F238E27FC236}">
                <a16:creationId xmlns:a16="http://schemas.microsoft.com/office/drawing/2014/main" id="{BB590EEC-BF9D-4CE3-9593-9B567A9B4744}"/>
              </a:ext>
            </a:extLst>
          </p:cNvPr>
          <p:cNvSpPr>
            <a:spLocks noGrp="1"/>
          </p:cNvSpPr>
          <p:nvPr>
            <p:ph idx="1"/>
          </p:nvPr>
        </p:nvSpPr>
        <p:spPr>
          <a:xfrm>
            <a:off x="838200" y="1690687"/>
            <a:ext cx="10688272" cy="2075970"/>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lgn="just">
              <a:lnSpc>
                <a:spcPct val="150000"/>
              </a:lnSpc>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Complying with the GDPR, the Land Registry has provided some limits. Land Registry documents are published on the web: all customers are entitled to get a copy. Thereby it is mandatory to provide the access only with redacted information, without personal data. To comply with the GDPR, the Land Registrar has to identity any personal data, and he/she has to arrange a certified copy of the document on which he/she will remove the data.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88C33607-108F-42AB-9EB6-9085A3737981}"/>
              </a:ext>
            </a:extLst>
          </p:cNvPr>
          <p:cNvSpPr txBox="1">
            <a:spLocks/>
          </p:cNvSpPr>
          <p:nvPr/>
        </p:nvSpPr>
        <p:spPr>
          <a:xfrm>
            <a:off x="838198" y="3982280"/>
            <a:ext cx="10688273" cy="1966913"/>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Only redacted documents are published. The most difficult aspect is to find balance between the data protection’s aim and one of the crucial characteristics of the Land Registry which is public and accessible to everyone. An example of when the Land Registrar has to provide redacted copy of the deed is Separation or divorce decree containing personal data regarding behavior that led couple to separate.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4582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439AF-3224-4556-9B1D-3356166C1142}"/>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Poland</a:t>
            </a:r>
          </a:p>
        </p:txBody>
      </p:sp>
      <p:sp>
        <p:nvSpPr>
          <p:cNvPr id="4" name="Content Placeholder 3">
            <a:extLst>
              <a:ext uri="{FF2B5EF4-FFF2-40B4-BE49-F238E27FC236}">
                <a16:creationId xmlns:a16="http://schemas.microsoft.com/office/drawing/2014/main" id="{188D55FC-E4B7-4115-A9D6-96607C5A5C7E}"/>
              </a:ext>
            </a:extLst>
          </p:cNvPr>
          <p:cNvSpPr>
            <a:spLocks noGrp="1"/>
          </p:cNvSpPr>
          <p:nvPr>
            <p:ph idx="1"/>
          </p:nvPr>
        </p:nvSpPr>
        <p:spPr>
          <a:xfrm>
            <a:off x="838197" y="1920852"/>
            <a:ext cx="10637939" cy="2125590"/>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lvl="0" indent="0" algn="just">
              <a:lnSpc>
                <a:spcPct val="150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In Poland, there are no online applications for land and mortgage registers. Only a notary, court and tax bailiff submit applications via the ICT system. Pursuant to the Act of 6 July 1982 on land and mortgage registers and mortgage, land registers, as public legal registers, are established and kept in electronic form. The Central Land Registry Information performs its tasks through the ICT system. This system enables access to the Central Database of Land and Mortgage Registers.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36442266-7EE9-489F-87EC-5416966E7BC9}"/>
              </a:ext>
            </a:extLst>
          </p:cNvPr>
          <p:cNvSpPr txBox="1">
            <a:spLocks/>
          </p:cNvSpPr>
          <p:nvPr/>
        </p:nvSpPr>
        <p:spPr>
          <a:xfrm>
            <a:off x="838198" y="4461165"/>
            <a:ext cx="10637939" cy="1209792"/>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07000"/>
              </a:lnSpc>
              <a:spcAft>
                <a:spcPts val="800"/>
              </a:spcAft>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land and mortgage register number is a protected personal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9959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D4476-1C77-4E03-9299-8EA503868BAB}"/>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Slovak Republic</a:t>
            </a:r>
          </a:p>
        </p:txBody>
      </p:sp>
      <p:sp>
        <p:nvSpPr>
          <p:cNvPr id="4" name="Content Placeholder 3">
            <a:extLst>
              <a:ext uri="{FF2B5EF4-FFF2-40B4-BE49-F238E27FC236}">
                <a16:creationId xmlns:a16="http://schemas.microsoft.com/office/drawing/2014/main" id="{E12912A4-5D2B-4506-95E5-402D507C9D72}"/>
              </a:ext>
            </a:extLst>
          </p:cNvPr>
          <p:cNvSpPr>
            <a:spLocks noGrp="1"/>
          </p:cNvSpPr>
          <p:nvPr>
            <p:ph idx="1"/>
          </p:nvPr>
        </p:nvSpPr>
        <p:spPr>
          <a:xfrm>
            <a:off x="975919" y="2067632"/>
            <a:ext cx="10400252" cy="1472625"/>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lvl="0" indent="0" algn="just">
              <a:lnSpc>
                <a:spcPct val="150000"/>
              </a:lnSpc>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 The proposal can be submitted electronically or in paper form. In both cases the employee deciding on the proposal assesses the fulfillment of the conditions for allowing the record.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D61A05F9-D24E-4F20-92A1-0E0005B2B049}"/>
              </a:ext>
            </a:extLst>
          </p:cNvPr>
          <p:cNvSpPr txBox="1">
            <a:spLocks/>
          </p:cNvSpPr>
          <p:nvPr/>
        </p:nvSpPr>
        <p:spPr>
          <a:xfrm>
            <a:off x="998290" y="3917201"/>
            <a:ext cx="10377881" cy="1778467"/>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2. A restrictive approach to the collection of documents is applied. The birth number and other identifier of the foreigner, the amount of debt and information about the price of property are not available. This information is only made available to the owner.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8308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440B3-3F4B-41F0-90CF-6F138D805A3B}"/>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Sweden</a:t>
            </a:r>
          </a:p>
        </p:txBody>
      </p:sp>
      <p:sp>
        <p:nvSpPr>
          <p:cNvPr id="4" name="Content Placeholder 3">
            <a:extLst>
              <a:ext uri="{FF2B5EF4-FFF2-40B4-BE49-F238E27FC236}">
                <a16:creationId xmlns:a16="http://schemas.microsoft.com/office/drawing/2014/main" id="{15B6A93E-79FF-4A30-885B-20601AE04305}"/>
              </a:ext>
            </a:extLst>
          </p:cNvPr>
          <p:cNvSpPr txBox="1">
            <a:spLocks noGrp="1"/>
          </p:cNvSpPr>
          <p:nvPr>
            <p:ph idx="1"/>
          </p:nvPr>
        </p:nvSpPr>
        <p:spPr>
          <a:xfrm>
            <a:off x="838200" y="1825625"/>
            <a:ext cx="10587606" cy="1603375"/>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 Yes to some extent. But there is also legislation that limits or prevents direct access to information from the immovable property register or the digital system which contains the underlying applications and documents.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3FAEED8D-C579-4C71-B7F7-C15E16B9913B}"/>
              </a:ext>
            </a:extLst>
          </p:cNvPr>
          <p:cNvSpPr txBox="1">
            <a:spLocks/>
          </p:cNvSpPr>
          <p:nvPr/>
        </p:nvSpPr>
        <p:spPr>
          <a:xfrm>
            <a:off x="838200" y="3706156"/>
            <a:ext cx="10587606" cy="2359083"/>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2. Difficult to answer since the limitations are different in different e-services and depend on various regulations not only GDPR. Registered owner have an extensive right to get information from land register. Anyone can request an excerpt from the immovable property register in accordance with the constitutional right to have access to public documents. Access to the information may only be denied if the information falls under regulation of secrecy.</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144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7605-DFAA-4DAA-A3AA-DED07DE53DAD}"/>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Netherlands</a:t>
            </a:r>
          </a:p>
        </p:txBody>
      </p:sp>
      <p:sp>
        <p:nvSpPr>
          <p:cNvPr id="4" name="Content Placeholder 3">
            <a:extLst>
              <a:ext uri="{FF2B5EF4-FFF2-40B4-BE49-F238E27FC236}">
                <a16:creationId xmlns:a16="http://schemas.microsoft.com/office/drawing/2014/main" id="{24BDB45F-C887-4F5F-9A18-BEA723FF45C6}"/>
              </a:ext>
            </a:extLst>
          </p:cNvPr>
          <p:cNvSpPr txBox="1">
            <a:spLocks noGrp="1"/>
          </p:cNvSpPr>
          <p:nvPr>
            <p:ph idx="1"/>
          </p:nvPr>
        </p:nvSpPr>
        <p:spPr>
          <a:xfrm>
            <a:off x="838199" y="1976430"/>
            <a:ext cx="10575721" cy="1622447"/>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 Yes to some extent. But there is also legislation that limits or prevents direct access to information from the immovable property register or the digital system which contains the underlying applications and documents.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75D70C3C-7A66-438F-85CD-0F16C8B9AFAA}"/>
              </a:ext>
            </a:extLst>
          </p:cNvPr>
          <p:cNvSpPr txBox="1">
            <a:spLocks/>
          </p:cNvSpPr>
          <p:nvPr/>
        </p:nvSpPr>
        <p:spPr>
          <a:xfrm>
            <a:off x="898321" y="3949438"/>
            <a:ext cx="10515600" cy="1897689"/>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2. In some cases we do not publish information with regard to the title- or right holders and/or the underpinning documents. To be excluded from the issuing of information one has to fulfil very strict (legal) requirements (e.g.: being noted on a list kept by the national coordinator for Counterterrorism and security).</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3423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EE465-1B76-4BC3-867D-F23F2BFFD678}"/>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Turkey</a:t>
            </a:r>
          </a:p>
        </p:txBody>
      </p:sp>
      <p:sp>
        <p:nvSpPr>
          <p:cNvPr id="4" name="Content Placeholder 3">
            <a:extLst>
              <a:ext uri="{FF2B5EF4-FFF2-40B4-BE49-F238E27FC236}">
                <a16:creationId xmlns:a16="http://schemas.microsoft.com/office/drawing/2014/main" id="{4C23915E-7541-46BB-AC4C-97567F91C28C}"/>
              </a:ext>
            </a:extLst>
          </p:cNvPr>
          <p:cNvSpPr txBox="1">
            <a:spLocks noGrp="1"/>
          </p:cNvSpPr>
          <p:nvPr>
            <p:ph idx="1"/>
          </p:nvPr>
        </p:nvSpPr>
        <p:spPr>
          <a:xfrm>
            <a:off x="838200" y="2025839"/>
            <a:ext cx="10134600" cy="1052921"/>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just">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Yes the information is limited by law and information security policy.</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50000"/>
              </a:lnSpc>
              <a:spcAft>
                <a:spcPts val="800"/>
              </a:spcAft>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2FE1923C-135B-4CE4-BAD2-319DEB5116AB}"/>
              </a:ext>
            </a:extLst>
          </p:cNvPr>
          <p:cNvSpPr txBox="1">
            <a:spLocks/>
          </p:cNvSpPr>
          <p:nvPr/>
        </p:nvSpPr>
        <p:spPr>
          <a:xfrm>
            <a:off x="838200" y="3413911"/>
            <a:ext cx="10134600" cy="1787262"/>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Owners identification information is held from being made public.</a:t>
            </a:r>
            <a:r>
              <a:rPr lang="mt-MT" sz="1800" dirty="0">
                <a:effectLst/>
                <a:latin typeface="Times New Roman" panose="02020603050405020304" pitchFamily="18" charset="0"/>
                <a:ea typeface="Calibri" panose="020F0502020204030204" pitchFamily="34" charset="0"/>
                <a:cs typeface="Times New Roman" panose="02020603050405020304" pitchFamily="18" charset="0"/>
              </a:rPr>
              <a:t> D</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escriptive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information of the immovable can be accessed by anyone without any restrictions. According to the Turkish Civil Code, the rights and the restrictions on the immovable can be accessed by only those that make their legal interest believable. Information other than these can be accessed by legal authority or court decision.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2963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C6B9D-3D11-4991-B337-2C093D4522E2}"/>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Romania</a:t>
            </a:r>
          </a:p>
        </p:txBody>
      </p:sp>
      <p:sp>
        <p:nvSpPr>
          <p:cNvPr id="4" name="Content Placeholder 3">
            <a:extLst>
              <a:ext uri="{FF2B5EF4-FFF2-40B4-BE49-F238E27FC236}">
                <a16:creationId xmlns:a16="http://schemas.microsoft.com/office/drawing/2014/main" id="{02CEFDD2-5213-408D-BD9E-D31F106E1280}"/>
              </a:ext>
            </a:extLst>
          </p:cNvPr>
          <p:cNvSpPr txBox="1">
            <a:spLocks noGrp="1"/>
          </p:cNvSpPr>
          <p:nvPr>
            <p:ph idx="1"/>
          </p:nvPr>
        </p:nvSpPr>
        <p:spPr>
          <a:xfrm>
            <a:off x="756058" y="1913066"/>
            <a:ext cx="10757132" cy="1320247"/>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1. </a:t>
            </a:r>
            <a:r>
              <a:rPr lang="en-US" sz="1800" dirty="0">
                <a:solidFill>
                  <a:schemeClr val="bg1"/>
                </a:solidFill>
                <a:effectLst/>
                <a:latin typeface="Times New Roman" panose="02020603050405020304" pitchFamily="18" charset="0"/>
                <a:ea typeface="Calibri" panose="020F0502020204030204" pitchFamily="34" charset="0"/>
              </a:rPr>
              <a:t>The information regarding the status of a real estate registered in the database may be consulted by any person using his identification data. Any interested person may consult the file with documents, in compliance with the legal provisions on processing of personal data.</a:t>
            </a:r>
            <a:endPar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0114FD3B-799C-470A-ABBD-33513DFB114E}"/>
              </a:ext>
            </a:extLst>
          </p:cNvPr>
          <p:cNvSpPr txBox="1">
            <a:spLocks/>
          </p:cNvSpPr>
          <p:nvPr/>
        </p:nvSpPr>
        <p:spPr>
          <a:xfrm>
            <a:off x="756058" y="3647435"/>
            <a:ext cx="10757132" cy="1973190"/>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Clr>
                <a:srgbClr val="000000"/>
              </a:buClr>
              <a:buNone/>
            </a:pP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Certain information cannot be made public and this includes </a:t>
            </a:r>
            <a:r>
              <a:rPr lang="mt-MT"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amongst others </a:t>
            </a: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information about real estate</a:t>
            </a:r>
            <a:r>
              <a:rPr lang="mt-MT"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and</a:t>
            </a: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information belonging to institutions in the field of national defense, security and public order</a:t>
            </a:r>
            <a:r>
              <a:rPr lang="mt-MT"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 the case of personal data, consent of the individuals regarding the processing of personal data is requested. Public information of personal interest may not be transferred between public authorities, except under a legal obligation or with the prior written consent of the person who has access to that information.</a:t>
            </a:r>
            <a:endPar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0455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99A00-378E-40CC-AEBD-9259944125D9}"/>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Spain</a:t>
            </a:r>
          </a:p>
        </p:txBody>
      </p:sp>
      <p:sp>
        <p:nvSpPr>
          <p:cNvPr id="4" name="Content Placeholder 3">
            <a:extLst>
              <a:ext uri="{FF2B5EF4-FFF2-40B4-BE49-F238E27FC236}">
                <a16:creationId xmlns:a16="http://schemas.microsoft.com/office/drawing/2014/main" id="{854DCC13-CA56-4855-A2C0-156C2DEFF51F}"/>
              </a:ext>
            </a:extLst>
          </p:cNvPr>
          <p:cNvSpPr txBox="1">
            <a:spLocks noGrp="1"/>
          </p:cNvSpPr>
          <p:nvPr>
            <p:ph idx="1"/>
          </p:nvPr>
        </p:nvSpPr>
        <p:spPr>
          <a:xfrm>
            <a:off x="820020" y="1929467"/>
            <a:ext cx="10659613" cy="1912691"/>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buNone/>
            </a:pP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1. Yes</a:t>
            </a:r>
            <a:r>
              <a:rPr lang="mt-MT" sz="1600" dirty="0">
                <a:effectLst/>
                <a:latin typeface="Times New Roman" panose="02020603050405020304" pitchFamily="18" charset="0"/>
                <a:ea typeface="Calibri" panose="020F0502020204030204" pitchFamily="34" charset="0"/>
                <a:cs typeface="Times New Roman" panose="02020603050405020304" pitchFamily="18" charset="0"/>
              </a:rPr>
              <a:t> there is a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limit </a:t>
            </a:r>
            <a:r>
              <a:rPr lang="mt-MT" sz="1600" dirty="0">
                <a:effectLst/>
                <a:latin typeface="Times New Roman" panose="02020603050405020304" pitchFamily="18" charset="0"/>
                <a:ea typeface="Calibri" panose="020F0502020204030204" pitchFamily="34" charset="0"/>
                <a:cs typeface="Times New Roman" panose="02020603050405020304" pitchFamily="18" charset="0"/>
              </a:rPr>
              <a:t>to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the information that can be accessed. Article 221 of Mortgage Law states: “The Registries will be public for those who have a known interest in ascertaining the status of the registered real estate or rights in rem. The interest shall be presumed in any authority, employee or public official acting by reason of his office or position”. The interest should be manifested before asking for any data. Depending on the interest manifested before the Registrar, the information will be given or not.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5CAC52F8-E150-49E0-9CAA-F5F67DFF9442}"/>
              </a:ext>
            </a:extLst>
          </p:cNvPr>
          <p:cNvSpPr txBox="1">
            <a:spLocks/>
          </p:cNvSpPr>
          <p:nvPr/>
        </p:nvSpPr>
        <p:spPr>
          <a:xfrm>
            <a:off x="793106" y="4220171"/>
            <a:ext cx="10713440" cy="1442397"/>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GB" sz="1600" dirty="0">
                <a:latin typeface="Times New Roman" panose="02020603050405020304" pitchFamily="18" charset="0"/>
                <a:ea typeface="Calibri" panose="020F0502020204030204" pitchFamily="34" charset="0"/>
                <a:cs typeface="Times New Roman" panose="02020603050405020304" pitchFamily="18" charset="0"/>
              </a:rPr>
              <a:t>2. </a:t>
            </a:r>
            <a:r>
              <a:rPr lang="en-GB" sz="1600" dirty="0">
                <a:effectLst/>
                <a:latin typeface="Times New Roman" panose="02020603050405020304" pitchFamily="18" charset="0"/>
                <a:ea typeface="Calibri" panose="020F0502020204030204" pitchFamily="34" charset="0"/>
                <a:cs typeface="Times New Roman" panose="02020603050405020304" pitchFamily="18" charset="0"/>
              </a:rPr>
              <a:t>General information which is given to the public includes Ownership: name, surnames and ID and Description of the registered property. General information which is held from being public includes Data without legal significance, Non-patrimonial data and Civil status Exceptionally, it is granted access to the record of the registration folio.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8335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F8189-BD94-43CD-A7C3-D1F0F10293BF}"/>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Cyprus</a:t>
            </a:r>
          </a:p>
        </p:txBody>
      </p:sp>
      <p:sp>
        <p:nvSpPr>
          <p:cNvPr id="4" name="Content Placeholder 3">
            <a:extLst>
              <a:ext uri="{FF2B5EF4-FFF2-40B4-BE49-F238E27FC236}">
                <a16:creationId xmlns:a16="http://schemas.microsoft.com/office/drawing/2014/main" id="{36E3A38E-1992-4596-AC50-AEE58E7B487A}"/>
              </a:ext>
            </a:extLst>
          </p:cNvPr>
          <p:cNvSpPr txBox="1">
            <a:spLocks noGrp="1"/>
          </p:cNvSpPr>
          <p:nvPr>
            <p:ph idx="1"/>
          </p:nvPr>
        </p:nvSpPr>
        <p:spPr>
          <a:xfrm>
            <a:off x="1192284" y="2122415"/>
            <a:ext cx="9470123" cy="840075"/>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Yes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ED4A68BF-FA40-4958-8DAA-A895AD240694}"/>
              </a:ext>
            </a:extLst>
          </p:cNvPr>
          <p:cNvSpPr txBox="1">
            <a:spLocks/>
          </p:cNvSpPr>
          <p:nvPr/>
        </p:nvSpPr>
        <p:spPr>
          <a:xfrm>
            <a:off x="1192284" y="3261220"/>
            <a:ext cx="9470123" cy="1430425"/>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just">
              <a:lnSpc>
                <a:spcPct val="150000"/>
              </a:lnSpc>
              <a:spcAft>
                <a:spcPts val="800"/>
              </a:spcAft>
            </a:pP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buNone/>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2. Ownership Details – Name &amp; ID of Property Owner is only available to the owner of the property as well as to interested parties as prescribed by the law.  </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50000"/>
              </a:lnSpc>
              <a:spcAft>
                <a:spcPts val="800"/>
              </a:spcAft>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In addition Banks are allowed to have access to this kind of information as mortgage lenders.</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50000"/>
              </a:lnSpc>
              <a:spcAft>
                <a:spcPts val="800"/>
              </a:spcAft>
              <a:buFont typeface="Arial" panose="020B0604020202020204" pitchFamily="34" charset="0"/>
              <a:buNone/>
            </a:pPr>
            <a:endParaRPr lang="en-GB"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5964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E00176-E0BC-45FA-8C40-136F347759D2}"/>
              </a:ext>
            </a:extLst>
          </p:cNvPr>
          <p:cNvSpPr>
            <a:spLocks noGrp="1"/>
          </p:cNvSpPr>
          <p:nvPr>
            <p:ph idx="1"/>
          </p:nvPr>
        </p:nvSpPr>
        <p:spPr/>
        <p:txBody>
          <a:bodyPr>
            <a:normAutofit/>
          </a:bodyPr>
          <a:lstStyle/>
          <a:p>
            <a:pPr marL="0" indent="0" algn="ctr">
              <a:buNone/>
            </a:pPr>
            <a:endParaRPr lang="en-GB" sz="5400" dirty="0">
              <a:latin typeface="Times New Roman" panose="02020603050405020304" pitchFamily="18" charset="0"/>
              <a:cs typeface="Times New Roman" panose="02020603050405020304" pitchFamily="18" charset="0"/>
            </a:endParaRPr>
          </a:p>
          <a:p>
            <a:pPr marL="0" indent="0" algn="ctr">
              <a:buNone/>
            </a:pPr>
            <a:r>
              <a:rPr lang="en-GB" sz="5400" b="1" dirty="0">
                <a:latin typeface="Times New Roman" panose="02020603050405020304" pitchFamily="18" charset="0"/>
                <a:cs typeface="Times New Roman" panose="02020603050405020304" pitchFamily="18" charset="0"/>
              </a:rPr>
              <a:t>INTRODUCTION</a:t>
            </a:r>
          </a:p>
        </p:txBody>
      </p:sp>
      <p:sp>
        <p:nvSpPr>
          <p:cNvPr id="4" name="Rectangle 3">
            <a:extLst>
              <a:ext uri="{FF2B5EF4-FFF2-40B4-BE49-F238E27FC236}">
                <a16:creationId xmlns:a16="http://schemas.microsoft.com/office/drawing/2014/main" id="{81ED6A58-EFA4-4951-B031-57991155DB60}"/>
              </a:ext>
            </a:extLst>
          </p:cNvPr>
          <p:cNvSpPr/>
          <p:nvPr/>
        </p:nvSpPr>
        <p:spPr>
          <a:xfrm>
            <a:off x="0" y="0"/>
            <a:ext cx="12192000" cy="495656"/>
          </a:xfrm>
          <a:prstGeom prst="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D117AE8F-3539-4C43-B066-21537120658F}"/>
              </a:ext>
            </a:extLst>
          </p:cNvPr>
          <p:cNvPicPr>
            <a:picLocks noChangeAspect="1"/>
          </p:cNvPicPr>
          <p:nvPr/>
        </p:nvPicPr>
        <p:blipFill>
          <a:blip r:embed="rId2"/>
          <a:stretch>
            <a:fillRect/>
          </a:stretch>
        </p:blipFill>
        <p:spPr>
          <a:xfrm>
            <a:off x="1535185" y="5378200"/>
            <a:ext cx="9325560" cy="314325"/>
          </a:xfrm>
          <a:prstGeom prst="rect">
            <a:avLst/>
          </a:prstGeom>
        </p:spPr>
      </p:pic>
    </p:spTree>
    <p:extLst>
      <p:ext uri="{BB962C8B-B14F-4D97-AF65-F5344CB8AC3E}">
        <p14:creationId xmlns:p14="http://schemas.microsoft.com/office/powerpoint/2010/main" val="2052389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9B3B6-A162-4523-A581-E9A454695258}"/>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Lithuania</a:t>
            </a:r>
          </a:p>
        </p:txBody>
      </p:sp>
      <p:sp>
        <p:nvSpPr>
          <p:cNvPr id="4" name="Content Placeholder 3">
            <a:extLst>
              <a:ext uri="{FF2B5EF4-FFF2-40B4-BE49-F238E27FC236}">
                <a16:creationId xmlns:a16="http://schemas.microsoft.com/office/drawing/2014/main" id="{6B9E1744-0636-44DA-B082-1AF8633947A6}"/>
              </a:ext>
            </a:extLst>
          </p:cNvPr>
          <p:cNvSpPr txBox="1">
            <a:spLocks noGrp="1"/>
          </p:cNvSpPr>
          <p:nvPr>
            <p:ph idx="1"/>
          </p:nvPr>
        </p:nvSpPr>
        <p:spPr>
          <a:xfrm>
            <a:off x="933536" y="2080470"/>
            <a:ext cx="10291369" cy="1008419"/>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nSpc>
                <a:spcPct val="107000"/>
              </a:lnSpc>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Yes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AC0C8D1C-030B-4099-A9D4-0402ED791F49}"/>
              </a:ext>
            </a:extLst>
          </p:cNvPr>
          <p:cNvSpPr txBox="1">
            <a:spLocks/>
          </p:cNvSpPr>
          <p:nvPr/>
        </p:nvSpPr>
        <p:spPr>
          <a:xfrm>
            <a:off x="933536" y="3429000"/>
            <a:ext cx="10291369" cy="1749105"/>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2. The data of the Real Property Register, with the exception of the personal identity code of a natural person and information constituting a state secret, are public. However, archival data of the Real Property Register, data on the entire personal property and documents, on the basis of which the registration was made, can be provided only to a limited group of persons.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1288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31675-8BF9-43B4-B604-C371D81B8091}"/>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Portugal</a:t>
            </a:r>
          </a:p>
        </p:txBody>
      </p:sp>
      <p:sp>
        <p:nvSpPr>
          <p:cNvPr id="4" name="Content Placeholder 3">
            <a:extLst>
              <a:ext uri="{FF2B5EF4-FFF2-40B4-BE49-F238E27FC236}">
                <a16:creationId xmlns:a16="http://schemas.microsoft.com/office/drawing/2014/main" id="{E8AA1DC9-2C63-40C1-95D2-E86FFCEA3E3B}"/>
              </a:ext>
            </a:extLst>
          </p:cNvPr>
          <p:cNvSpPr txBox="1">
            <a:spLocks noGrp="1"/>
          </p:cNvSpPr>
          <p:nvPr>
            <p:ph idx="1"/>
          </p:nvPr>
        </p:nvSpPr>
        <p:spPr>
          <a:xfrm>
            <a:off x="791361" y="1845579"/>
            <a:ext cx="10886113" cy="1489556"/>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029" sz="1600" dirty="0">
                <a:effectLst/>
                <a:latin typeface="Times New Roman" panose="02020603050405020304" pitchFamily="18" charset="0"/>
                <a:ea typeface="Times New Roman" panose="02020603050405020304" pitchFamily="18" charset="0"/>
                <a:cs typeface="Times New Roman" panose="02020603050405020304" pitchFamily="18" charset="0"/>
              </a:rPr>
              <a:t>1. According to article 1 of the Land Registry Code (LRC), the purpose of Portuguese LR is to publicize the legal status of immovable property, considering the security of real estate and legal trade. To that extent the information provided by land registry can be accessed by all without restrictions. However, data protection rules do not allow searches by owner name. Only searches by property are allowed.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E801E130-C875-4D03-9523-81BE031FAB48}"/>
              </a:ext>
            </a:extLst>
          </p:cNvPr>
          <p:cNvSpPr txBox="1">
            <a:spLocks/>
          </p:cNvSpPr>
          <p:nvPr/>
        </p:nvSpPr>
        <p:spPr>
          <a:xfrm>
            <a:off x="774581" y="3522865"/>
            <a:ext cx="10902893" cy="1896423"/>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029" sz="1600" dirty="0">
                <a:effectLst/>
                <a:latin typeface="Times New Roman" panose="02020603050405020304" pitchFamily="18" charset="0"/>
                <a:ea typeface="Times New Roman" panose="02020603050405020304" pitchFamily="18" charset="0"/>
                <a:cs typeface="Times New Roman" panose="02020603050405020304" pitchFamily="18" charset="0"/>
              </a:rPr>
              <a:t>2. The land registry information is only made public when the registration is confirmed and paper or online certificates can be requested. Regarding natural persons the information usually include the Name of the owner. There may be also other identification numbers but not </a:t>
            </a:r>
            <a:r>
              <a:rPr lang="mt-MT" sz="16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029" sz="1600" dirty="0">
                <a:effectLst/>
                <a:latin typeface="Times New Roman" panose="02020603050405020304" pitchFamily="18" charset="0"/>
                <a:ea typeface="Times New Roman" panose="02020603050405020304" pitchFamily="18" charset="0"/>
                <a:cs typeface="Times New Roman" panose="02020603050405020304" pitchFamily="18" charset="0"/>
              </a:rPr>
              <a:t>ID or national identity card. </a:t>
            </a:r>
            <a:r>
              <a:rPr lang="mt-MT" sz="1600" dirty="0">
                <a:effectLst/>
                <a:latin typeface="Times New Roman" panose="02020603050405020304" pitchFamily="18" charset="0"/>
                <a:ea typeface="Times New Roman" panose="02020603050405020304" pitchFamily="18" charset="0"/>
                <a:cs typeface="Times New Roman" panose="02020603050405020304" pitchFamily="18" charset="0"/>
              </a:rPr>
              <a:t>A reference to the spouse may be included. </a:t>
            </a:r>
            <a:r>
              <a:rPr lang="en-029" sz="1600" dirty="0">
                <a:effectLst/>
                <a:latin typeface="Times New Roman" panose="02020603050405020304" pitchFamily="18" charset="0"/>
                <a:ea typeface="Times New Roman" panose="02020603050405020304" pitchFamily="18" charset="0"/>
                <a:cs typeface="Times New Roman" panose="02020603050405020304" pitchFamily="18" charset="0"/>
              </a:rPr>
              <a:t>In case of legal person, information will usually include the Name of the company, the ID/Registration number and the Registered office. Only the information required by law and referred to above is public. The remaining information is protected.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5789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E29947-24DD-47AA-A31F-5F9DBA1D603E}"/>
              </a:ext>
            </a:extLst>
          </p:cNvPr>
          <p:cNvSpPr>
            <a:spLocks noGrp="1"/>
          </p:cNvSpPr>
          <p:nvPr>
            <p:ph idx="1"/>
          </p:nvPr>
        </p:nvSpPr>
        <p:spPr/>
        <p:txBody>
          <a:bodyPr>
            <a:normAutofit/>
          </a:bodyPr>
          <a:lstStyle/>
          <a:p>
            <a:pPr marL="0" indent="0" algn="ctr">
              <a:buNone/>
            </a:pPr>
            <a:endParaRPr lang="en-GB" sz="5400" b="1" dirty="0">
              <a:latin typeface="Times New Roman" panose="02020603050405020304" pitchFamily="18" charset="0"/>
              <a:cs typeface="Times New Roman" panose="02020603050405020304" pitchFamily="18" charset="0"/>
            </a:endParaRPr>
          </a:p>
          <a:p>
            <a:pPr marL="0" indent="0" algn="ctr">
              <a:buNone/>
            </a:pPr>
            <a:r>
              <a:rPr lang="en-GB" sz="5400" b="1" dirty="0">
                <a:latin typeface="Times New Roman" panose="02020603050405020304" pitchFamily="18" charset="0"/>
                <a:cs typeface="Times New Roman" panose="02020603050405020304" pitchFamily="18" charset="0"/>
              </a:rPr>
              <a:t>CONCLUSION</a:t>
            </a:r>
          </a:p>
        </p:txBody>
      </p:sp>
      <p:sp>
        <p:nvSpPr>
          <p:cNvPr id="4" name="Rectangle 3">
            <a:extLst>
              <a:ext uri="{FF2B5EF4-FFF2-40B4-BE49-F238E27FC236}">
                <a16:creationId xmlns:a16="http://schemas.microsoft.com/office/drawing/2014/main" id="{B2EE4D43-E680-40CB-85FA-F5FEB70006F9}"/>
              </a:ext>
            </a:extLst>
          </p:cNvPr>
          <p:cNvSpPr/>
          <p:nvPr/>
        </p:nvSpPr>
        <p:spPr>
          <a:xfrm>
            <a:off x="0" y="0"/>
            <a:ext cx="12192000" cy="495656"/>
          </a:xfrm>
          <a:prstGeom prst="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7655F4BE-507F-44AB-9B64-63C002993483}"/>
              </a:ext>
            </a:extLst>
          </p:cNvPr>
          <p:cNvPicPr>
            <a:picLocks noChangeAspect="1"/>
          </p:cNvPicPr>
          <p:nvPr/>
        </p:nvPicPr>
        <p:blipFill>
          <a:blip r:embed="rId2"/>
          <a:stretch>
            <a:fillRect/>
          </a:stretch>
        </p:blipFill>
        <p:spPr>
          <a:xfrm>
            <a:off x="1535185" y="5378200"/>
            <a:ext cx="9325560" cy="314325"/>
          </a:xfrm>
          <a:prstGeom prst="rect">
            <a:avLst/>
          </a:prstGeom>
        </p:spPr>
      </p:pic>
    </p:spTree>
    <p:extLst>
      <p:ext uri="{BB962C8B-B14F-4D97-AF65-F5344CB8AC3E}">
        <p14:creationId xmlns:p14="http://schemas.microsoft.com/office/powerpoint/2010/main" val="220588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CA5EFB-2E67-4DAB-B44C-8872B31828E5}"/>
              </a:ext>
            </a:extLst>
          </p:cNvPr>
          <p:cNvSpPr>
            <a:spLocks noGrp="1"/>
          </p:cNvSpPr>
          <p:nvPr>
            <p:ph idx="1"/>
          </p:nvPr>
        </p:nvSpPr>
        <p:spPr>
          <a:xfrm>
            <a:off x="788565" y="494950"/>
            <a:ext cx="10503017" cy="5050173"/>
          </a:xfrm>
        </p:spPr>
        <p:txBody>
          <a:bodyPr>
            <a:normAutofit lnSpcReduction="10000"/>
          </a:bodyPr>
          <a:lstStyle/>
          <a:p>
            <a:pPr marL="0" indent="0" algn="just">
              <a:buNone/>
            </a:pPr>
            <a:endParaRPr lang="en-029"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1200"/>
              </a:spcAft>
              <a:buNone/>
            </a:pPr>
            <a:r>
              <a:rPr lang="en-029" sz="2400" dirty="0">
                <a:effectLst/>
                <a:latin typeface="Times New Roman" panose="02020603050405020304" pitchFamily="18" charset="0"/>
                <a:ea typeface="Times New Roman" panose="02020603050405020304" pitchFamily="18" charset="0"/>
                <a:cs typeface="Times New Roman" panose="02020603050405020304" pitchFamily="18" charset="0"/>
              </a:rPr>
              <a:t>From what we can analyse it is clear that although variations exists across countries which is natural as different countries have different laws and approaches, it is clear that almost all countries try to balance the public nature of the Land Registry with the requirements of Data Protection. </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buNone/>
            </a:pPr>
            <a:r>
              <a:rPr lang="en-029" sz="2400" dirty="0">
                <a:effectLst/>
                <a:latin typeface="Times New Roman" panose="02020603050405020304" pitchFamily="18" charset="0"/>
                <a:ea typeface="Times New Roman" panose="02020603050405020304" pitchFamily="18" charset="0"/>
                <a:cs typeface="Times New Roman" panose="02020603050405020304" pitchFamily="18" charset="0"/>
              </a:rPr>
              <a:t>The Land Registration Agency in Malta thanks all the CP’s who contributed to the questionnaire. These contributions will help The Land Registration Agency in Malta even more to shape our new GIS based online System, keeping in view the reality of Data Protection.  </a:t>
            </a:r>
            <a:endParaRPr lang="en-GB"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GB" dirty="0"/>
          </a:p>
        </p:txBody>
      </p:sp>
      <p:sp>
        <p:nvSpPr>
          <p:cNvPr id="4" name="Rectangle 3">
            <a:extLst>
              <a:ext uri="{FF2B5EF4-FFF2-40B4-BE49-F238E27FC236}">
                <a16:creationId xmlns:a16="http://schemas.microsoft.com/office/drawing/2014/main" id="{0786BEE7-58AC-464B-95F5-8AF46578C22E}"/>
              </a:ext>
            </a:extLst>
          </p:cNvPr>
          <p:cNvSpPr/>
          <p:nvPr/>
        </p:nvSpPr>
        <p:spPr>
          <a:xfrm>
            <a:off x="0" y="0"/>
            <a:ext cx="12192000" cy="495656"/>
          </a:xfrm>
          <a:prstGeom prst="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m_-2247489192604279324m_6027626534943076154Picture 1" descr="Land Registration Agency Logo with white Malta on purple round background and a pencil drawing a line from the middle of Malta to the right of the logo">
            <a:extLst>
              <a:ext uri="{FF2B5EF4-FFF2-40B4-BE49-F238E27FC236}">
                <a16:creationId xmlns:a16="http://schemas.microsoft.com/office/drawing/2014/main" id="{10D1B24B-0119-4087-80A3-991955DBAB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477" y="5415647"/>
            <a:ext cx="923488" cy="92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272D5F5F-67B9-4C0B-BBD1-92978083F107}"/>
              </a:ext>
            </a:extLst>
          </p:cNvPr>
          <p:cNvPicPr>
            <a:picLocks noChangeAspect="1"/>
          </p:cNvPicPr>
          <p:nvPr/>
        </p:nvPicPr>
        <p:blipFill>
          <a:blip r:embed="rId3"/>
          <a:stretch>
            <a:fillRect/>
          </a:stretch>
        </p:blipFill>
        <p:spPr>
          <a:xfrm>
            <a:off x="1766980" y="5840747"/>
            <a:ext cx="9645543" cy="314325"/>
          </a:xfrm>
          <a:prstGeom prst="rect">
            <a:avLst/>
          </a:prstGeom>
        </p:spPr>
      </p:pic>
    </p:spTree>
    <p:extLst>
      <p:ext uri="{BB962C8B-B14F-4D97-AF65-F5344CB8AC3E}">
        <p14:creationId xmlns:p14="http://schemas.microsoft.com/office/powerpoint/2010/main" val="306812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C7B5FE-755A-4BB9-8D49-26C101D9E9E8}"/>
              </a:ext>
            </a:extLst>
          </p:cNvPr>
          <p:cNvSpPr>
            <a:spLocks noGrp="1"/>
          </p:cNvSpPr>
          <p:nvPr>
            <p:ph idx="1"/>
          </p:nvPr>
        </p:nvSpPr>
        <p:spPr>
          <a:xfrm>
            <a:off x="779477" y="995115"/>
            <a:ext cx="10515600" cy="4351338"/>
          </a:xfrm>
        </p:spPr>
        <p:txBody>
          <a:bodyPr>
            <a:normAutofit lnSpcReduction="10000"/>
          </a:bodyPr>
          <a:lstStyle/>
          <a:p>
            <a:pPr marL="0" indent="0" algn="just">
              <a:lnSpc>
                <a:spcPct val="150000"/>
              </a:lnSpc>
              <a:buNone/>
            </a:pPr>
            <a:r>
              <a:rPr lang="en-GB"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 I had stated in a previous presentation regarding Data protection, the Land Registration Agency in Malta is  now in a very advanced stage where a new GIS based Online Land Registration System will be launched. This will be a technologically refreshed system which will make our Agency an almost paperless system.</a:t>
            </a:r>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GB" dirty="0"/>
          </a:p>
        </p:txBody>
      </p:sp>
      <p:sp>
        <p:nvSpPr>
          <p:cNvPr id="4" name="Rectangle 3">
            <a:extLst>
              <a:ext uri="{FF2B5EF4-FFF2-40B4-BE49-F238E27FC236}">
                <a16:creationId xmlns:a16="http://schemas.microsoft.com/office/drawing/2014/main" id="{041B36C7-378D-49D3-97FC-2F27D8E19F54}"/>
              </a:ext>
            </a:extLst>
          </p:cNvPr>
          <p:cNvSpPr/>
          <p:nvPr/>
        </p:nvSpPr>
        <p:spPr>
          <a:xfrm>
            <a:off x="0" y="0"/>
            <a:ext cx="12192000" cy="495656"/>
          </a:xfrm>
          <a:prstGeom prst="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m_-2247489192604279324m_6027626534943076154Picture 1" descr="Land Registration Agency Logo with white Malta on purple round background and a pencil drawing a line from the middle of Malta to the right of the logo">
            <a:extLst>
              <a:ext uri="{FF2B5EF4-FFF2-40B4-BE49-F238E27FC236}">
                <a16:creationId xmlns:a16="http://schemas.microsoft.com/office/drawing/2014/main" id="{E95701D7-7A9B-4CDE-A195-89D64105DC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477" y="5415647"/>
            <a:ext cx="923488" cy="92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70C363E4-4C78-49E9-A4D2-A548759FFDCE}"/>
              </a:ext>
            </a:extLst>
          </p:cNvPr>
          <p:cNvPicPr>
            <a:picLocks noChangeAspect="1"/>
          </p:cNvPicPr>
          <p:nvPr/>
        </p:nvPicPr>
        <p:blipFill>
          <a:blip r:embed="rId3"/>
          <a:stretch>
            <a:fillRect/>
          </a:stretch>
        </p:blipFill>
        <p:spPr>
          <a:xfrm>
            <a:off x="1847374" y="5845912"/>
            <a:ext cx="9645543" cy="314325"/>
          </a:xfrm>
          <a:prstGeom prst="rect">
            <a:avLst/>
          </a:prstGeom>
        </p:spPr>
      </p:pic>
    </p:spTree>
    <p:extLst>
      <p:ext uri="{BB962C8B-B14F-4D97-AF65-F5344CB8AC3E}">
        <p14:creationId xmlns:p14="http://schemas.microsoft.com/office/powerpoint/2010/main" val="3568265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6A0826-69A8-44E7-A277-D9679F161250}"/>
              </a:ext>
            </a:extLst>
          </p:cNvPr>
          <p:cNvSpPr>
            <a:spLocks noGrp="1"/>
          </p:cNvSpPr>
          <p:nvPr>
            <p:ph idx="1"/>
          </p:nvPr>
        </p:nvSpPr>
        <p:spPr>
          <a:xfrm>
            <a:off x="670421" y="676332"/>
            <a:ext cx="10515600" cy="5439241"/>
          </a:xfrm>
        </p:spPr>
        <p:txBody>
          <a:bodyPr>
            <a:normAutofit lnSpcReduction="10000"/>
          </a:bodyPr>
          <a:lstStyle/>
          <a:p>
            <a:pPr marL="0" indent="0" algn="just">
              <a:lnSpc>
                <a:spcPct val="150000"/>
              </a:lnSpc>
              <a:spcAft>
                <a:spcPts val="800"/>
              </a:spcAft>
              <a:buNone/>
            </a:pPr>
            <a:r>
              <a:rPr lang="en-GB" sz="2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new system will be possibly open and accessible to the population in general with maybe varying levels of access according to the user. Due to this reason, the issue cropped up of how will we balance Data Protection with the transparency typical of Land Registry tradition. As we appreciate the feedback of the ELRA members regarding this issue </a:t>
            </a:r>
            <a:r>
              <a:rPr lang="en-GB"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asked the following 2 questions that ELRA sent to the various contact points:</a:t>
            </a:r>
            <a:endParaRPr lang="en-GB"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fontAlgn="base">
              <a:lnSpc>
                <a:spcPct val="150000"/>
              </a:lnSpc>
              <a:spcBef>
                <a:spcPts val="770"/>
              </a:spcBef>
              <a:buClr>
                <a:srgbClr val="000000"/>
              </a:buClr>
              <a:buSzPts val="3200"/>
              <a:buNone/>
            </a:pPr>
            <a:r>
              <a:rPr lang="en-GB"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As regards countries having an online system of registration does Data Protection limit the information that can be easily accessed?</a:t>
            </a:r>
            <a:endParaRPr lang="en-GB"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50000"/>
              </a:lnSpc>
              <a:spcAft>
                <a:spcPts val="800"/>
              </a:spcAft>
              <a:buClr>
                <a:srgbClr val="000000"/>
              </a:buClr>
              <a:buSzPts val="3200"/>
              <a:buNone/>
            </a:pPr>
            <a:r>
              <a:rPr lang="en-GB" sz="2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If yes what information is held from being made public ?</a:t>
            </a:r>
            <a:endParaRPr lang="en-GB"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GB" dirty="0"/>
          </a:p>
        </p:txBody>
      </p:sp>
      <p:sp>
        <p:nvSpPr>
          <p:cNvPr id="4" name="Rectangle 3">
            <a:extLst>
              <a:ext uri="{FF2B5EF4-FFF2-40B4-BE49-F238E27FC236}">
                <a16:creationId xmlns:a16="http://schemas.microsoft.com/office/drawing/2014/main" id="{88ADFA7C-60A5-4BB3-9E39-2CCB4672BBC0}"/>
              </a:ext>
            </a:extLst>
          </p:cNvPr>
          <p:cNvSpPr/>
          <p:nvPr/>
        </p:nvSpPr>
        <p:spPr>
          <a:xfrm>
            <a:off x="0" y="0"/>
            <a:ext cx="12192000" cy="495656"/>
          </a:xfrm>
          <a:prstGeom prst="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m_-2247489192604279324m_6027626534943076154Picture 1" descr="Land Registration Agency Logo with white Malta on purple round background and a pencil drawing a line from the middle of Malta to the right of the logo">
            <a:extLst>
              <a:ext uri="{FF2B5EF4-FFF2-40B4-BE49-F238E27FC236}">
                <a16:creationId xmlns:a16="http://schemas.microsoft.com/office/drawing/2014/main" id="{55724008-0FF4-4BDB-BCDD-B210BDFAD4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421" y="5719924"/>
            <a:ext cx="923488" cy="92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7943607B-3387-4C7C-9077-3F70D1538988}"/>
              </a:ext>
            </a:extLst>
          </p:cNvPr>
          <p:cNvPicPr>
            <a:picLocks noChangeAspect="1"/>
          </p:cNvPicPr>
          <p:nvPr/>
        </p:nvPicPr>
        <p:blipFill>
          <a:blip r:embed="rId3"/>
          <a:stretch>
            <a:fillRect/>
          </a:stretch>
        </p:blipFill>
        <p:spPr>
          <a:xfrm>
            <a:off x="1708258" y="6139086"/>
            <a:ext cx="9645543" cy="314325"/>
          </a:xfrm>
          <a:prstGeom prst="rect">
            <a:avLst/>
          </a:prstGeom>
        </p:spPr>
      </p:pic>
    </p:spTree>
    <p:extLst>
      <p:ext uri="{BB962C8B-B14F-4D97-AF65-F5344CB8AC3E}">
        <p14:creationId xmlns:p14="http://schemas.microsoft.com/office/powerpoint/2010/main" val="6186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B51D1A-E586-49BD-92E0-836B95971311}"/>
              </a:ext>
            </a:extLst>
          </p:cNvPr>
          <p:cNvSpPr>
            <a:spLocks noGrp="1"/>
          </p:cNvSpPr>
          <p:nvPr>
            <p:ph idx="1"/>
          </p:nvPr>
        </p:nvSpPr>
        <p:spPr/>
        <p:txBody>
          <a:bodyPr/>
          <a:lstStyle/>
          <a:p>
            <a:pPr marL="0" indent="0">
              <a:lnSpc>
                <a:spcPct val="150000"/>
              </a:lnSpc>
              <a:buNone/>
            </a:pPr>
            <a:r>
              <a:rPr lang="en-GB" sz="40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this presentation, I will be presenting the following summary of the various replies:</a:t>
            </a:r>
            <a:endParaRPr lang="en-GB" sz="4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GB" dirty="0"/>
          </a:p>
        </p:txBody>
      </p:sp>
      <p:sp>
        <p:nvSpPr>
          <p:cNvPr id="4" name="Rectangle 3">
            <a:extLst>
              <a:ext uri="{FF2B5EF4-FFF2-40B4-BE49-F238E27FC236}">
                <a16:creationId xmlns:a16="http://schemas.microsoft.com/office/drawing/2014/main" id="{CAAB81D6-1930-47FF-A811-7827D15E5297}"/>
              </a:ext>
            </a:extLst>
          </p:cNvPr>
          <p:cNvSpPr/>
          <p:nvPr/>
        </p:nvSpPr>
        <p:spPr>
          <a:xfrm>
            <a:off x="0" y="0"/>
            <a:ext cx="12192000" cy="495656"/>
          </a:xfrm>
          <a:prstGeom prst="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m_-2247489192604279324m_6027626534943076154Picture 1" descr="Land Registration Agency Logo with white Malta on purple round background and a pencil drawing a line from the middle of Malta to the right of the logo">
            <a:extLst>
              <a:ext uri="{FF2B5EF4-FFF2-40B4-BE49-F238E27FC236}">
                <a16:creationId xmlns:a16="http://schemas.microsoft.com/office/drawing/2014/main" id="{8C64AA15-8E14-4991-AF99-D68152F0B5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532" y="5253475"/>
            <a:ext cx="923488" cy="92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04671D22-42E1-4B81-9A81-3D727570E63F}"/>
              </a:ext>
            </a:extLst>
          </p:cNvPr>
          <p:cNvPicPr>
            <a:picLocks noChangeAspect="1"/>
          </p:cNvPicPr>
          <p:nvPr/>
        </p:nvPicPr>
        <p:blipFill>
          <a:blip r:embed="rId3"/>
          <a:stretch>
            <a:fillRect/>
          </a:stretch>
        </p:blipFill>
        <p:spPr>
          <a:xfrm>
            <a:off x="1761688" y="5715219"/>
            <a:ext cx="9645543" cy="314325"/>
          </a:xfrm>
          <a:prstGeom prst="rect">
            <a:avLst/>
          </a:prstGeom>
        </p:spPr>
      </p:pic>
    </p:spTree>
    <p:extLst>
      <p:ext uri="{BB962C8B-B14F-4D97-AF65-F5344CB8AC3E}">
        <p14:creationId xmlns:p14="http://schemas.microsoft.com/office/powerpoint/2010/main" val="2638912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E1359-13F8-4D10-BCEC-65F3FA4B6ACA}"/>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Austria</a:t>
            </a:r>
          </a:p>
        </p:txBody>
      </p:sp>
      <p:sp>
        <p:nvSpPr>
          <p:cNvPr id="3" name="Content Placeholder 2">
            <a:extLst>
              <a:ext uri="{FF2B5EF4-FFF2-40B4-BE49-F238E27FC236}">
                <a16:creationId xmlns:a16="http://schemas.microsoft.com/office/drawing/2014/main" id="{514A584D-C1A4-41B0-81FE-A944ED1A8071}"/>
              </a:ext>
            </a:extLst>
          </p:cNvPr>
          <p:cNvSpPr>
            <a:spLocks noGrp="1"/>
          </p:cNvSpPr>
          <p:nvPr>
            <p:ph idx="1"/>
          </p:nvPr>
        </p:nvSpPr>
        <p:spPr>
          <a:xfrm>
            <a:off x="1062135" y="1583029"/>
            <a:ext cx="10515600" cy="4351338"/>
          </a:xfrm>
        </p:spPr>
        <p:txBody>
          <a:bodyPr/>
          <a:lstStyle/>
          <a:p>
            <a:pPr indent="0">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3" name="TextBox 42">
            <a:extLst>
              <a:ext uri="{FF2B5EF4-FFF2-40B4-BE49-F238E27FC236}">
                <a16:creationId xmlns:a16="http://schemas.microsoft.com/office/drawing/2014/main" id="{921735F2-FA0A-4580-9C12-003BB20706FF}"/>
              </a:ext>
            </a:extLst>
          </p:cNvPr>
          <p:cNvSpPr txBox="1"/>
          <p:nvPr/>
        </p:nvSpPr>
        <p:spPr>
          <a:xfrm>
            <a:off x="8271545" y="4714613"/>
            <a:ext cx="184731" cy="369332"/>
          </a:xfrm>
          <a:prstGeom prst="rect">
            <a:avLst/>
          </a:prstGeom>
          <a:noFill/>
        </p:spPr>
        <p:txBody>
          <a:bodyPr wrap="none" rtlCol="0">
            <a:spAutoFit/>
          </a:bodyPr>
          <a:lstStyle/>
          <a:p>
            <a:endParaRPr lang="en-GB" dirty="0"/>
          </a:p>
        </p:txBody>
      </p:sp>
      <p:sp>
        <p:nvSpPr>
          <p:cNvPr id="53" name="Rectangle: Rounded Corners 52">
            <a:extLst>
              <a:ext uri="{FF2B5EF4-FFF2-40B4-BE49-F238E27FC236}">
                <a16:creationId xmlns:a16="http://schemas.microsoft.com/office/drawing/2014/main" id="{68F5D9C0-2C8C-42ED-8ADC-9DD1F11FEA80}"/>
              </a:ext>
            </a:extLst>
          </p:cNvPr>
          <p:cNvSpPr/>
          <p:nvPr/>
        </p:nvSpPr>
        <p:spPr>
          <a:xfrm>
            <a:off x="998054" y="1877086"/>
            <a:ext cx="10195891" cy="1698663"/>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50000"/>
              </a:lnSpc>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 The information of the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Landbook</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is public. It is regulated by the Austrian Civil Code and the Law on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Landbook</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For the request of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landbook</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information in general you do not present any legal interest. The only exception is the search based on the name of the owners where one has to show legal interest.</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Rectangle: Rounded Corners 53">
            <a:extLst>
              <a:ext uri="{FF2B5EF4-FFF2-40B4-BE49-F238E27FC236}">
                <a16:creationId xmlns:a16="http://schemas.microsoft.com/office/drawing/2014/main" id="{3F91E57E-5DE8-4B37-B279-29D9DF609E4B}"/>
              </a:ext>
            </a:extLst>
          </p:cNvPr>
          <p:cNvSpPr/>
          <p:nvPr/>
        </p:nvSpPr>
        <p:spPr>
          <a:xfrm>
            <a:off x="998053" y="3955805"/>
            <a:ext cx="10195891" cy="1698663"/>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50000"/>
              </a:lnSpc>
            </a:pPr>
            <a:r>
              <a:rPr lang="en-US" sz="2000" dirty="0">
                <a:latin typeface="Times New Roman" panose="02020603050405020304" pitchFamily="18" charset="0"/>
                <a:ea typeface="Calibri" panose="020F0502020204030204" pitchFamily="34" charset="0"/>
                <a:cs typeface="Times New Roman" panose="02020603050405020304" pitchFamily="18" charset="0"/>
              </a:rPr>
              <a:t>2.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Information that is not publicly accessible is the content of the application (court cases on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landbook</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and documents that are attached to the application that are by court decision not open for public access. It is up to the court’s decision to forward information if requested.</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3539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D7875-3837-4FDA-A3BB-9FA3641A1BE9}"/>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Bulgaria</a:t>
            </a:r>
          </a:p>
        </p:txBody>
      </p:sp>
      <p:sp>
        <p:nvSpPr>
          <p:cNvPr id="4" name="Content Placeholder 3">
            <a:extLst>
              <a:ext uri="{FF2B5EF4-FFF2-40B4-BE49-F238E27FC236}">
                <a16:creationId xmlns:a16="http://schemas.microsoft.com/office/drawing/2014/main" id="{77231481-E9B6-4276-A9C0-301F43A9AAFE}"/>
              </a:ext>
            </a:extLst>
          </p:cNvPr>
          <p:cNvSpPr>
            <a:spLocks noGrp="1"/>
          </p:cNvSpPr>
          <p:nvPr>
            <p:ph idx="1"/>
          </p:nvPr>
        </p:nvSpPr>
        <p:spPr>
          <a:xfrm>
            <a:off x="754310" y="1879082"/>
            <a:ext cx="10515600" cy="1652734"/>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lvl="0" indent="0" algn="just">
              <a:lnSpc>
                <a:spcPct val="150000"/>
              </a:lnSpc>
              <a:spcAft>
                <a:spcPts val="800"/>
              </a:spcAft>
              <a:buNone/>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1. According to Bulgarian legislation the entire property registration process as well as all notarial acts, are submitted to the registration offices only in paper.</a:t>
            </a:r>
            <a:r>
              <a:rPr lang="mt-M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All users of the Registry Agency Portal have access to a number of services. The access to all online services in the Bulgarian Land Register requires basic registration and the adding of an authentication tool to the user profile. According to Bulgarian legislation, the Land Register is public and every user can access the database contained in it.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18F30C3F-08D1-45C2-951A-DB5CF3E782D2}"/>
              </a:ext>
            </a:extLst>
          </p:cNvPr>
          <p:cNvSpPr txBox="1">
            <a:spLocks/>
          </p:cNvSpPr>
          <p:nvPr/>
        </p:nvSpPr>
        <p:spPr>
          <a:xfrm>
            <a:off x="754310" y="3833770"/>
            <a:ext cx="10515600" cy="2147580"/>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just">
              <a:lnSpc>
                <a:spcPct val="150000"/>
              </a:lnSpc>
              <a:spcAft>
                <a:spcPts val="800"/>
              </a:spcAft>
              <a:buNone/>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2. All online services provided by the Land register, requires one of the following 3 types of user authentication:</a:t>
            </a:r>
          </a:p>
          <a:p>
            <a:pPr algn="just">
              <a:lnSpc>
                <a:spcPct val="150000"/>
              </a:lnSpc>
              <a:spcBef>
                <a:spcPts val="0"/>
              </a:spcBef>
            </a:pPr>
            <a:r>
              <a:rPr lang="en-US" sz="1400" dirty="0">
                <a:latin typeface="Times New Roman" panose="02020603050405020304" pitchFamily="18" charset="0"/>
                <a:cs typeface="Times New Roman" panose="02020603050405020304" pitchFamily="18" charset="0"/>
              </a:rPr>
              <a:t>Qualified electronic signature;</a:t>
            </a:r>
            <a:endParaRPr lang="en-GB" sz="1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en-US" sz="1400" dirty="0">
                <a:latin typeface="Times New Roman" panose="02020603050405020304" pitchFamily="18" charset="0"/>
                <a:cs typeface="Times New Roman" panose="02020603050405020304" pitchFamily="18" charset="0"/>
              </a:rPr>
              <a:t>Certificate, issued by the Registry Agency;</a:t>
            </a:r>
            <a:endParaRPr lang="en-GB" sz="1400" dirty="0">
              <a:latin typeface="Times New Roman" panose="02020603050405020304" pitchFamily="18" charset="0"/>
              <a:cs typeface="Times New Roman" panose="02020603050405020304" pitchFamily="18" charset="0"/>
            </a:endParaRPr>
          </a:p>
          <a:p>
            <a:pPr algn="just">
              <a:lnSpc>
                <a:spcPct val="150000"/>
              </a:lnSpc>
              <a:spcBef>
                <a:spcPts val="0"/>
              </a:spcBef>
            </a:pPr>
            <a:r>
              <a:rPr lang="en-US" sz="1400" dirty="0">
                <a:latin typeface="Times New Roman" panose="02020603050405020304" pitchFamily="18" charset="0"/>
                <a:cs typeface="Times New Roman" panose="02020603050405020304" pitchFamily="18" charset="0"/>
              </a:rPr>
              <a:t>Personal Identification Code (PIC) of the National Revenue Agency.</a:t>
            </a:r>
          </a:p>
          <a:p>
            <a:pPr marL="0" indent="0" algn="just">
              <a:lnSpc>
                <a:spcPct val="150000"/>
              </a:lnSpc>
              <a:spcAft>
                <a:spcPts val="800"/>
              </a:spcAft>
              <a:buNone/>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Some of the services can only be provided on paper to the interested parties, such as the issuance of a certified copy of a notarial act and to make references on wills.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1520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CF79F-7C3B-4DAF-8697-CEF93F626A7E}"/>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Croatia</a:t>
            </a:r>
          </a:p>
        </p:txBody>
      </p:sp>
      <p:sp>
        <p:nvSpPr>
          <p:cNvPr id="4" name="Content Placeholder 3">
            <a:extLst>
              <a:ext uri="{FF2B5EF4-FFF2-40B4-BE49-F238E27FC236}">
                <a16:creationId xmlns:a16="http://schemas.microsoft.com/office/drawing/2014/main" id="{F33FA253-9A56-4BF5-B231-9FD5756974DA}"/>
              </a:ext>
            </a:extLst>
          </p:cNvPr>
          <p:cNvSpPr>
            <a:spLocks noGrp="1"/>
          </p:cNvSpPr>
          <p:nvPr>
            <p:ph idx="1"/>
          </p:nvPr>
        </p:nvSpPr>
        <p:spPr>
          <a:xfrm>
            <a:off x="838200" y="1937857"/>
            <a:ext cx="10327545" cy="1491143"/>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just">
              <a:lnSpc>
                <a:spcPct val="150000"/>
              </a:lnSpc>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 Yes, Data Protection limits the information that can be easily accessed.</a:t>
            </a:r>
            <a:endParaRPr lang="en-GB" sz="20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E3FF900E-C6EC-492B-9149-E2DB54307BF5}"/>
              </a:ext>
            </a:extLst>
          </p:cNvPr>
          <p:cNvSpPr/>
          <p:nvPr/>
        </p:nvSpPr>
        <p:spPr>
          <a:xfrm>
            <a:off x="838201" y="3632433"/>
            <a:ext cx="10327545" cy="2231472"/>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50000"/>
              </a:lnSpc>
              <a:spcAft>
                <a:spcPts val="8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2. Information on the list of real estate owned by certain natural or legal persons is held form being made public. In the Land Registry Act of the Republic of Croatia it is prescribed that the judicial authorities and competent State Attorney’s office and The Ministry of Finance, Tax Administration shall have access to data when necessary to perform tasks within their competence. A competent court can also grant access to data  to those persons who present the probable existence of legal interest.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6042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62227-BD4C-4399-BF77-E868930433DF}"/>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Estonia</a:t>
            </a:r>
          </a:p>
        </p:txBody>
      </p:sp>
      <p:sp>
        <p:nvSpPr>
          <p:cNvPr id="4" name="Content Placeholder 3">
            <a:extLst>
              <a:ext uri="{FF2B5EF4-FFF2-40B4-BE49-F238E27FC236}">
                <a16:creationId xmlns:a16="http://schemas.microsoft.com/office/drawing/2014/main" id="{59A05753-4E35-4FE2-AEED-9D9881B7CDEF}"/>
              </a:ext>
            </a:extLst>
          </p:cNvPr>
          <p:cNvSpPr>
            <a:spLocks noGrp="1"/>
          </p:cNvSpPr>
          <p:nvPr>
            <p:ph idx="1"/>
          </p:nvPr>
        </p:nvSpPr>
        <p:spPr>
          <a:xfrm>
            <a:off x="922089" y="1791356"/>
            <a:ext cx="9891320" cy="1069290"/>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nSpc>
                <a:spcPct val="150000"/>
              </a:lnSpc>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 Yes.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3">
            <a:extLst>
              <a:ext uri="{FF2B5EF4-FFF2-40B4-BE49-F238E27FC236}">
                <a16:creationId xmlns:a16="http://schemas.microsoft.com/office/drawing/2014/main" id="{A661B7CB-0C7A-4392-BAB2-17AAC50F255D}"/>
              </a:ext>
            </a:extLst>
          </p:cNvPr>
          <p:cNvSpPr txBox="1">
            <a:spLocks/>
          </p:cNvSpPr>
          <p:nvPr/>
        </p:nvSpPr>
        <p:spPr>
          <a:xfrm>
            <a:off x="922089" y="3144094"/>
            <a:ext cx="9891320" cy="2174526"/>
          </a:xfrm>
          <a:prstGeom prst="roundRect">
            <a:avLst/>
          </a:prstGeom>
          <a:solidFill>
            <a:srgbClr val="5E3285"/>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just">
              <a:lnSpc>
                <a:spcPct val="150000"/>
              </a:lnSpc>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2. The data of registered immovables is public but in order to access it, a fee must be paid and one must also need to authenticate himself in order to search by a person’s name or personal identification number. In Estonia, X-Road (data exchange layer) and ID-Card (authentication) together create a technical possibility for Data Tracker.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1941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319104EBA25B44BDCE9A2FB31C6748" ma:contentTypeVersion="16" ma:contentTypeDescription="Crée un document." ma:contentTypeScope="" ma:versionID="a91f3e9e620aca69017c1a7205e0e389">
  <xsd:schema xmlns:xsd="http://www.w3.org/2001/XMLSchema" xmlns:xs="http://www.w3.org/2001/XMLSchema" xmlns:p="http://schemas.microsoft.com/office/2006/metadata/properties" xmlns:ns2="f44f20c0-8dbc-4b5c-9096-fd3e4d0777c4" xmlns:ns3="e66461d7-75a6-4067-a786-bcc092b1a58c" targetNamespace="http://schemas.microsoft.com/office/2006/metadata/properties" ma:root="true" ma:fieldsID="e0d1cccc58cf262b6d426ea3de5c4855" ns2:_="" ns3:_="">
    <xsd:import namespace="f44f20c0-8dbc-4b5c-9096-fd3e4d0777c4"/>
    <xsd:import namespace="e66461d7-75a6-4067-a786-bcc092b1a5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4f20c0-8dbc-4b5c-9096-fd3e4d0777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ba94f69d-739d-4ca6-b5bf-1b29db5e72f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66461d7-75a6-4067-a786-bcc092b1a58c"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edb4c49f-9f6b-4214-a675-01a046996ba2}" ma:internalName="TaxCatchAll" ma:showField="CatchAllData" ma:web="e66461d7-75a6-4067-a786-bcc092b1a5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8592AAD-E37B-4ADB-ADC4-942E3C9596CC}"/>
</file>

<file path=customXml/itemProps2.xml><?xml version="1.0" encoding="utf-8"?>
<ds:datastoreItem xmlns:ds="http://schemas.openxmlformats.org/officeDocument/2006/customXml" ds:itemID="{804C38AD-3627-449A-832A-E765BF0B7DA3}"/>
</file>

<file path=docProps/app.xml><?xml version="1.0" encoding="utf-8"?>
<Properties xmlns="http://schemas.openxmlformats.org/officeDocument/2006/extended-properties" xmlns:vt="http://schemas.openxmlformats.org/officeDocument/2006/docPropsVTypes">
  <Template>Gallery</Template>
  <TotalTime>248</TotalTime>
  <Words>2109</Words>
  <Application>Microsoft Office PowerPoint</Application>
  <PresentationFormat>Widescreen</PresentationFormat>
  <Paragraphs>68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    Data Protection in the Land Registry Summary of CPs contributions on Data Protection in LR questionnaire  Dr. Claude Sapiano Land Registrar Land Registration Agency Malta </vt:lpstr>
      <vt:lpstr>PowerPoint Presentation</vt:lpstr>
      <vt:lpstr>PowerPoint Presentation</vt:lpstr>
      <vt:lpstr>PowerPoint Presentation</vt:lpstr>
      <vt:lpstr>PowerPoint Presentation</vt:lpstr>
      <vt:lpstr>Austria</vt:lpstr>
      <vt:lpstr>Bulgaria</vt:lpstr>
      <vt:lpstr>Croatia</vt:lpstr>
      <vt:lpstr>Estonia</vt:lpstr>
      <vt:lpstr>Finland</vt:lpstr>
      <vt:lpstr>Italy</vt:lpstr>
      <vt:lpstr>Poland</vt:lpstr>
      <vt:lpstr>Slovak Republic</vt:lpstr>
      <vt:lpstr>Sweden</vt:lpstr>
      <vt:lpstr>Netherlands</vt:lpstr>
      <vt:lpstr>Turkey</vt:lpstr>
      <vt:lpstr>Romania</vt:lpstr>
      <vt:lpstr>Spain</vt:lpstr>
      <vt:lpstr>Cyprus</vt:lpstr>
      <vt:lpstr>Lithuania</vt:lpstr>
      <vt:lpstr>Portugal</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Protection in the Land Registry Summary of CPs contributions on Data Protection in LR questionnaire  Dr. Claude Sapiano Land Registrar Land Registration Agency Malta</dc:title>
  <dc:creator>Muscat Abigail 3 at LRA</dc:creator>
  <cp:lastModifiedBy>Muscat Abigail 3 at LRA</cp:lastModifiedBy>
  <cp:revision>29</cp:revision>
  <dcterms:created xsi:type="dcterms:W3CDTF">2022-11-08T07:25:28Z</dcterms:created>
  <dcterms:modified xsi:type="dcterms:W3CDTF">2022-11-09T13:51:44Z</dcterms:modified>
</cp:coreProperties>
</file>