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70" r:id="rId4"/>
    <p:sldId id="268" r:id="rId5"/>
    <p:sldId id="271" r:id="rId6"/>
    <p:sldId id="267" r:id="rId7"/>
    <p:sldId id="266" r:id="rId8"/>
    <p:sldId id="265" r:id="rId9"/>
    <p:sldId id="264" r:id="rId10"/>
    <p:sldId id="263" r:id="rId11"/>
    <p:sldId id="272" r:id="rId12"/>
    <p:sldId id="259" r:id="rId13"/>
  </p:sldIdLst>
  <p:sldSz cx="9144000" cy="6858000" type="screen4x3"/>
  <p:notesSz cx="6858000" cy="9926638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9EDB-ABA7-F042-ADC1-1E0A5143A3C6}" type="datetimeFigureOut">
              <a:rPr lang="es-ES_tradnl" smtClean="0"/>
              <a:t>01/12/2022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E4B0-65E6-8F42-8A4E-19352106348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9EDB-ABA7-F042-ADC1-1E0A5143A3C6}" type="datetimeFigureOut">
              <a:rPr lang="es-ES_tradnl" smtClean="0"/>
              <a:t>01/12/2022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E4B0-65E6-8F42-8A4E-19352106348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9EDB-ABA7-F042-ADC1-1E0A5143A3C6}" type="datetimeFigureOut">
              <a:rPr lang="es-ES_tradnl" smtClean="0"/>
              <a:t>01/12/2022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E4B0-65E6-8F42-8A4E-19352106348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9EDB-ABA7-F042-ADC1-1E0A5143A3C6}" type="datetimeFigureOut">
              <a:rPr lang="es-ES_tradnl" smtClean="0"/>
              <a:t>01/12/2022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E4B0-65E6-8F42-8A4E-19352106348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9EDB-ABA7-F042-ADC1-1E0A5143A3C6}" type="datetimeFigureOut">
              <a:rPr lang="es-ES_tradnl" smtClean="0"/>
              <a:t>01/12/2022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E4B0-65E6-8F42-8A4E-19352106348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9EDB-ABA7-F042-ADC1-1E0A5143A3C6}" type="datetimeFigureOut">
              <a:rPr lang="es-ES_tradnl" smtClean="0"/>
              <a:t>01/12/2022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E4B0-65E6-8F42-8A4E-19352106348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9EDB-ABA7-F042-ADC1-1E0A5143A3C6}" type="datetimeFigureOut">
              <a:rPr lang="es-ES_tradnl" smtClean="0"/>
              <a:t>01/12/2022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E4B0-65E6-8F42-8A4E-19352106348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9EDB-ABA7-F042-ADC1-1E0A5143A3C6}" type="datetimeFigureOut">
              <a:rPr lang="es-ES_tradnl" smtClean="0"/>
              <a:t>01/12/2022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E4B0-65E6-8F42-8A4E-19352106348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9EDB-ABA7-F042-ADC1-1E0A5143A3C6}" type="datetimeFigureOut">
              <a:rPr lang="es-ES_tradnl" smtClean="0"/>
              <a:t>01/12/2022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E4B0-65E6-8F42-8A4E-19352106348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9EDB-ABA7-F042-ADC1-1E0A5143A3C6}" type="datetimeFigureOut">
              <a:rPr lang="es-ES_tradnl" smtClean="0"/>
              <a:t>01/12/2022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E4B0-65E6-8F42-8A4E-19352106348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9EDB-ABA7-F042-ADC1-1E0A5143A3C6}" type="datetimeFigureOut">
              <a:rPr lang="es-ES_tradnl" smtClean="0"/>
              <a:t>01/12/2022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E4B0-65E6-8F42-8A4E-19352106348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D9EDB-ABA7-F042-ADC1-1E0A5143A3C6}" type="datetimeFigureOut">
              <a:rPr lang="es-ES_tradnl" smtClean="0"/>
              <a:t>01/12/2022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4E4B0-65E6-8F42-8A4E-19352106348A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df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df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df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df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df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5.pdf"/><Relationship Id="rId4" Type="http://schemas.openxmlformats.org/officeDocument/2006/relationships/image" Target="../media/image13.pdf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df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df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df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df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df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df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df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df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1"/>
            <a:ext cx="9144000" cy="686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198361" y="6375399"/>
            <a:ext cx="1550789" cy="35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7950200" y="6458462"/>
            <a:ext cx="965200" cy="16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uadroTexto 9"/>
          <p:cNvSpPr txBox="1"/>
          <p:nvPr/>
        </p:nvSpPr>
        <p:spPr>
          <a:xfrm>
            <a:off x="495300" y="1204952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INTERNATIONAL CIRCULATION OF DIGITAL PUBLIC DOCUMENTS</a:t>
            </a:r>
            <a:endParaRPr lang="es-ES" sz="4000" dirty="0"/>
          </a:p>
          <a:p>
            <a:pPr algn="ctr"/>
            <a:r>
              <a:rPr lang="en-US" sz="4000" dirty="0"/>
              <a:t> </a:t>
            </a:r>
            <a:endParaRPr lang="es-ES" sz="4000" dirty="0"/>
          </a:p>
          <a:p>
            <a:pPr algn="ctr"/>
            <a:r>
              <a:rPr lang="en-US" sz="4000" dirty="0"/>
              <a:t>Prof. Dr. Guillermo </a:t>
            </a:r>
            <a:r>
              <a:rPr lang="en-US" sz="4000" dirty="0" err="1"/>
              <a:t>Palao</a:t>
            </a:r>
            <a:r>
              <a:rPr lang="en-US" sz="4000" dirty="0"/>
              <a:t>,</a:t>
            </a:r>
            <a:endParaRPr lang="es-ES" sz="4000" dirty="0"/>
          </a:p>
          <a:p>
            <a:pPr algn="ctr"/>
            <a:r>
              <a:rPr lang="en-US" sz="4000" dirty="0"/>
              <a:t>Professor in International Private Law at Valencia University</a:t>
            </a:r>
            <a:endParaRPr lang="es-ES" sz="4000" dirty="0"/>
          </a:p>
          <a:p>
            <a:pPr algn="ctr"/>
            <a:r>
              <a:rPr lang="en-GB" sz="4000" dirty="0"/>
              <a:t>ELRN WORKSHOP</a:t>
            </a:r>
            <a:endParaRPr lang="es-ES" sz="4000" dirty="0"/>
          </a:p>
          <a:p>
            <a:pPr algn="ctr"/>
            <a:r>
              <a:rPr lang="en-GB" sz="4000" dirty="0" err="1"/>
              <a:t>Málaga</a:t>
            </a:r>
            <a:r>
              <a:rPr lang="en-GB" sz="4000" dirty="0"/>
              <a:t>, 24 November </a:t>
            </a:r>
            <a:r>
              <a:rPr lang="en-GB" sz="4000" dirty="0" smtClean="0"/>
              <a:t>2022</a:t>
            </a:r>
            <a:endParaRPr lang="es-E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0"/>
            <a:ext cx="9144000" cy="685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198361" y="6375399"/>
            <a:ext cx="1550789" cy="35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7950200" y="6458462"/>
            <a:ext cx="965200" cy="16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adroTexto 6"/>
          <p:cNvSpPr txBox="1"/>
          <p:nvPr/>
        </p:nvSpPr>
        <p:spPr>
          <a:xfrm>
            <a:off x="457200" y="1170801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200" b="1" dirty="0">
              <a:latin typeface="Eurostile 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57771" y="922287"/>
            <a:ext cx="83632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● THE DIGITAL ELEMENTS OF AN EVENTUAL FUTURE EU MODEL FOR THE CROSS-BORDER CIRCULATION OF </a:t>
            </a:r>
            <a:r>
              <a:rPr lang="en-GB" sz="2400" b="1" dirty="0" smtClean="0">
                <a:solidFill>
                  <a:srgbClr val="FF0000"/>
                </a:solidFill>
              </a:rPr>
              <a:t>(e) PUBLIC </a:t>
            </a:r>
            <a:r>
              <a:rPr lang="en-GB" sz="2400" b="1" dirty="0">
                <a:solidFill>
                  <a:srgbClr val="FF0000"/>
                </a:solidFill>
              </a:rPr>
              <a:t>DOCUMENTS (II) THE </a:t>
            </a:r>
            <a:r>
              <a:rPr lang="en-GB" sz="2400" b="1" dirty="0" smtClean="0">
                <a:solidFill>
                  <a:srgbClr val="FF0000"/>
                </a:solidFill>
              </a:rPr>
              <a:t>POSSIBLE </a:t>
            </a:r>
            <a:r>
              <a:rPr lang="en-GB" sz="2400" b="1" dirty="0" smtClean="0">
                <a:solidFill>
                  <a:srgbClr val="FF0000"/>
                </a:solidFill>
              </a:rPr>
              <a:t>OPERATION </a:t>
            </a:r>
            <a:r>
              <a:rPr lang="en-GB" sz="2400" b="1" dirty="0">
                <a:solidFill>
                  <a:srgbClr val="FF0000"/>
                </a:solidFill>
              </a:rPr>
              <a:t>OF THE MODEL</a:t>
            </a:r>
            <a:endParaRPr lang="es-ES" sz="2400" b="1" dirty="0">
              <a:solidFill>
                <a:srgbClr val="FF0000"/>
              </a:solidFill>
            </a:endParaRPr>
          </a:p>
          <a:p>
            <a:r>
              <a:rPr lang="en-GB" sz="2400" b="1" dirty="0"/>
              <a:t> 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</a:t>
            </a:r>
            <a:r>
              <a:rPr lang="es-ES" sz="2400" b="1" dirty="0" err="1"/>
              <a:t>The</a:t>
            </a:r>
            <a:r>
              <a:rPr lang="es-ES" sz="2400" b="1" dirty="0"/>
              <a:t> </a:t>
            </a:r>
            <a:r>
              <a:rPr lang="es-ES" sz="2400" b="1" dirty="0" err="1"/>
              <a:t>importance</a:t>
            </a:r>
            <a:r>
              <a:rPr lang="es-ES" sz="2400" b="1" dirty="0"/>
              <a:t> of ELRA </a:t>
            </a:r>
            <a:r>
              <a:rPr lang="es-ES" sz="2400" b="1" dirty="0" err="1" smtClean="0"/>
              <a:t>initiatives</a:t>
            </a:r>
            <a:r>
              <a:rPr lang="es-ES" sz="2400" b="1" dirty="0" smtClean="0"/>
              <a:t> and </a:t>
            </a:r>
            <a:r>
              <a:rPr lang="es-ES" sz="2400" b="1" dirty="0" err="1" smtClean="0"/>
              <a:t>impact</a:t>
            </a:r>
            <a:r>
              <a:rPr lang="es-ES" sz="2400" b="1" dirty="0" smtClean="0"/>
              <a:t> in </a:t>
            </a:r>
            <a:r>
              <a:rPr lang="es-ES" sz="2400" b="1" dirty="0" err="1" smtClean="0"/>
              <a:t>future</a:t>
            </a:r>
            <a:r>
              <a:rPr lang="es-ES" sz="2400" b="1" dirty="0" smtClean="0"/>
              <a:t> EU </a:t>
            </a:r>
            <a:r>
              <a:rPr lang="es-ES" sz="2400" b="1" dirty="0" err="1" smtClean="0"/>
              <a:t>initiatives</a:t>
            </a:r>
            <a:r>
              <a:rPr lang="es-ES" sz="2400" b="1" dirty="0" smtClean="0"/>
              <a:t>: </a:t>
            </a:r>
            <a:r>
              <a:rPr lang="es-ES" sz="2400" b="1" dirty="0" err="1"/>
              <a:t>the</a:t>
            </a:r>
            <a:r>
              <a:rPr lang="es-ES" sz="2400" b="1" dirty="0"/>
              <a:t> ELRN, </a:t>
            </a:r>
            <a:r>
              <a:rPr lang="es-ES" sz="2400" b="1" dirty="0" err="1"/>
              <a:t>the</a:t>
            </a:r>
            <a:r>
              <a:rPr lang="es-ES" sz="2400" b="1" dirty="0"/>
              <a:t> ELRD and </a:t>
            </a:r>
            <a:r>
              <a:rPr lang="es-ES" sz="2400" b="1" dirty="0" err="1"/>
              <a:t>the</a:t>
            </a:r>
            <a:r>
              <a:rPr lang="es-ES" sz="2400" b="1" dirty="0"/>
              <a:t> </a:t>
            </a:r>
            <a:r>
              <a:rPr lang="es-ES" sz="2400" b="1" dirty="0" err="1"/>
              <a:t>successive</a:t>
            </a:r>
            <a:r>
              <a:rPr lang="es-ES" sz="2400" b="1" dirty="0"/>
              <a:t> </a:t>
            </a:r>
            <a:r>
              <a:rPr lang="es-ES" sz="2400" b="1" dirty="0" smtClean="0"/>
              <a:t>CROBECO and IMOLA </a:t>
            </a:r>
            <a:r>
              <a:rPr lang="es-ES" sz="2400" b="1" dirty="0" err="1"/>
              <a:t>Projects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The need of a full guarantee, from the </a:t>
            </a:r>
            <a:r>
              <a:rPr lang="en-GB" sz="2400" b="1" dirty="0" smtClean="0"/>
              <a:t>perspective of UE institutions, </a:t>
            </a:r>
            <a:r>
              <a:rPr lang="en-GB" sz="2400" b="1" dirty="0"/>
              <a:t>of the free circulation and the </a:t>
            </a:r>
            <a:r>
              <a:rPr lang="es-ES" sz="2400" b="1" dirty="0" smtClean="0"/>
              <a:t>mutual </a:t>
            </a:r>
            <a:r>
              <a:rPr lang="es-ES" sz="2400" b="1" dirty="0" err="1"/>
              <a:t>recognition</a:t>
            </a:r>
            <a:r>
              <a:rPr lang="es-ES" sz="2400" b="1" dirty="0"/>
              <a:t> </a:t>
            </a:r>
            <a:r>
              <a:rPr lang="es-ES" sz="2400" b="1" dirty="0" err="1"/>
              <a:t>for</a:t>
            </a:r>
            <a:r>
              <a:rPr lang="es-ES" sz="2400" b="1" dirty="0"/>
              <a:t> </a:t>
            </a:r>
            <a:r>
              <a:rPr lang="es-ES" sz="2400" b="1" dirty="0" err="1"/>
              <a:t>public</a:t>
            </a:r>
            <a:r>
              <a:rPr lang="es-ES" sz="2400" b="1" dirty="0"/>
              <a:t> (e-</a:t>
            </a:r>
            <a:r>
              <a:rPr lang="es-ES" sz="2400" b="1" dirty="0" smtClean="0"/>
              <a:t>) </a:t>
            </a:r>
            <a:r>
              <a:rPr lang="es-ES" sz="2400" b="1" dirty="0" err="1" smtClean="0"/>
              <a:t>documents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</a:t>
            </a:r>
            <a:r>
              <a:rPr lang="en-GB" sz="2400" b="1" dirty="0" smtClean="0"/>
              <a:t>Final </a:t>
            </a:r>
            <a:r>
              <a:rPr lang="en-GB" sz="2400" b="1" dirty="0" err="1" smtClean="0"/>
              <a:t>Objtective</a:t>
            </a:r>
            <a:r>
              <a:rPr lang="en-GB" sz="2400" b="1" dirty="0" smtClean="0"/>
              <a:t>: the </a:t>
            </a:r>
            <a:r>
              <a:rPr lang="es-ES" sz="2400" b="1" dirty="0"/>
              <a:t>control of </a:t>
            </a:r>
            <a:r>
              <a:rPr lang="es-ES" sz="2400" b="1" dirty="0" err="1"/>
              <a:t>the</a:t>
            </a:r>
            <a:r>
              <a:rPr lang="es-ES" sz="2400" b="1" dirty="0"/>
              <a:t> </a:t>
            </a:r>
            <a:r>
              <a:rPr lang="es-ES" sz="2400" b="1" dirty="0" err="1"/>
              <a:t>authenticity</a:t>
            </a:r>
            <a:r>
              <a:rPr lang="es-ES" sz="2400" b="1" dirty="0"/>
              <a:t> and </a:t>
            </a:r>
            <a:r>
              <a:rPr lang="es-ES" sz="2400" b="1" dirty="0" err="1"/>
              <a:t>validity</a:t>
            </a:r>
            <a:r>
              <a:rPr lang="es-ES" sz="2400" b="1" dirty="0"/>
              <a:t> of </a:t>
            </a:r>
            <a:r>
              <a:rPr lang="es-ES" sz="2400" b="1" dirty="0" err="1"/>
              <a:t>the</a:t>
            </a:r>
            <a:r>
              <a:rPr lang="es-ES" sz="2400" b="1" dirty="0"/>
              <a:t> </a:t>
            </a:r>
            <a:r>
              <a:rPr lang="es-ES" sz="2400" b="1" dirty="0" err="1"/>
              <a:t>public</a:t>
            </a:r>
            <a:r>
              <a:rPr lang="es-ES" sz="2400" b="1" dirty="0"/>
              <a:t> (e-</a:t>
            </a:r>
            <a:r>
              <a:rPr lang="es-ES" sz="2400" b="1" dirty="0" smtClean="0"/>
              <a:t>) </a:t>
            </a:r>
            <a:r>
              <a:rPr lang="es-ES" sz="2400" b="1" dirty="0" err="1" smtClean="0"/>
              <a:t>document</a:t>
            </a:r>
            <a:r>
              <a:rPr lang="es-ES" sz="2400" b="1" dirty="0" smtClean="0"/>
              <a:t> </a:t>
            </a:r>
            <a:r>
              <a:rPr lang="es-ES" sz="2400" b="1" dirty="0" err="1"/>
              <a:t>by</a:t>
            </a:r>
            <a:r>
              <a:rPr lang="es-ES" sz="2400" b="1" dirty="0"/>
              <a:t> </a:t>
            </a:r>
            <a:r>
              <a:rPr lang="es-ES" sz="2400" b="1" dirty="0" err="1"/>
              <a:t>the</a:t>
            </a:r>
            <a:r>
              <a:rPr lang="es-ES" sz="2400" b="1" dirty="0"/>
              <a:t> MS of </a:t>
            </a:r>
            <a:r>
              <a:rPr lang="es-ES" sz="2400" b="1" dirty="0" err="1"/>
              <a:t>origin</a:t>
            </a:r>
            <a:r>
              <a:rPr lang="es-ES" sz="2400" b="1" dirty="0"/>
              <a:t>, </a:t>
            </a:r>
            <a:r>
              <a:rPr lang="es-ES" sz="2400" b="1" dirty="0" err="1" smtClean="0"/>
              <a:t>while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respecting</a:t>
            </a:r>
            <a:r>
              <a:rPr lang="es-ES" sz="2400" b="1" dirty="0" smtClean="0"/>
              <a:t> </a:t>
            </a:r>
            <a:r>
              <a:rPr lang="es-ES" sz="2400" b="1" dirty="0"/>
              <a:t>local </a:t>
            </a:r>
            <a:r>
              <a:rPr lang="es-ES" sz="2400" b="1" dirty="0" err="1"/>
              <a:t>Land</a:t>
            </a:r>
            <a:r>
              <a:rPr lang="es-ES" sz="2400" b="1" dirty="0"/>
              <a:t> </a:t>
            </a:r>
            <a:r>
              <a:rPr lang="es-ES" sz="2400" b="1" dirty="0" err="1"/>
              <a:t>Registry</a:t>
            </a:r>
            <a:r>
              <a:rPr lang="es-ES" sz="2400" b="1" dirty="0"/>
              <a:t> </a:t>
            </a:r>
            <a:r>
              <a:rPr lang="es-ES" sz="2400" b="1" dirty="0" err="1" smtClean="0"/>
              <a:t>Regulations</a:t>
            </a:r>
            <a:r>
              <a:rPr lang="es-ES" sz="2400" b="1" dirty="0" smtClean="0"/>
              <a:t> </a:t>
            </a:r>
            <a:r>
              <a:rPr lang="es-ES" sz="2400" b="1" dirty="0"/>
              <a:t>and </a:t>
            </a:r>
            <a:r>
              <a:rPr lang="es-ES" sz="2400" b="1" dirty="0" err="1"/>
              <a:t>requirements</a:t>
            </a:r>
            <a:r>
              <a:rPr lang="es-ES" sz="2400" b="1" dirty="0"/>
              <a:t> </a:t>
            </a:r>
            <a:r>
              <a:rPr lang="es-ES" sz="2400" b="1" dirty="0" smtClean="0"/>
              <a:t>of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MS of </a:t>
            </a:r>
            <a:r>
              <a:rPr lang="es-ES" sz="2400" b="1" dirty="0" err="1" smtClean="0"/>
              <a:t>destination</a:t>
            </a:r>
            <a:endParaRPr lang="es-ES" sz="2400" b="1" dirty="0"/>
          </a:p>
          <a:p>
            <a:endParaRPr lang="es-ES_tradnl" sz="1200" dirty="0" smtClean="0">
              <a:latin typeface="Eurostile 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83568" y="320023"/>
            <a:ext cx="8271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“The international circulation of digital public documents” Prof. Dr. G. </a:t>
            </a:r>
            <a:r>
              <a:rPr lang="en-US" sz="1400" b="1" dirty="0" err="1"/>
              <a:t>Palao</a:t>
            </a:r>
            <a:r>
              <a:rPr lang="en-US" sz="1400" b="1" dirty="0"/>
              <a:t> (ELRN, </a:t>
            </a:r>
            <a:r>
              <a:rPr lang="en-US" sz="1400" b="1" dirty="0" err="1"/>
              <a:t>Málaga</a:t>
            </a:r>
            <a:r>
              <a:rPr lang="en-US" sz="1400" b="1" dirty="0"/>
              <a:t>, 24 Nov 2022)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237116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0"/>
            <a:ext cx="9144000" cy="685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198361" y="6375399"/>
            <a:ext cx="1550789" cy="35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7950200" y="6458462"/>
            <a:ext cx="965200" cy="16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adroTexto 6"/>
          <p:cNvSpPr txBox="1"/>
          <p:nvPr/>
        </p:nvSpPr>
        <p:spPr>
          <a:xfrm>
            <a:off x="457200" y="1170801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200" b="1" dirty="0">
              <a:latin typeface="Eurostile 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23527" y="815447"/>
            <a:ext cx="86310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● THE DIGITAL ELEMENTS OF AN EVENTUAL FUTURE EU MODEL FOR THE CROSS-BORDER CIRCULATION OF </a:t>
            </a:r>
            <a:r>
              <a:rPr lang="en-GB" sz="2400" b="1" dirty="0" smtClean="0">
                <a:solidFill>
                  <a:srgbClr val="FF0000"/>
                </a:solidFill>
              </a:rPr>
              <a:t>(e) PUBLIC </a:t>
            </a:r>
            <a:r>
              <a:rPr lang="en-GB" sz="2400" b="1" dirty="0">
                <a:solidFill>
                  <a:srgbClr val="FF0000"/>
                </a:solidFill>
              </a:rPr>
              <a:t>DOCUMENTS (II) THE </a:t>
            </a:r>
            <a:r>
              <a:rPr lang="en-GB" sz="2400" b="1" dirty="0" smtClean="0">
                <a:solidFill>
                  <a:srgbClr val="FF0000"/>
                </a:solidFill>
              </a:rPr>
              <a:t>POSSIBLE OPERATION </a:t>
            </a:r>
            <a:r>
              <a:rPr lang="en-GB" sz="2400" b="1" dirty="0">
                <a:solidFill>
                  <a:srgbClr val="FF0000"/>
                </a:solidFill>
              </a:rPr>
              <a:t>OF THE </a:t>
            </a:r>
            <a:r>
              <a:rPr lang="en-GB" sz="2400" b="1" dirty="0" smtClean="0">
                <a:solidFill>
                  <a:srgbClr val="FF0000"/>
                </a:solidFill>
              </a:rPr>
              <a:t>MODEL (continue)</a:t>
            </a:r>
            <a:endParaRPr lang="es-ES" sz="2400" b="1" dirty="0">
              <a:solidFill>
                <a:srgbClr val="FF0000"/>
              </a:solidFill>
            </a:endParaRPr>
          </a:p>
          <a:p>
            <a:r>
              <a:rPr lang="en-GB" sz="2400" b="1" dirty="0"/>
              <a:t> </a:t>
            </a:r>
            <a:endParaRPr lang="es-ES" sz="2400" b="1" dirty="0"/>
          </a:p>
          <a:p>
            <a:pPr algn="just"/>
            <a:r>
              <a:rPr lang="en-GB" sz="2400" b="1" dirty="0" smtClean="0">
                <a:sym typeface="Symbol" panose="05050102010706020507" pitchFamily="18" charset="2"/>
              </a:rPr>
              <a:t></a:t>
            </a:r>
            <a:r>
              <a:rPr lang="en-GB" sz="2400" b="1" dirty="0" smtClean="0"/>
              <a:t> Technical elements:</a:t>
            </a:r>
            <a:endParaRPr lang="es-ES" sz="2400" b="1" dirty="0"/>
          </a:p>
          <a:p>
            <a:pPr marL="342900" indent="-342900" algn="just">
              <a:buFontTx/>
              <a:buChar char="-"/>
            </a:pPr>
            <a:r>
              <a:rPr lang="en-GB" sz="2400" b="1" dirty="0" smtClean="0"/>
              <a:t>Land </a:t>
            </a:r>
            <a:r>
              <a:rPr lang="en-GB" sz="2400" b="1" dirty="0"/>
              <a:t>Registers Interconnection and </a:t>
            </a:r>
            <a:r>
              <a:rPr lang="en-GB" sz="2400" b="1" dirty="0" smtClean="0"/>
              <a:t>interoperation through a </a:t>
            </a:r>
            <a:r>
              <a:rPr lang="es-ES" sz="2400" b="1" dirty="0" err="1" smtClean="0"/>
              <a:t>decentralised</a:t>
            </a:r>
            <a:r>
              <a:rPr lang="es-ES" sz="2400" b="1" dirty="0" smtClean="0"/>
              <a:t> </a:t>
            </a:r>
            <a:r>
              <a:rPr lang="es-ES" sz="2400" b="1" dirty="0"/>
              <a:t>IT </a:t>
            </a:r>
            <a:r>
              <a:rPr lang="es-ES" sz="2400" b="1" dirty="0" err="1"/>
              <a:t>system</a:t>
            </a:r>
            <a:r>
              <a:rPr lang="es-ES" sz="2400" b="1" dirty="0"/>
              <a:t> </a:t>
            </a:r>
            <a:r>
              <a:rPr lang="en-GB" sz="2400" b="1" dirty="0" smtClean="0"/>
              <a:t>(e-Codex)</a:t>
            </a:r>
          </a:p>
          <a:p>
            <a:pPr marL="342900" indent="-342900" algn="just">
              <a:buFontTx/>
              <a:buChar char="-"/>
            </a:pPr>
            <a:r>
              <a:rPr lang="en-GB" sz="2400" b="1" dirty="0" smtClean="0"/>
              <a:t>Direct (</a:t>
            </a:r>
            <a:r>
              <a:rPr lang="en-GB" sz="2400" b="1" dirty="0" smtClean="0"/>
              <a:t>e) communication and cooperation </a:t>
            </a:r>
            <a:r>
              <a:rPr lang="en-GB" sz="2400" b="1" dirty="0" smtClean="0"/>
              <a:t>Information and </a:t>
            </a:r>
            <a:r>
              <a:rPr lang="en-GB" sz="2400" b="1" dirty="0" smtClean="0"/>
              <a:t>assistance </a:t>
            </a:r>
            <a:r>
              <a:rPr lang="en-GB" sz="2400" b="1" dirty="0"/>
              <a:t>tools </a:t>
            </a:r>
            <a:r>
              <a:rPr lang="en-GB" sz="2400" b="1" dirty="0" smtClean="0"/>
              <a:t>(e-Justice) </a:t>
            </a:r>
          </a:p>
          <a:p>
            <a:pPr marL="342900" indent="-342900" algn="just">
              <a:buFontTx/>
              <a:buChar char="-"/>
            </a:pPr>
            <a:r>
              <a:rPr lang="en-GB" sz="2400" b="1" dirty="0" smtClean="0"/>
              <a:t>Providing </a:t>
            </a:r>
            <a:r>
              <a:rPr lang="en-GB" sz="2400" b="1" dirty="0"/>
              <a:t>access to foreign authorities from other MS (</a:t>
            </a:r>
            <a:r>
              <a:rPr lang="en-GB" sz="2400" b="1" dirty="0" smtClean="0"/>
              <a:t>e-Codex)</a:t>
            </a:r>
            <a:endParaRPr lang="es-ES" sz="2400" b="1" dirty="0"/>
          </a:p>
          <a:p>
            <a:pPr marL="342900" indent="-342900" algn="just">
              <a:buFontTx/>
              <a:buChar char="-"/>
            </a:pPr>
            <a:r>
              <a:rPr lang="en-GB" sz="2400" b="1" dirty="0" smtClean="0"/>
              <a:t>Multilingual </a:t>
            </a:r>
            <a:r>
              <a:rPr lang="en-GB" sz="2400" b="1" dirty="0"/>
              <a:t>Annexes with standard (e-</a:t>
            </a:r>
            <a:r>
              <a:rPr lang="en-GB" sz="2400" b="1" dirty="0" smtClean="0"/>
              <a:t>) documents (i.e. ELRD) </a:t>
            </a:r>
          </a:p>
          <a:p>
            <a:pPr marL="342900" indent="-342900" algn="just">
              <a:buFontTx/>
              <a:buChar char="-"/>
            </a:pPr>
            <a:r>
              <a:rPr lang="en-GB" sz="2400" b="1" dirty="0" smtClean="0"/>
              <a:t>The development of (</a:t>
            </a:r>
            <a:r>
              <a:rPr lang="en-GB" sz="2400" b="1" dirty="0" smtClean="0"/>
              <a:t>e) accessible Manual, Glossary </a:t>
            </a:r>
            <a:r>
              <a:rPr lang="en-GB" sz="2400" b="1" dirty="0"/>
              <a:t>and a common semantic model </a:t>
            </a:r>
            <a:r>
              <a:rPr lang="en-GB" sz="2400" b="1" dirty="0" smtClean="0"/>
              <a:t>(i.e. IMOLA</a:t>
            </a:r>
            <a:r>
              <a:rPr lang="en-GB" sz="2400" b="1" dirty="0"/>
              <a:t>, EU Adapt Project</a:t>
            </a:r>
            <a:r>
              <a:rPr lang="en-GB" sz="2400" b="1" dirty="0" smtClean="0"/>
              <a:t>) </a:t>
            </a:r>
          </a:p>
          <a:p>
            <a:pPr marL="342900" indent="-342900" algn="just">
              <a:buFontTx/>
              <a:buChar char="-"/>
            </a:pPr>
            <a:r>
              <a:rPr lang="en-GB" sz="2400" b="1" dirty="0" smtClean="0"/>
              <a:t>Guidelines</a:t>
            </a:r>
            <a:r>
              <a:rPr lang="en-GB" sz="2400" b="1" dirty="0"/>
              <a:t>, FAQ, and Good practices</a:t>
            </a:r>
            <a:endParaRPr lang="es-ES" sz="2400" b="1" dirty="0"/>
          </a:p>
          <a:p>
            <a:endParaRPr lang="es-ES_tradnl" sz="2400" dirty="0" smtClean="0">
              <a:latin typeface="Eurostile 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83568" y="320023"/>
            <a:ext cx="8271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“The international circulation of digital public documents” Prof. Dr. G. </a:t>
            </a:r>
            <a:r>
              <a:rPr lang="en-US" sz="1400" b="1" dirty="0" err="1"/>
              <a:t>Palao</a:t>
            </a:r>
            <a:r>
              <a:rPr lang="en-US" sz="1400" b="1" dirty="0"/>
              <a:t> (ELRN, </a:t>
            </a:r>
            <a:r>
              <a:rPr lang="en-US" sz="1400" b="1" dirty="0" err="1"/>
              <a:t>Málaga</a:t>
            </a:r>
            <a:r>
              <a:rPr lang="en-US" sz="1400" b="1" dirty="0"/>
              <a:t>, 24 Nov 2022)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3353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6207918"/>
            <a:ext cx="9144000" cy="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228600" y="5638800"/>
            <a:ext cx="3124200" cy="34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3251200" y="2514600"/>
            <a:ext cx="2641600" cy="111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rcRect/>
              <a:stretch>
                <a:fillRect/>
              </a:stretch>
            </p:blipFill>
          </mc:Choice>
          <mc:Fallback>
            <p:blipFill>
              <a:blip r:embed="rId9"/>
              <a:srcRect/>
              <a:stretch>
                <a:fillRect/>
              </a:stretch>
            </p:blipFill>
          </mc:Fallback>
        </mc:AlternateContent>
        <p:spPr bwMode="auto">
          <a:xfrm>
            <a:off x="6198361" y="6375399"/>
            <a:ext cx="1550789" cy="35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rcRect/>
              <a:stretch>
                <a:fillRect/>
              </a:stretch>
            </p:blipFill>
          </mc:Choice>
          <mc:Fallback>
            <p:blipFill>
              <a:blip r:embed="rId11"/>
              <a:srcRect/>
              <a:stretch>
                <a:fillRect/>
              </a:stretch>
            </p:blipFill>
          </mc:Fallback>
        </mc:AlternateContent>
        <p:spPr bwMode="auto">
          <a:xfrm>
            <a:off x="7950200" y="6458462"/>
            <a:ext cx="965200" cy="16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ángulo 1"/>
          <p:cNvSpPr/>
          <p:nvPr/>
        </p:nvSpPr>
        <p:spPr>
          <a:xfrm>
            <a:off x="2123728" y="1203993"/>
            <a:ext cx="502977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b="1" dirty="0" err="1" smtClean="0"/>
              <a:t>Thank</a:t>
            </a:r>
            <a:r>
              <a:rPr lang="es-ES" sz="5400" b="1" dirty="0" smtClean="0"/>
              <a:t> </a:t>
            </a:r>
            <a:r>
              <a:rPr lang="es-ES" sz="5400" b="1" dirty="0" err="1" smtClean="0"/>
              <a:t>you</a:t>
            </a:r>
            <a:r>
              <a:rPr lang="es-ES" sz="5400" b="1" dirty="0" smtClean="0"/>
              <a:t>¡</a:t>
            </a:r>
          </a:p>
          <a:p>
            <a:pPr algn="ctr"/>
            <a:endParaRPr lang="es-ES" sz="5400" b="1" dirty="0" smtClean="0"/>
          </a:p>
          <a:p>
            <a:pPr algn="ctr"/>
            <a:endParaRPr lang="es-ES" sz="5400" b="1" dirty="0" smtClean="0"/>
          </a:p>
          <a:p>
            <a:pPr algn="ctr"/>
            <a:r>
              <a:rPr lang="es-ES" sz="5400" b="1" dirty="0" smtClean="0"/>
              <a:t>¡Muchas gracias!</a:t>
            </a:r>
            <a:endParaRPr lang="es-ES" sz="5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0"/>
            <a:ext cx="9144000" cy="685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198361" y="6375399"/>
            <a:ext cx="1550789" cy="35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7950200" y="6458462"/>
            <a:ext cx="965200" cy="16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adroTexto 6"/>
          <p:cNvSpPr txBox="1"/>
          <p:nvPr/>
        </p:nvSpPr>
        <p:spPr>
          <a:xfrm>
            <a:off x="457200" y="1170801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200" b="1" dirty="0">
              <a:latin typeface="Eurostile 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83568" y="1166960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● TOWADS THE DIGITALIZATION OF LAND REGISTRIES: A WORK IN PROGRESS</a:t>
            </a:r>
            <a:endParaRPr lang="es-ES" sz="2400" dirty="0">
              <a:solidFill>
                <a:srgbClr val="FF0000"/>
              </a:solidFill>
            </a:endParaRPr>
          </a:p>
          <a:p>
            <a:r>
              <a:rPr lang="en-GB" sz="2400" dirty="0"/>
              <a:t> </a:t>
            </a:r>
            <a:endParaRPr lang="es-ES" sz="2400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The increasing digitalisation of national Land Registries within the </a:t>
            </a:r>
            <a:r>
              <a:rPr lang="en-GB" sz="2400" b="1" dirty="0" smtClean="0"/>
              <a:t>EU: digital transformation of public administration 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 </a:t>
            </a:r>
            <a:r>
              <a:rPr lang="en-GB" sz="2400" b="1" dirty="0" smtClean="0"/>
              <a:t>From Digitation to digitalisation </a:t>
            </a:r>
            <a:r>
              <a:rPr lang="en-GB" sz="2400" b="1" dirty="0"/>
              <a:t>of public (e-</a:t>
            </a:r>
            <a:r>
              <a:rPr lang="en-GB" sz="2400" b="1" dirty="0" smtClean="0"/>
              <a:t>) documents </a:t>
            </a:r>
            <a:r>
              <a:rPr lang="en-GB" sz="2400" b="1" dirty="0"/>
              <a:t>and (e-</a:t>
            </a:r>
            <a:r>
              <a:rPr lang="en-GB" sz="2400" b="1" dirty="0" smtClean="0"/>
              <a:t>) Land </a:t>
            </a:r>
            <a:r>
              <a:rPr lang="en-GB" sz="2400" b="1" dirty="0"/>
              <a:t>Registries 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 Legal challenges for cross-border circulation of public documents in a digital </a:t>
            </a:r>
            <a:r>
              <a:rPr lang="en-GB" sz="2400" b="1" dirty="0" smtClean="0"/>
              <a:t>form and Land Registries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National, EU and International regulatory initiatives and </a:t>
            </a:r>
            <a:r>
              <a:rPr lang="en-GB" sz="2400" b="1" dirty="0" smtClean="0"/>
              <a:t>the existing challenges for cross-border cases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The important role played by ELRA and the ELRN</a:t>
            </a:r>
            <a:endParaRPr lang="es-ES" sz="2400" b="1" dirty="0"/>
          </a:p>
          <a:p>
            <a:endParaRPr lang="es-ES_tradnl" sz="2000" dirty="0" smtClean="0">
              <a:latin typeface="Eurostile 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57200" y="320023"/>
            <a:ext cx="8497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“</a:t>
            </a:r>
            <a:r>
              <a:rPr lang="en-US" sz="1400" b="1" dirty="0"/>
              <a:t>T</a:t>
            </a:r>
            <a:r>
              <a:rPr lang="en-US" sz="1400" b="1" dirty="0" smtClean="0"/>
              <a:t>he international circulation of digital public documents” Prof. Dr. G. </a:t>
            </a:r>
            <a:r>
              <a:rPr lang="en-US" sz="1400" b="1" dirty="0" err="1" smtClean="0"/>
              <a:t>Palao</a:t>
            </a:r>
            <a:r>
              <a:rPr lang="en-US" sz="1400" b="1" dirty="0" smtClean="0"/>
              <a:t> (ELRN, </a:t>
            </a:r>
            <a:r>
              <a:rPr lang="en-US" sz="1400" b="1" dirty="0" err="1" smtClean="0"/>
              <a:t>Málaga</a:t>
            </a:r>
            <a:r>
              <a:rPr lang="en-US" sz="1400" b="1" dirty="0" smtClean="0"/>
              <a:t>, 24 Nov 2022)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24115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-357"/>
            <a:ext cx="9144000" cy="685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198361" y="6375399"/>
            <a:ext cx="1550789" cy="35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7950200" y="6458462"/>
            <a:ext cx="965200" cy="16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adroTexto 6"/>
          <p:cNvSpPr txBox="1"/>
          <p:nvPr/>
        </p:nvSpPr>
        <p:spPr>
          <a:xfrm>
            <a:off x="457200" y="1170801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200" b="1" dirty="0">
              <a:latin typeface="Eurostile 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27584" y="1337216"/>
            <a:ext cx="74888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● COMMON FEATURES OF NATIONAL INITIATIVES RELATED TO THE DIGITIZATION OF LAND </a:t>
            </a:r>
            <a:r>
              <a:rPr lang="en-GB" sz="2400" b="1" dirty="0" smtClean="0">
                <a:solidFill>
                  <a:srgbClr val="FF0000"/>
                </a:solidFill>
              </a:rPr>
              <a:t>REGISTRIES</a:t>
            </a:r>
            <a:endParaRPr lang="es-ES" sz="2400" b="1" dirty="0">
              <a:solidFill>
                <a:srgbClr val="FF0000"/>
              </a:solidFill>
            </a:endParaRPr>
          </a:p>
          <a:p>
            <a:r>
              <a:rPr lang="en-GB" sz="2400" b="1" dirty="0"/>
              <a:t> 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To adapt traditional analogical systems of national Land Registries to the current and increasing digital </a:t>
            </a:r>
            <a:r>
              <a:rPr lang="en-GB" sz="2400" b="1" dirty="0" smtClean="0"/>
              <a:t>reality (benefits and challenges)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The increasing use of </a:t>
            </a:r>
            <a:r>
              <a:rPr lang="en-GB" sz="2400" b="1" dirty="0" smtClean="0"/>
              <a:t>IT tools </a:t>
            </a:r>
            <a:r>
              <a:rPr lang="en-GB" sz="2400" b="1" dirty="0"/>
              <a:t>for the conveyancing and for the registration process in national Land Registries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The importance of an adequate legal framework </a:t>
            </a:r>
            <a:r>
              <a:rPr lang="en-GB" sz="2400" b="1" dirty="0" smtClean="0"/>
              <a:t>also relating </a:t>
            </a:r>
            <a:r>
              <a:rPr lang="en-GB" sz="2400" b="1" dirty="0"/>
              <a:t>to </a:t>
            </a:r>
            <a:r>
              <a:rPr lang="en-GB" sz="2400" b="1" dirty="0" smtClean="0"/>
              <a:t>the Protection of Personal </a:t>
            </a:r>
            <a:r>
              <a:rPr lang="en-GB" sz="2400" b="1" dirty="0"/>
              <a:t>Data </a:t>
            </a:r>
            <a:r>
              <a:rPr lang="en-GB" sz="2400" b="1" dirty="0" smtClean="0"/>
              <a:t>and the Respect of Fundamental Rights </a:t>
            </a:r>
            <a:endParaRPr lang="es-ES" sz="2400" b="1" dirty="0"/>
          </a:p>
          <a:p>
            <a:endParaRPr lang="es-ES_tradnl" sz="1200" dirty="0" smtClean="0">
              <a:latin typeface="Eurostile 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23528" y="330907"/>
            <a:ext cx="8983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“The international circulation of digital public documents” Prof. Dr. G. </a:t>
            </a:r>
            <a:r>
              <a:rPr lang="en-US" sz="1400" b="1" dirty="0" err="1"/>
              <a:t>Palao</a:t>
            </a:r>
            <a:r>
              <a:rPr lang="en-US" sz="1400" b="1" dirty="0"/>
              <a:t> (ELRN, </a:t>
            </a:r>
            <a:r>
              <a:rPr lang="en-US" sz="1400" b="1" dirty="0" err="1"/>
              <a:t>Málaga</a:t>
            </a:r>
            <a:r>
              <a:rPr lang="en-US" sz="1400" b="1" dirty="0"/>
              <a:t>, 24 Nov 2022)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28925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0"/>
            <a:ext cx="9144000" cy="685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198361" y="6375399"/>
            <a:ext cx="1550789" cy="35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7950200" y="6458462"/>
            <a:ext cx="965200" cy="16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adroTexto 6"/>
          <p:cNvSpPr txBox="1"/>
          <p:nvPr/>
        </p:nvSpPr>
        <p:spPr>
          <a:xfrm>
            <a:off x="457200" y="1170801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200" b="1" dirty="0">
              <a:latin typeface="Eurostile 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57200" y="1188640"/>
            <a:ext cx="83632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● OBSTACLES WHICH NATIONAL INITIATIVES MEET RELATED TO THE DIGITIZATION OF </a:t>
            </a:r>
            <a:r>
              <a:rPr lang="en-GB" sz="2400" b="1" dirty="0" smtClean="0">
                <a:solidFill>
                  <a:srgbClr val="FF0000"/>
                </a:solidFill>
              </a:rPr>
              <a:t>LAND REGISTRIES </a:t>
            </a:r>
            <a:r>
              <a:rPr lang="en-GB" sz="2400" b="1" dirty="0">
                <a:solidFill>
                  <a:srgbClr val="FF0000"/>
                </a:solidFill>
              </a:rPr>
              <a:t>IN RELATION TO CROSS-BORDER </a:t>
            </a:r>
            <a:r>
              <a:rPr lang="en-GB" sz="2400" b="1" dirty="0" smtClean="0">
                <a:solidFill>
                  <a:srgbClr val="FF0000"/>
                </a:solidFill>
              </a:rPr>
              <a:t>SITUATIONS (I)</a:t>
            </a:r>
            <a:endParaRPr lang="es-ES" sz="2400" b="1" dirty="0">
              <a:solidFill>
                <a:srgbClr val="FF0000"/>
              </a:solidFill>
            </a:endParaRPr>
          </a:p>
          <a:p>
            <a:r>
              <a:rPr lang="en-GB" sz="2400" b="1" dirty="0"/>
              <a:t> 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A different level of development </a:t>
            </a:r>
            <a:r>
              <a:rPr lang="en-GB" sz="2400" b="1" dirty="0" smtClean="0"/>
              <a:t>of MS of </a:t>
            </a:r>
            <a:r>
              <a:rPr lang="en-GB" sz="2400" b="1" dirty="0"/>
              <a:t>both regulatory measures and technological tools in the </a:t>
            </a:r>
            <a:r>
              <a:rPr lang="en-GB" sz="2400" b="1" dirty="0" smtClean="0"/>
              <a:t>(e) processes </a:t>
            </a:r>
            <a:r>
              <a:rPr lang="en-GB" sz="2400" b="1" dirty="0"/>
              <a:t>of national public administrations (national particularities) 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Differences </a:t>
            </a:r>
            <a:r>
              <a:rPr lang="en-GB" sz="2400" b="1" dirty="0" smtClean="0"/>
              <a:t>affecting also to national </a:t>
            </a:r>
            <a:r>
              <a:rPr lang="en-GB" sz="2400" b="1" dirty="0"/>
              <a:t>solutions providing for the electronic conveyancing and registration processes before national Land Registries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A limited (or even excluded) electronic </a:t>
            </a:r>
            <a:r>
              <a:rPr lang="es-ES" sz="2400" b="1" dirty="0" err="1"/>
              <a:t>access</a:t>
            </a:r>
            <a:r>
              <a:rPr lang="es-ES" sz="2400" b="1" dirty="0"/>
              <a:t> of </a:t>
            </a:r>
            <a:r>
              <a:rPr lang="es-ES" sz="2400" b="1" dirty="0" err="1"/>
              <a:t>foreign</a:t>
            </a:r>
            <a:r>
              <a:rPr lang="es-ES" sz="2400" b="1" dirty="0"/>
              <a:t> </a:t>
            </a:r>
            <a:r>
              <a:rPr lang="es-ES" sz="2400" b="1" dirty="0" err="1" smtClean="0"/>
              <a:t>public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authorities</a:t>
            </a:r>
            <a:r>
              <a:rPr lang="es-ES" sz="2400" b="1" dirty="0" smtClean="0"/>
              <a:t> </a:t>
            </a:r>
            <a:r>
              <a:rPr lang="es-ES" sz="2400" b="1" dirty="0"/>
              <a:t>to (e-</a:t>
            </a:r>
            <a:r>
              <a:rPr lang="es-ES" sz="2400" b="1" dirty="0" smtClean="0"/>
              <a:t>) </a:t>
            </a:r>
            <a:r>
              <a:rPr lang="es-ES" sz="2400" b="1" dirty="0" err="1" smtClean="0"/>
              <a:t>Land</a:t>
            </a:r>
            <a:r>
              <a:rPr lang="es-ES" sz="2400" b="1" dirty="0" smtClean="0"/>
              <a:t> </a:t>
            </a:r>
            <a:r>
              <a:rPr lang="es-ES" sz="2400" b="1" dirty="0" err="1"/>
              <a:t>Registries</a:t>
            </a:r>
            <a:r>
              <a:rPr lang="es-ES" sz="2400" b="1" dirty="0"/>
              <a:t> </a:t>
            </a:r>
            <a:r>
              <a:rPr lang="es-ES" sz="2400" b="1" dirty="0" smtClean="0"/>
              <a:t>of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MS</a:t>
            </a:r>
            <a:endParaRPr lang="es-ES" sz="2400" b="1" dirty="0"/>
          </a:p>
          <a:p>
            <a:endParaRPr lang="es-ES_tradnl" sz="1200" dirty="0" smtClean="0">
              <a:latin typeface="Eurostile 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55576" y="320023"/>
            <a:ext cx="8199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“The international circulation of digital public documents” Prof. Dr. G. </a:t>
            </a:r>
            <a:r>
              <a:rPr lang="en-US" sz="1400" b="1" dirty="0" err="1"/>
              <a:t>Palao</a:t>
            </a:r>
            <a:r>
              <a:rPr lang="en-US" sz="1400" b="1" dirty="0"/>
              <a:t> (ELRN, </a:t>
            </a:r>
            <a:r>
              <a:rPr lang="en-US" sz="1400" b="1" dirty="0" err="1"/>
              <a:t>Málaga</a:t>
            </a:r>
            <a:r>
              <a:rPr lang="en-US" sz="1400" b="1" dirty="0"/>
              <a:t>, 24 Nov 2022)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67535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0"/>
            <a:ext cx="9144000" cy="685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198361" y="6375399"/>
            <a:ext cx="1550789" cy="35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7950200" y="6458462"/>
            <a:ext cx="965200" cy="16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adroTexto 6"/>
          <p:cNvSpPr txBox="1"/>
          <p:nvPr/>
        </p:nvSpPr>
        <p:spPr>
          <a:xfrm>
            <a:off x="457200" y="1170801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200" b="1" dirty="0">
              <a:latin typeface="Eurostile 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57200" y="1178845"/>
            <a:ext cx="83632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● OBSTACLES WHICH NATIONAL INITIATIVES MEET RELATED TO THE DIGITIZATION </a:t>
            </a:r>
            <a:r>
              <a:rPr lang="en-GB" sz="2400" b="1" dirty="0" smtClean="0">
                <a:solidFill>
                  <a:srgbClr val="FF0000"/>
                </a:solidFill>
              </a:rPr>
              <a:t>OF LAND REGISTRIES </a:t>
            </a:r>
            <a:r>
              <a:rPr lang="en-GB" sz="2400" b="1" dirty="0">
                <a:solidFill>
                  <a:srgbClr val="FF0000"/>
                </a:solidFill>
              </a:rPr>
              <a:t>IN RELATION TO CROSS-BORDER </a:t>
            </a:r>
            <a:r>
              <a:rPr lang="en-GB" sz="2400" b="1" dirty="0" smtClean="0">
                <a:solidFill>
                  <a:srgbClr val="FF0000"/>
                </a:solidFill>
              </a:rPr>
              <a:t>SITUATIONS (II)</a:t>
            </a:r>
            <a:endParaRPr lang="es-ES" sz="2400" b="1" dirty="0">
              <a:solidFill>
                <a:srgbClr val="FF0000"/>
              </a:solidFill>
            </a:endParaRPr>
          </a:p>
          <a:p>
            <a:r>
              <a:rPr lang="en-GB" sz="2400" b="1" dirty="0"/>
              <a:t> </a:t>
            </a:r>
            <a:endParaRPr lang="es-ES" sz="2400" b="1" dirty="0"/>
          </a:p>
          <a:p>
            <a:pPr algn="just"/>
            <a:r>
              <a:rPr lang="en-GB" sz="2400" b="1" dirty="0" smtClean="0">
                <a:sym typeface="Symbol" panose="05050102010706020507" pitchFamily="18" charset="2"/>
              </a:rPr>
              <a:t></a:t>
            </a:r>
            <a:r>
              <a:rPr lang="en-GB" sz="2400" b="1" dirty="0" smtClean="0"/>
              <a:t> </a:t>
            </a:r>
            <a:r>
              <a:rPr lang="es-ES" sz="2400" b="1" dirty="0" err="1"/>
              <a:t>The</a:t>
            </a:r>
            <a:r>
              <a:rPr lang="es-ES" sz="2400" b="1" dirty="0"/>
              <a:t> </a:t>
            </a:r>
            <a:r>
              <a:rPr lang="es-ES" sz="2400" b="1" dirty="0" err="1" smtClean="0"/>
              <a:t>common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requirement</a:t>
            </a:r>
            <a:r>
              <a:rPr lang="es-ES" sz="2400" b="1" dirty="0" smtClean="0"/>
              <a:t> </a:t>
            </a:r>
            <a:r>
              <a:rPr lang="es-ES" sz="2400" b="1" dirty="0"/>
              <a:t>of </a:t>
            </a:r>
            <a:r>
              <a:rPr lang="es-ES" sz="2400" b="1" dirty="0" err="1"/>
              <a:t>double</a:t>
            </a:r>
            <a:r>
              <a:rPr lang="es-ES" sz="2400" b="1" dirty="0"/>
              <a:t> </a:t>
            </a:r>
            <a:r>
              <a:rPr lang="es-ES" sz="2400" b="1" dirty="0" err="1"/>
              <a:t>documentation</a:t>
            </a:r>
            <a:r>
              <a:rPr lang="es-ES" sz="2400" b="1" dirty="0"/>
              <a:t> at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MS of </a:t>
            </a:r>
            <a:r>
              <a:rPr lang="es-ES" sz="2400" b="1" dirty="0" err="1" smtClean="0"/>
              <a:t>origin</a:t>
            </a:r>
            <a:r>
              <a:rPr lang="es-ES" sz="2400" b="1" dirty="0" smtClean="0"/>
              <a:t> </a:t>
            </a:r>
            <a:r>
              <a:rPr lang="es-ES" sz="2400" b="1" dirty="0"/>
              <a:t>and </a:t>
            </a:r>
            <a:r>
              <a:rPr lang="es-ES" sz="2400" b="1" dirty="0" smtClean="0"/>
              <a:t>at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MS of </a:t>
            </a:r>
            <a:r>
              <a:rPr lang="es-ES" sz="2400" b="1" dirty="0" err="1" smtClean="0"/>
              <a:t>destination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The lack of awareness of the international elements which could affect digital </a:t>
            </a:r>
            <a:r>
              <a:rPr lang="en-GB" sz="2400" b="1" dirty="0" smtClean="0"/>
              <a:t>documents: </a:t>
            </a:r>
            <a:r>
              <a:rPr lang="en-GB" sz="2400" b="1" dirty="0"/>
              <a:t>national solutions and the subsidiary application of </a:t>
            </a:r>
            <a:r>
              <a:rPr lang="en-GB" sz="2400" b="1" dirty="0" smtClean="0"/>
              <a:t>Private </a:t>
            </a:r>
            <a:r>
              <a:rPr lang="en-GB" sz="2400" b="1" dirty="0"/>
              <a:t>International </a:t>
            </a:r>
            <a:r>
              <a:rPr lang="en-GB" sz="2400" b="1" dirty="0" smtClean="0"/>
              <a:t>Law rules 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The need to allow more flexibility and to developed supra-national legal initiatives in this area, </a:t>
            </a:r>
            <a:r>
              <a:rPr lang="en-GB" sz="2400" b="1" dirty="0" smtClean="0"/>
              <a:t>for a </a:t>
            </a:r>
            <a:r>
              <a:rPr lang="en-GB" sz="2400" b="1" dirty="0"/>
              <a:t>greater level of </a:t>
            </a:r>
            <a:r>
              <a:rPr lang="en-GB" sz="2400" b="1" dirty="0" smtClean="0"/>
              <a:t>cooperation</a:t>
            </a:r>
            <a:endParaRPr lang="es-ES" sz="2400" b="1" dirty="0"/>
          </a:p>
          <a:p>
            <a:endParaRPr lang="es-ES_tradnl" sz="1200" dirty="0" smtClean="0">
              <a:latin typeface="Eurostile 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55576" y="320023"/>
            <a:ext cx="8199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“The international circulation of digital public documents” Prof. Dr. G. </a:t>
            </a:r>
            <a:r>
              <a:rPr lang="en-US" sz="1400" b="1" dirty="0" err="1"/>
              <a:t>Palao</a:t>
            </a:r>
            <a:r>
              <a:rPr lang="en-US" sz="1400" b="1" dirty="0"/>
              <a:t> (ELRN, </a:t>
            </a:r>
            <a:r>
              <a:rPr lang="en-US" sz="1400" b="1" dirty="0" err="1"/>
              <a:t>Málaga</a:t>
            </a:r>
            <a:r>
              <a:rPr lang="en-US" sz="1400" b="1" dirty="0"/>
              <a:t>, 24 Nov 2022)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23372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0"/>
            <a:ext cx="9144000" cy="685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198361" y="6375399"/>
            <a:ext cx="1550789" cy="35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7950200" y="6458462"/>
            <a:ext cx="965200" cy="16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adroTexto 6"/>
          <p:cNvSpPr txBox="1"/>
          <p:nvPr/>
        </p:nvSpPr>
        <p:spPr>
          <a:xfrm>
            <a:off x="457200" y="1170801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200" b="1" dirty="0">
              <a:latin typeface="Eurostile 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22040" y="1259353"/>
            <a:ext cx="69951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● THE LIMITS OF THE HCCH E-APOSTILLE PILOT PROGRAMME (E-APP) </a:t>
            </a:r>
            <a:endParaRPr lang="es-ES" sz="2400" b="1" dirty="0">
              <a:solidFill>
                <a:srgbClr val="FF0000"/>
              </a:solidFill>
            </a:endParaRPr>
          </a:p>
          <a:p>
            <a:r>
              <a:rPr lang="en-GB" sz="2400" b="1" dirty="0"/>
              <a:t> 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From Convention of 5 October 1961 to the “electronic Apostille Programme” (“the e-App”)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Main technological </a:t>
            </a:r>
            <a:r>
              <a:rPr lang="en-GB" sz="2400" b="1" dirty="0" smtClean="0"/>
              <a:t>elements: </a:t>
            </a:r>
            <a:r>
              <a:rPr lang="en-GB" sz="2400" b="1" dirty="0"/>
              <a:t>e-Apostilles and e-Registers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Cooperation and </a:t>
            </a:r>
            <a:r>
              <a:rPr lang="en-GB" sz="2400" b="1" dirty="0" smtClean="0"/>
              <a:t>obligations </a:t>
            </a:r>
            <a:r>
              <a:rPr lang="en-GB" sz="2400" b="1" dirty="0"/>
              <a:t>for Contracting Parties 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A growing and sound application, but still there is room for more Contracting parties</a:t>
            </a:r>
            <a:endParaRPr lang="es-ES" sz="2400" b="1" dirty="0"/>
          </a:p>
          <a:p>
            <a:endParaRPr lang="es-ES_tradnl" sz="1200" dirty="0" smtClean="0">
              <a:latin typeface="Eurostile 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11560" y="320023"/>
            <a:ext cx="8343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“The international circulation of digital public documents” Prof. Dr. G. </a:t>
            </a:r>
            <a:r>
              <a:rPr lang="en-US" sz="1400" b="1" dirty="0" err="1"/>
              <a:t>Palao</a:t>
            </a:r>
            <a:r>
              <a:rPr lang="en-US" sz="1400" b="1" dirty="0"/>
              <a:t> (ELRN, </a:t>
            </a:r>
            <a:r>
              <a:rPr lang="en-US" sz="1400" b="1" dirty="0" err="1"/>
              <a:t>Málaga</a:t>
            </a:r>
            <a:r>
              <a:rPr lang="en-US" sz="1400" b="1" dirty="0"/>
              <a:t>, 24 Nov 2022)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67295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0"/>
            <a:ext cx="9144000" cy="685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198361" y="6375399"/>
            <a:ext cx="1550789" cy="35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7950200" y="6458462"/>
            <a:ext cx="965200" cy="16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adroTexto 6"/>
          <p:cNvSpPr txBox="1"/>
          <p:nvPr/>
        </p:nvSpPr>
        <p:spPr>
          <a:xfrm>
            <a:off x="457200" y="1170801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200" b="1" dirty="0">
              <a:latin typeface="Eurostile 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9992" y="911796"/>
            <a:ext cx="818646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● THE (NON) APPLICATION </a:t>
            </a:r>
            <a:r>
              <a:rPr lang="en-GB" sz="2400" b="1" dirty="0" smtClean="0">
                <a:solidFill>
                  <a:srgbClr val="FF0000"/>
                </a:solidFill>
              </a:rPr>
              <a:t>OF </a:t>
            </a:r>
            <a:r>
              <a:rPr lang="en-GB" sz="2400" b="1" dirty="0">
                <a:solidFill>
                  <a:srgbClr val="FF0000"/>
                </a:solidFill>
              </a:rPr>
              <a:t>REGULATION (EU) </a:t>
            </a:r>
            <a:r>
              <a:rPr lang="en-GB" sz="2400" b="1" dirty="0" smtClean="0">
                <a:solidFill>
                  <a:srgbClr val="FF0000"/>
                </a:solidFill>
              </a:rPr>
              <a:t>2016/1191 TO DIGITAL PUBLIC DOCUMENTS ACCESING LAND REGISTRIES </a:t>
            </a:r>
            <a:endParaRPr lang="es-ES" sz="2400" b="1" dirty="0">
              <a:solidFill>
                <a:srgbClr val="FF0000"/>
              </a:solidFill>
            </a:endParaRPr>
          </a:p>
          <a:p>
            <a:r>
              <a:rPr lang="en-GB" sz="2400" b="1" dirty="0"/>
              <a:t> 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 The intra-European circulation of public documents: the development of an Area of freedom, security and justice (Art. </a:t>
            </a:r>
            <a:r>
              <a:rPr lang="es-ES" sz="2400" b="1" dirty="0"/>
              <a:t>67 TFEU)</a:t>
            </a:r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Regulations in the field EU Justice policy do offer a limited solution and they do not relate to digital public documents </a:t>
            </a:r>
            <a:r>
              <a:rPr lang="en-GB" sz="2400" b="1" dirty="0" smtClean="0"/>
              <a:t>(Principles of digital neutrality </a:t>
            </a:r>
            <a:r>
              <a:rPr lang="en-GB" sz="2400" b="1" dirty="0"/>
              <a:t>and </a:t>
            </a:r>
            <a:r>
              <a:rPr lang="en-GB" sz="2400" b="1" dirty="0" smtClean="0"/>
              <a:t>functional equivalence</a:t>
            </a:r>
            <a:r>
              <a:rPr lang="en-GB" sz="2400" b="1" dirty="0"/>
              <a:t>)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 Regulation (EU) 2016/1191 on promoting the free movement of citizens by simplifying the requirements for presenting certain public documents in the European Union and amending Regulation (EU) No 1024/2012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Its non-application to Land Registry (e-</a:t>
            </a:r>
            <a:r>
              <a:rPr lang="en-GB" sz="2400" b="1" dirty="0" smtClean="0"/>
              <a:t>) documents </a:t>
            </a:r>
            <a:r>
              <a:rPr lang="en-GB" sz="2400" b="1" dirty="0"/>
              <a:t>(Art. 2)</a:t>
            </a:r>
            <a:endParaRPr lang="es-ES" sz="2400" b="1" dirty="0"/>
          </a:p>
          <a:p>
            <a:endParaRPr lang="es-ES_tradnl" sz="1200" dirty="0" smtClean="0">
              <a:latin typeface="Eurostile 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11560" y="320023"/>
            <a:ext cx="8343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“The international circulation of digital public documents” Prof. Dr. G. </a:t>
            </a:r>
            <a:r>
              <a:rPr lang="en-US" sz="1400" b="1" dirty="0" err="1"/>
              <a:t>Palao</a:t>
            </a:r>
            <a:r>
              <a:rPr lang="en-US" sz="1400" b="1" dirty="0"/>
              <a:t> (ELRN, </a:t>
            </a:r>
            <a:r>
              <a:rPr lang="en-US" sz="1400" b="1" dirty="0" err="1"/>
              <a:t>Málaga</a:t>
            </a:r>
            <a:r>
              <a:rPr lang="en-US" sz="1400" b="1" dirty="0"/>
              <a:t>, 24 Nov 2022)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75012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0"/>
            <a:ext cx="9144000" cy="685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198361" y="6375399"/>
            <a:ext cx="1550789" cy="35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7950200" y="6458462"/>
            <a:ext cx="965200" cy="16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adroTexto 6"/>
          <p:cNvSpPr txBox="1"/>
          <p:nvPr/>
        </p:nvSpPr>
        <p:spPr>
          <a:xfrm>
            <a:off x="457200" y="1170801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200" b="1" dirty="0">
              <a:latin typeface="Eurostile 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57200" y="1062836"/>
            <a:ext cx="78592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● THE PERSISTENCE OF LEGAL PROBLEMS IN RELATION TO LAND REGISTRIES AND THE NEED TO RECONSIDER THE CURRENT MODEL FROM THE EU</a:t>
            </a:r>
            <a:endParaRPr lang="es-ES" sz="2400" b="1" dirty="0">
              <a:solidFill>
                <a:srgbClr val="FF0000"/>
              </a:solidFill>
            </a:endParaRPr>
          </a:p>
          <a:p>
            <a:r>
              <a:rPr lang="en-GB" sz="2400" b="1" dirty="0"/>
              <a:t> 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</a:t>
            </a:r>
            <a:r>
              <a:rPr lang="es-ES" sz="2400" b="1" dirty="0" err="1"/>
              <a:t>The</a:t>
            </a:r>
            <a:r>
              <a:rPr lang="es-ES" sz="2400" b="1" dirty="0"/>
              <a:t> EU </a:t>
            </a:r>
            <a:r>
              <a:rPr lang="es-ES" sz="2400" b="1" dirty="0" err="1"/>
              <a:t>Principle</a:t>
            </a:r>
            <a:r>
              <a:rPr lang="es-ES" sz="2400" b="1" dirty="0"/>
              <a:t> of mutual </a:t>
            </a:r>
            <a:r>
              <a:rPr lang="es-ES" sz="2400" b="1" dirty="0" err="1"/>
              <a:t>recognition</a:t>
            </a:r>
            <a:r>
              <a:rPr lang="es-ES" sz="2400" b="1" dirty="0"/>
              <a:t>, </a:t>
            </a:r>
            <a:r>
              <a:rPr lang="es-ES" sz="2400" b="1" dirty="0" err="1"/>
              <a:t>unlike</a:t>
            </a:r>
            <a:r>
              <a:rPr lang="es-ES" sz="2400" b="1" dirty="0"/>
              <a:t> </a:t>
            </a:r>
            <a:r>
              <a:rPr lang="es-ES" sz="2400" b="1" dirty="0" err="1"/>
              <a:t>court</a:t>
            </a:r>
            <a:r>
              <a:rPr lang="es-ES" sz="2400" b="1" dirty="0"/>
              <a:t> </a:t>
            </a:r>
            <a:r>
              <a:rPr lang="es-ES" sz="2400" b="1" dirty="0" err="1"/>
              <a:t>decisions</a:t>
            </a:r>
            <a:r>
              <a:rPr lang="es-ES" sz="2400" b="1" dirty="0"/>
              <a:t>, </a:t>
            </a:r>
            <a:r>
              <a:rPr lang="es-ES" sz="2400" b="1" dirty="0" err="1"/>
              <a:t>is</a:t>
            </a:r>
            <a:r>
              <a:rPr lang="es-ES" sz="2400" b="1" dirty="0"/>
              <a:t> </a:t>
            </a:r>
            <a:r>
              <a:rPr lang="es-ES" sz="2400" b="1" dirty="0" err="1"/>
              <a:t>not</a:t>
            </a:r>
            <a:r>
              <a:rPr lang="es-ES" sz="2400" b="1" dirty="0"/>
              <a:t> </a:t>
            </a:r>
            <a:r>
              <a:rPr lang="es-ES" sz="2400" b="1" dirty="0" err="1"/>
              <a:t>fully</a:t>
            </a:r>
            <a:r>
              <a:rPr lang="es-ES" sz="2400" b="1" dirty="0"/>
              <a:t> </a:t>
            </a:r>
            <a:r>
              <a:rPr lang="es-ES" sz="2400" b="1" dirty="0" err="1"/>
              <a:t>guaranteed</a:t>
            </a:r>
            <a:r>
              <a:rPr lang="es-ES" sz="2400" b="1" dirty="0"/>
              <a:t> in </a:t>
            </a:r>
            <a:r>
              <a:rPr lang="es-ES" sz="2400" b="1" dirty="0" err="1"/>
              <a:t>the</a:t>
            </a:r>
            <a:r>
              <a:rPr lang="es-ES" sz="2400" b="1" dirty="0"/>
              <a:t> </a:t>
            </a:r>
            <a:r>
              <a:rPr lang="es-ES" sz="2400" b="1" dirty="0" err="1"/>
              <a:t>field</a:t>
            </a:r>
            <a:r>
              <a:rPr lang="es-ES" sz="2400" b="1" dirty="0"/>
              <a:t> of </a:t>
            </a:r>
            <a:r>
              <a:rPr lang="es-ES" sz="2400" b="1" dirty="0" err="1"/>
              <a:t>public</a:t>
            </a:r>
            <a:r>
              <a:rPr lang="es-ES" sz="2400" b="1" dirty="0"/>
              <a:t> (e-</a:t>
            </a:r>
            <a:r>
              <a:rPr lang="es-ES" sz="2400" b="1" dirty="0" smtClean="0"/>
              <a:t>) </a:t>
            </a:r>
            <a:r>
              <a:rPr lang="es-ES" sz="2400" b="1" dirty="0" err="1" smtClean="0"/>
              <a:t>documents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yet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Disparities of national solutions within the EU and the lack of international Conventions applicable to all MS</a:t>
            </a:r>
            <a:endParaRPr lang="es-ES" sz="2400" b="1" dirty="0"/>
          </a:p>
          <a:p>
            <a:pPr algn="just"/>
            <a:r>
              <a:rPr lang="en-GB" sz="2400" b="1" dirty="0" smtClean="0">
                <a:sym typeface="Symbol" panose="05050102010706020507" pitchFamily="18" charset="2"/>
              </a:rPr>
              <a:t></a:t>
            </a:r>
            <a:r>
              <a:rPr lang="en-GB" sz="2400" b="1" dirty="0" smtClean="0"/>
              <a:t> </a:t>
            </a:r>
            <a:r>
              <a:rPr lang="es-ES" sz="2400" b="1" dirty="0" err="1"/>
              <a:t>The</a:t>
            </a:r>
            <a:r>
              <a:rPr lang="es-ES" sz="2400" b="1" dirty="0"/>
              <a:t> </a:t>
            </a:r>
            <a:r>
              <a:rPr lang="es-ES" sz="2400" b="1" dirty="0" err="1"/>
              <a:t>need</a:t>
            </a:r>
            <a:r>
              <a:rPr lang="es-ES" sz="2400" b="1" dirty="0"/>
              <a:t> to </a:t>
            </a:r>
            <a:r>
              <a:rPr lang="es-ES" sz="2400" b="1" dirty="0" err="1"/>
              <a:t>develop</a:t>
            </a:r>
            <a:r>
              <a:rPr lang="es-ES" sz="2400" b="1" dirty="0"/>
              <a:t> </a:t>
            </a:r>
            <a:r>
              <a:rPr lang="es-ES" sz="2400" b="1" dirty="0" err="1"/>
              <a:t>an</a:t>
            </a:r>
            <a:r>
              <a:rPr lang="es-ES" sz="2400" b="1" dirty="0"/>
              <a:t> EU legal </a:t>
            </a:r>
            <a:r>
              <a:rPr lang="es-ES" sz="2400" b="1" dirty="0" err="1"/>
              <a:t>framework</a:t>
            </a:r>
            <a:r>
              <a:rPr lang="es-ES" sz="2400" b="1" dirty="0"/>
              <a:t> </a:t>
            </a:r>
            <a:r>
              <a:rPr lang="es-ES" sz="2400" b="1" dirty="0" err="1"/>
              <a:t>which</a:t>
            </a:r>
            <a:r>
              <a:rPr lang="es-ES" sz="2400" b="1" dirty="0"/>
              <a:t> </a:t>
            </a:r>
            <a:r>
              <a:rPr lang="es-ES" sz="2400" b="1" dirty="0" err="1"/>
              <a:t>eliminates</a:t>
            </a:r>
            <a:r>
              <a:rPr lang="es-ES" sz="2400" b="1" dirty="0"/>
              <a:t> </a:t>
            </a:r>
            <a:r>
              <a:rPr lang="es-ES" sz="2400" b="1" dirty="0" err="1"/>
              <a:t>current</a:t>
            </a:r>
            <a:r>
              <a:rPr lang="es-ES" sz="2400" b="1" dirty="0"/>
              <a:t> legal </a:t>
            </a:r>
            <a:r>
              <a:rPr lang="es-ES" sz="2400" b="1" dirty="0" err="1"/>
              <a:t>obstacles</a:t>
            </a:r>
            <a:r>
              <a:rPr lang="es-ES" sz="2400" b="1" dirty="0"/>
              <a:t> and </a:t>
            </a:r>
            <a:r>
              <a:rPr lang="es-ES" sz="2400" b="1" dirty="0" err="1"/>
              <a:t>provide</a:t>
            </a:r>
            <a:r>
              <a:rPr lang="es-ES" sz="2400" b="1" dirty="0"/>
              <a:t> </a:t>
            </a:r>
            <a:r>
              <a:rPr lang="es-ES" sz="2400" b="1" dirty="0" err="1"/>
              <a:t>for</a:t>
            </a:r>
            <a:r>
              <a:rPr lang="es-ES" sz="2400" b="1" dirty="0"/>
              <a:t> </a:t>
            </a:r>
            <a:r>
              <a:rPr lang="es-ES" sz="2400" b="1" dirty="0" err="1"/>
              <a:t>the</a:t>
            </a:r>
            <a:r>
              <a:rPr lang="es-ES" sz="2400" b="1" dirty="0"/>
              <a:t> free </a:t>
            </a:r>
            <a:r>
              <a:rPr lang="es-ES" sz="2400" b="1" dirty="0" err="1"/>
              <a:t>movement</a:t>
            </a:r>
            <a:r>
              <a:rPr lang="es-ES" sz="2400" b="1" dirty="0"/>
              <a:t> and mutual </a:t>
            </a:r>
            <a:r>
              <a:rPr lang="es-ES" sz="2400" b="1" dirty="0" err="1"/>
              <a:t>recognition</a:t>
            </a:r>
            <a:r>
              <a:rPr lang="es-ES" sz="2400" b="1" dirty="0"/>
              <a:t> in </a:t>
            </a:r>
            <a:r>
              <a:rPr lang="es-ES" sz="2400" b="1" dirty="0" err="1"/>
              <a:t>relation</a:t>
            </a:r>
            <a:r>
              <a:rPr lang="es-ES" sz="2400" b="1" dirty="0"/>
              <a:t> to </a:t>
            </a:r>
            <a:r>
              <a:rPr lang="es-ES" sz="2400" b="1" dirty="0" err="1"/>
              <a:t>public</a:t>
            </a:r>
            <a:r>
              <a:rPr lang="es-ES" sz="2400" b="1" dirty="0"/>
              <a:t> (e-</a:t>
            </a:r>
            <a:r>
              <a:rPr lang="es-ES" sz="2400" b="1" dirty="0" smtClean="0"/>
              <a:t>) </a:t>
            </a:r>
            <a:r>
              <a:rPr lang="es-ES" sz="2400" b="1" dirty="0" err="1" smtClean="0"/>
              <a:t>documents</a:t>
            </a:r>
            <a:r>
              <a:rPr lang="es-ES" sz="2400" b="1" dirty="0" smtClean="0"/>
              <a:t> </a:t>
            </a:r>
            <a:r>
              <a:rPr lang="es-ES" sz="2400" b="1" dirty="0" err="1"/>
              <a:t>accessing</a:t>
            </a:r>
            <a:r>
              <a:rPr lang="es-ES" sz="2400" b="1" dirty="0"/>
              <a:t> </a:t>
            </a:r>
            <a:r>
              <a:rPr lang="es-ES" sz="2400" b="1" dirty="0" err="1"/>
              <a:t>L</a:t>
            </a:r>
            <a:r>
              <a:rPr lang="es-ES" sz="2400" b="1" dirty="0" err="1" smtClean="0"/>
              <a:t>and</a:t>
            </a:r>
            <a:r>
              <a:rPr lang="es-ES" sz="2400" b="1" dirty="0" smtClean="0"/>
              <a:t> </a:t>
            </a:r>
            <a:r>
              <a:rPr lang="es-ES" sz="2400" b="1" dirty="0" err="1"/>
              <a:t>R</a:t>
            </a:r>
            <a:r>
              <a:rPr lang="es-ES" sz="2400" b="1" dirty="0" err="1" smtClean="0"/>
              <a:t>egistries</a:t>
            </a:r>
            <a:endParaRPr lang="es-ES" sz="2400" b="1" dirty="0"/>
          </a:p>
          <a:p>
            <a:endParaRPr lang="es-ES_tradnl" sz="1200" dirty="0" smtClean="0">
              <a:latin typeface="Eurostile 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73584" y="320023"/>
            <a:ext cx="8381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“The international circulation of digital public documents” Prof. Dr. G. </a:t>
            </a:r>
            <a:r>
              <a:rPr lang="en-US" sz="1400" b="1" dirty="0" err="1"/>
              <a:t>Palao</a:t>
            </a:r>
            <a:r>
              <a:rPr lang="en-US" sz="1400" b="1" dirty="0"/>
              <a:t> (ELRN, </a:t>
            </a:r>
            <a:r>
              <a:rPr lang="en-US" sz="1400" b="1" dirty="0" err="1"/>
              <a:t>Málaga</a:t>
            </a:r>
            <a:r>
              <a:rPr lang="en-US" sz="1400" b="1" dirty="0"/>
              <a:t>, 24 Nov 2022)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254600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0"/>
            <a:ext cx="9144000" cy="685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198361" y="6375399"/>
            <a:ext cx="1550789" cy="35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7950200" y="6458462"/>
            <a:ext cx="965200" cy="16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adroTexto 6"/>
          <p:cNvSpPr txBox="1"/>
          <p:nvPr/>
        </p:nvSpPr>
        <p:spPr>
          <a:xfrm>
            <a:off x="457200" y="1170801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200" b="1" dirty="0">
              <a:latin typeface="Eurostile 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93383" y="911796"/>
            <a:ext cx="873588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● THE DIGITAL ELEMENTS OF AN EVENTUAL FUTURE EU MODEL FOR THE CROSS-BORDER CIRCULATION OF PUBLIC </a:t>
            </a:r>
            <a:r>
              <a:rPr lang="en-GB" sz="2400" b="1" dirty="0" smtClean="0">
                <a:solidFill>
                  <a:srgbClr val="FF0000"/>
                </a:solidFill>
              </a:rPr>
              <a:t>(e) DOCUMENTS </a:t>
            </a:r>
            <a:r>
              <a:rPr lang="en-GB" sz="2400" b="1" dirty="0">
                <a:solidFill>
                  <a:srgbClr val="FF0000"/>
                </a:solidFill>
              </a:rPr>
              <a:t>(I) THE BASIS OF THE </a:t>
            </a:r>
            <a:r>
              <a:rPr lang="en-GB" sz="2400" b="1" dirty="0" smtClean="0">
                <a:solidFill>
                  <a:srgbClr val="FF0000"/>
                </a:solidFill>
              </a:rPr>
              <a:t>POSSIBLE MODEL</a:t>
            </a:r>
            <a:endParaRPr lang="es-ES" sz="2400" b="1" dirty="0">
              <a:solidFill>
                <a:srgbClr val="FF0000"/>
              </a:solidFill>
            </a:endParaRPr>
          </a:p>
          <a:p>
            <a:r>
              <a:rPr lang="en-GB" sz="2400" b="1" dirty="0"/>
              <a:t> </a:t>
            </a:r>
            <a:endParaRPr lang="es-ES" sz="2400" b="1" dirty="0"/>
          </a:p>
          <a:p>
            <a:pPr algn="just"/>
            <a:r>
              <a:rPr lang="en-GB" sz="2400" b="1" dirty="0" smtClean="0">
                <a:sym typeface="Symbol" panose="05050102010706020507" pitchFamily="18" charset="2"/>
              </a:rPr>
              <a:t></a:t>
            </a:r>
            <a:r>
              <a:rPr lang="en-GB" sz="2400" b="1" dirty="0" smtClean="0"/>
              <a:t> Full </a:t>
            </a:r>
            <a:r>
              <a:rPr lang="en-GB" sz="2400" b="1" dirty="0"/>
              <a:t>application and development of </a:t>
            </a:r>
            <a:r>
              <a:rPr lang="en-GB" sz="2400" b="1" dirty="0" smtClean="0"/>
              <a:t>Art</a:t>
            </a:r>
            <a:r>
              <a:rPr lang="en-GB" sz="2400" b="1" dirty="0"/>
              <a:t>. 67 TFEU </a:t>
            </a:r>
            <a:endParaRPr lang="en-GB" sz="2400" b="1" dirty="0" smtClean="0"/>
          </a:p>
          <a:p>
            <a:pPr algn="just"/>
            <a:r>
              <a:rPr lang="en-GB" sz="2400" b="1" dirty="0" smtClean="0">
                <a:sym typeface="Symbol" panose="05050102010706020507" pitchFamily="18" charset="2"/>
              </a:rPr>
              <a:t></a:t>
            </a:r>
            <a:r>
              <a:rPr lang="en-GB" sz="2400" b="1" dirty="0" smtClean="0"/>
              <a:t> T</a:t>
            </a:r>
            <a:r>
              <a:rPr lang="es-ES" sz="2400" b="1" dirty="0" smtClean="0"/>
              <a:t>he </a:t>
            </a:r>
            <a:r>
              <a:rPr lang="es-ES" sz="2400" b="1" dirty="0" err="1"/>
              <a:t>development</a:t>
            </a:r>
            <a:r>
              <a:rPr lang="es-ES" sz="2400" b="1" dirty="0"/>
              <a:t> </a:t>
            </a:r>
            <a:r>
              <a:rPr lang="es-ES" sz="2400" b="1" dirty="0" smtClean="0"/>
              <a:t>of </a:t>
            </a:r>
            <a:r>
              <a:rPr lang="es-ES" sz="2400" b="1" dirty="0"/>
              <a:t>a Single Digital </a:t>
            </a:r>
            <a:r>
              <a:rPr lang="es-ES" sz="2400" b="1" dirty="0" err="1"/>
              <a:t>Market</a:t>
            </a:r>
            <a:r>
              <a:rPr lang="es-ES" sz="2400" b="1" dirty="0"/>
              <a:t> </a:t>
            </a:r>
            <a:r>
              <a:rPr lang="es-ES" sz="2400" b="1" dirty="0" err="1"/>
              <a:t>for</a:t>
            </a:r>
            <a:r>
              <a:rPr lang="es-ES" sz="2400" b="1" dirty="0"/>
              <a:t>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EU</a:t>
            </a:r>
            <a:r>
              <a:rPr lang="es-ES" sz="2400" b="1" dirty="0" smtClean="0"/>
              <a:t> </a:t>
            </a:r>
            <a:r>
              <a:rPr lang="es-ES" sz="2400" b="1" dirty="0"/>
              <a:t>and </a:t>
            </a:r>
            <a:r>
              <a:rPr lang="es-ES" sz="2400" b="1" dirty="0" err="1"/>
              <a:t>its</a:t>
            </a:r>
            <a:r>
              <a:rPr lang="es-ES" sz="2400" b="1" dirty="0"/>
              <a:t> </a:t>
            </a:r>
            <a:r>
              <a:rPr lang="es-ES" sz="2400" b="1" dirty="0" err="1"/>
              <a:t>implications</a:t>
            </a:r>
            <a:r>
              <a:rPr lang="es-ES" sz="2400" b="1" dirty="0"/>
              <a:t> </a:t>
            </a:r>
            <a:r>
              <a:rPr lang="es-ES" sz="2400" b="1" dirty="0" err="1"/>
              <a:t>for</a:t>
            </a:r>
            <a:r>
              <a:rPr lang="es-ES" sz="2400" b="1" dirty="0"/>
              <a:t> </a:t>
            </a:r>
            <a:r>
              <a:rPr lang="es-ES" sz="2400" b="1" dirty="0" err="1"/>
              <a:t>public</a:t>
            </a:r>
            <a:r>
              <a:rPr lang="es-ES" sz="2400" b="1" dirty="0"/>
              <a:t> (e-</a:t>
            </a:r>
            <a:r>
              <a:rPr lang="es-ES" sz="2400" b="1" dirty="0" smtClean="0"/>
              <a:t>) </a:t>
            </a:r>
            <a:r>
              <a:rPr lang="es-ES" sz="2400" b="1" dirty="0" err="1" smtClean="0"/>
              <a:t>documents</a:t>
            </a:r>
            <a:endParaRPr lang="es-ES" sz="2400" b="1" dirty="0"/>
          </a:p>
          <a:p>
            <a:pPr algn="just"/>
            <a:r>
              <a:rPr lang="en-GB" sz="2400" b="1" dirty="0">
                <a:sym typeface="Symbol" panose="05050102010706020507" pitchFamily="18" charset="2"/>
              </a:rPr>
              <a:t></a:t>
            </a:r>
            <a:r>
              <a:rPr lang="en-GB" sz="2400" b="1" dirty="0"/>
              <a:t> </a:t>
            </a:r>
            <a:r>
              <a:rPr lang="en-GB" sz="2400" b="1" dirty="0" smtClean="0"/>
              <a:t>A</a:t>
            </a:r>
            <a:r>
              <a:rPr lang="en-US" sz="2400" b="1" dirty="0" err="1" smtClean="0"/>
              <a:t>ccessibility</a:t>
            </a:r>
            <a:r>
              <a:rPr lang="en-US" sz="2400" b="1" dirty="0" smtClean="0"/>
              <a:t> </a:t>
            </a:r>
            <a:r>
              <a:rPr lang="en-US" sz="2400" b="1" dirty="0"/>
              <a:t>and transparency of Land Registry information (e-Justice Portal) and to facilitate the registration of cross-border public (e-</a:t>
            </a:r>
            <a:r>
              <a:rPr lang="en-US" sz="2400" b="1" dirty="0" smtClean="0"/>
              <a:t>) documents </a:t>
            </a:r>
            <a:r>
              <a:rPr lang="en-US" sz="2400" b="1" dirty="0"/>
              <a:t>(e-Codex)</a:t>
            </a:r>
            <a:endParaRPr lang="es-ES" sz="2400" b="1" dirty="0"/>
          </a:p>
          <a:p>
            <a:pPr algn="just"/>
            <a:r>
              <a:rPr lang="en-GB" sz="2400" b="1" dirty="0" smtClean="0">
                <a:sym typeface="Symbol" panose="05050102010706020507" pitchFamily="18" charset="2"/>
              </a:rPr>
              <a:t></a:t>
            </a:r>
            <a:r>
              <a:rPr lang="en-GB" sz="2400" b="1" dirty="0" smtClean="0"/>
              <a:t> Taking </a:t>
            </a:r>
            <a:r>
              <a:rPr lang="en-GB" sz="2400" b="1" dirty="0"/>
              <a:t>full advantage of the opportunities offered by </a:t>
            </a:r>
            <a:r>
              <a:rPr lang="en-GB" sz="2400" b="1" dirty="0" smtClean="0"/>
              <a:t>IT, </a:t>
            </a:r>
            <a:r>
              <a:rPr lang="en-GB" sz="2400" b="1" dirty="0"/>
              <a:t>and reducing legal obstacles to the cross-border circulation of public (e-</a:t>
            </a:r>
            <a:r>
              <a:rPr lang="en-GB" sz="2400" b="1" dirty="0" smtClean="0"/>
              <a:t>) documents</a:t>
            </a:r>
          </a:p>
          <a:p>
            <a:pPr algn="just"/>
            <a:r>
              <a:rPr lang="en-GB" sz="2400" b="1" dirty="0" smtClean="0">
                <a:sym typeface="Symbol" panose="05050102010706020507" pitchFamily="18" charset="2"/>
              </a:rPr>
              <a:t> Protection of personal data and Respect of Fundamental Rights</a:t>
            </a:r>
            <a:endParaRPr lang="en-GB" sz="2400" b="1" dirty="0" smtClean="0"/>
          </a:p>
          <a:p>
            <a:pPr algn="just"/>
            <a:endParaRPr lang="es-ES" sz="2400" b="1" dirty="0"/>
          </a:p>
          <a:p>
            <a:endParaRPr lang="es-ES_tradnl" sz="1200" dirty="0" smtClean="0">
              <a:latin typeface="Eurostile 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17600" y="320023"/>
            <a:ext cx="8236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“The international circulation of digital public documents” Prof. Dr. G. </a:t>
            </a:r>
            <a:r>
              <a:rPr lang="en-US" sz="1400" b="1" dirty="0" err="1"/>
              <a:t>Palao</a:t>
            </a:r>
            <a:r>
              <a:rPr lang="en-US" sz="1400" b="1" dirty="0"/>
              <a:t> (ELRN, </a:t>
            </a:r>
            <a:r>
              <a:rPr lang="en-US" sz="1400" b="1" dirty="0" err="1"/>
              <a:t>Málaga</a:t>
            </a:r>
            <a:r>
              <a:rPr lang="en-US" sz="1400" b="1" dirty="0"/>
              <a:t>, 24 Nov 2022)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337800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19104EBA25B44BDCE9A2FB31C6748" ma:contentTypeVersion="16" ma:contentTypeDescription="Crée un document." ma:contentTypeScope="" ma:versionID="a91f3e9e620aca69017c1a7205e0e389">
  <xsd:schema xmlns:xsd="http://www.w3.org/2001/XMLSchema" xmlns:xs="http://www.w3.org/2001/XMLSchema" xmlns:p="http://schemas.microsoft.com/office/2006/metadata/properties" xmlns:ns2="f44f20c0-8dbc-4b5c-9096-fd3e4d0777c4" xmlns:ns3="e66461d7-75a6-4067-a786-bcc092b1a58c" targetNamespace="http://schemas.microsoft.com/office/2006/metadata/properties" ma:root="true" ma:fieldsID="e0d1cccc58cf262b6d426ea3de5c4855" ns2:_="" ns3:_="">
    <xsd:import namespace="f44f20c0-8dbc-4b5c-9096-fd3e4d0777c4"/>
    <xsd:import namespace="e66461d7-75a6-4067-a786-bcc092b1a5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f20c0-8dbc-4b5c-9096-fd3e4d077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ba94f69d-739d-4ca6-b5bf-1b29db5e72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461d7-75a6-4067-a786-bcc092b1a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db4c49f-9f6b-4214-a675-01a046996ba2}" ma:internalName="TaxCatchAll" ma:showField="CatchAllData" ma:web="e66461d7-75a6-4067-a786-bcc092b1a5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C0611B-8833-42E6-B7B2-38619DD8477A}"/>
</file>

<file path=customXml/itemProps2.xml><?xml version="1.0" encoding="utf-8"?>
<ds:datastoreItem xmlns:ds="http://schemas.openxmlformats.org/officeDocument/2006/customXml" ds:itemID="{89A3161B-5377-49AF-9C20-262FE98C53FC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474</Words>
  <Application>Microsoft Office PowerPoint</Application>
  <PresentationFormat>Presentación en pantalla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Eurostile LT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Toni</dc:creator>
  <cp:lastModifiedBy>Guillermo</cp:lastModifiedBy>
  <cp:revision>14</cp:revision>
  <cp:lastPrinted>2022-11-22T10:02:05Z</cp:lastPrinted>
  <dcterms:created xsi:type="dcterms:W3CDTF">2011-11-09T08:23:58Z</dcterms:created>
  <dcterms:modified xsi:type="dcterms:W3CDTF">2022-12-01T10:27:00Z</dcterms:modified>
</cp:coreProperties>
</file>