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4"/>
  </p:sldMasterIdLst>
  <p:handoutMasterIdLst>
    <p:handoutMasterId r:id="rId17"/>
  </p:handoutMasterIdLst>
  <p:sldIdLst>
    <p:sldId id="256" r:id="rId5"/>
    <p:sldId id="284" r:id="rId6"/>
    <p:sldId id="312" r:id="rId7"/>
    <p:sldId id="313" r:id="rId8"/>
    <p:sldId id="314" r:id="rId9"/>
    <p:sldId id="315" r:id="rId10"/>
    <p:sldId id="316" r:id="rId11"/>
    <p:sldId id="317" r:id="rId12"/>
    <p:sldId id="318" r:id="rId13"/>
    <p:sldId id="319" r:id="rId14"/>
    <p:sldId id="320" r:id="rId15"/>
    <p:sldId id="267" r:id="rId16"/>
  </p:sldIdLst>
  <p:sldSz cx="12192000" cy="6858000"/>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230D55C8-6CEB-48B8-9853-CED04DC8492E}" type="datetimeFigureOut">
              <a:rPr lang="pt-PT" smtClean="0"/>
              <a:t>21/11/2022</a:t>
            </a:fld>
            <a:endParaRPr lang="pt-PT"/>
          </a:p>
        </p:txBody>
      </p:sp>
      <p:sp>
        <p:nvSpPr>
          <p:cNvPr id="4" name="Marcador de Posição do Rodapé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EA70B299-89E7-4AE4-9518-B8FE95DCC74E}" type="slidenum">
              <a:rPr lang="pt-PT" smtClean="0"/>
              <a:t>‹nº›</a:t>
            </a:fld>
            <a:endParaRPr lang="pt-PT"/>
          </a:p>
        </p:txBody>
      </p:sp>
    </p:spTree>
    <p:extLst>
      <p:ext uri="{BB962C8B-B14F-4D97-AF65-F5344CB8AC3E}">
        <p14:creationId xmlns:p14="http://schemas.microsoft.com/office/powerpoint/2010/main" val="1993942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17500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401142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5315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111270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398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606443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263560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100963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522383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21/11/2022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92255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076E67-8F18-4F34-B5EE-FAD507D46886}" type="datetimeFigureOut">
              <a:rPr lang="es-ES" smtClean="0"/>
              <a:t>21/11/2022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229565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076E67-8F18-4F34-B5EE-FAD507D46886}" type="datetimeFigureOut">
              <a:rPr lang="es-ES" smtClean="0"/>
              <a:t>21/11/2022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800843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076E67-8F18-4F34-B5EE-FAD507D46886}" type="datetimeFigureOut">
              <a:rPr lang="es-ES" smtClean="0"/>
              <a:t>21/11/2022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8305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76E67-8F18-4F34-B5EE-FAD507D46886}" type="datetimeFigureOut">
              <a:rPr lang="es-ES" smtClean="0"/>
              <a:t>21/11/2022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401915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076E67-8F18-4F34-B5EE-FAD507D46886}" type="datetimeFigureOut">
              <a:rPr lang="es-ES" smtClean="0"/>
              <a:t>21/11/2022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173144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
        <p:nvSpPr>
          <p:cNvPr id="5" name="Date Placeholder 4"/>
          <p:cNvSpPr>
            <a:spLocks noGrp="1"/>
          </p:cNvSpPr>
          <p:nvPr>
            <p:ph type="dt" sz="half" idx="10"/>
          </p:nvPr>
        </p:nvSpPr>
        <p:spPr/>
        <p:txBody>
          <a:bodyPr/>
          <a:lstStyle/>
          <a:p>
            <a:fld id="{6B076E67-8F18-4F34-B5EE-FAD507D46886}" type="datetimeFigureOut">
              <a:rPr lang="es-ES" smtClean="0"/>
              <a:t>21/11/2022</a:t>
            </a:fld>
            <a:endParaRPr lang="es-ES"/>
          </a:p>
        </p:txBody>
      </p:sp>
    </p:spTree>
    <p:extLst>
      <p:ext uri="{BB962C8B-B14F-4D97-AF65-F5344CB8AC3E}">
        <p14:creationId xmlns:p14="http://schemas.microsoft.com/office/powerpoint/2010/main" val="3643182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076E67-8F18-4F34-B5EE-FAD507D46886}" type="datetimeFigureOut">
              <a:rPr lang="es-ES" smtClean="0"/>
              <a:t>21/11/2022</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8835AF-BE58-417D-81B0-7993AC48740C}" type="slidenum">
              <a:rPr lang="es-ES" smtClean="0"/>
              <a:t>‹nº›</a:t>
            </a:fld>
            <a:endParaRPr lang="es-ES"/>
          </a:p>
        </p:txBody>
      </p:sp>
    </p:spTree>
    <p:extLst>
      <p:ext uri="{BB962C8B-B14F-4D97-AF65-F5344CB8AC3E}">
        <p14:creationId xmlns:p14="http://schemas.microsoft.com/office/powerpoint/2010/main" val="10054539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s://www.insolvenzbekanntmachungen.de/"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www.citius.mj.pt/Portal/consultas/ConsultasCire.aspx"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www.publicidadconcursal.es/"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1347538" y="2149642"/>
            <a:ext cx="8348912" cy="2550695"/>
          </a:xfrm>
        </p:spPr>
        <p:txBody>
          <a:bodyPr/>
          <a:lstStyle/>
          <a:p>
            <a:pPr algn="ctr">
              <a:lnSpc>
                <a:spcPct val="150000"/>
              </a:lnSpc>
            </a:pPr>
            <a:r>
              <a:rPr lang="en-GB" sz="40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Establishment and interconnection of insolvency registers: some Member States</a:t>
            </a:r>
            <a:endParaRPr lang="pt-PT" sz="40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471817" y="360244"/>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105037" y="5278408"/>
            <a:ext cx="2928563" cy="1579592"/>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38017" y="518727"/>
            <a:ext cx="3382166" cy="824225"/>
          </a:xfrm>
          <a:prstGeom prst="rect">
            <a:avLst/>
          </a:prstGeom>
        </p:spPr>
      </p:pic>
      <p:sp>
        <p:nvSpPr>
          <p:cNvPr id="3" name="CaixaDeTexto 2">
            <a:extLst>
              <a:ext uri="{FF2B5EF4-FFF2-40B4-BE49-F238E27FC236}">
                <a16:creationId xmlns:a16="http://schemas.microsoft.com/office/drawing/2014/main" id="{D07980FA-6A34-90D7-6F79-2B86E433ABDC}"/>
              </a:ext>
            </a:extLst>
          </p:cNvPr>
          <p:cNvSpPr txBox="1"/>
          <p:nvPr/>
        </p:nvSpPr>
        <p:spPr>
          <a:xfrm>
            <a:off x="9589477" y="5728677"/>
            <a:ext cx="2497486" cy="769441"/>
          </a:xfrm>
          <a:prstGeom prst="rect">
            <a:avLst/>
          </a:prstGeom>
          <a:noFill/>
        </p:spPr>
        <p:txBody>
          <a:bodyPr wrap="square" rtlCol="0">
            <a:spAutoFit/>
          </a:bodyPr>
          <a:lstStyle/>
          <a:p>
            <a:pPr algn="just"/>
            <a:r>
              <a:rPr lang="en-GB" sz="1100" dirty="0">
                <a:effectLst/>
                <a:latin typeface="Georgia" panose="02040502050405020303" pitchFamily="18" charset="0"/>
                <a:ea typeface="Calibri" panose="020F0502020204030204" pitchFamily="34" charset="0"/>
                <a:cs typeface="Times New Roman" panose="02020603050405020304" pitchFamily="18" charset="0"/>
              </a:rPr>
              <a:t>Blandina Soares</a:t>
            </a:r>
            <a:endParaRPr lang="pt-PT" sz="1100" dirty="0">
              <a:effectLst/>
              <a:latin typeface="Georgia" panose="02040502050405020303" pitchFamily="18" charset="0"/>
              <a:ea typeface="Calibri" panose="020F0502020204030204" pitchFamily="34" charset="0"/>
              <a:cs typeface="Times New Roman" panose="02020603050405020304" pitchFamily="18" charset="0"/>
            </a:endParaRPr>
          </a:p>
          <a:p>
            <a:pPr algn="just"/>
            <a:r>
              <a:rPr lang="en-GB" sz="1100" dirty="0">
                <a:effectLst/>
                <a:latin typeface="Georgia" panose="02040502050405020303" pitchFamily="18" charset="0"/>
                <a:ea typeface="Calibri" panose="020F0502020204030204" pitchFamily="34" charset="0"/>
                <a:cs typeface="Times New Roman" panose="02020603050405020304" pitchFamily="18" charset="0"/>
              </a:rPr>
              <a:t>Registrar</a:t>
            </a:r>
            <a:endParaRPr lang="pt-PT" sz="1100" dirty="0">
              <a:effectLst/>
              <a:latin typeface="Georgia" panose="02040502050405020303" pitchFamily="18" charset="0"/>
              <a:ea typeface="Calibri" panose="020F0502020204030204" pitchFamily="34" charset="0"/>
              <a:cs typeface="Times New Roman" panose="02020603050405020304" pitchFamily="18" charset="0"/>
            </a:endParaRPr>
          </a:p>
          <a:p>
            <a:pPr algn="just"/>
            <a:r>
              <a:rPr lang="en-GB" sz="1100" dirty="0">
                <a:effectLst/>
                <a:latin typeface="Georgia" panose="02040502050405020303" pitchFamily="18" charset="0"/>
                <a:ea typeface="Calibri" panose="020F0502020204030204" pitchFamily="34" charset="0"/>
                <a:cs typeface="Times New Roman" panose="02020603050405020304" pitchFamily="18" charset="0"/>
              </a:rPr>
              <a:t>Consulting Board of the Institute of Registries and Notary</a:t>
            </a:r>
            <a:endParaRPr lang="pt-PT" sz="1100" dirty="0">
              <a:latin typeface="Georgia" panose="02040502050405020303" pitchFamily="18" charset="0"/>
            </a:endParaRPr>
          </a:p>
        </p:txBody>
      </p:sp>
    </p:spTree>
    <p:extLst>
      <p:ext uri="{BB962C8B-B14F-4D97-AF65-F5344CB8AC3E}">
        <p14:creationId xmlns:p14="http://schemas.microsoft.com/office/powerpoint/2010/main" val="198730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414933" y="281257"/>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9675" y="307004"/>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571070" y="1281499"/>
            <a:ext cx="9010996" cy="4479496"/>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The establishment of insolvency registers and the interconnection of insolvency registers in Germany</a:t>
            </a:r>
          </a:p>
          <a:p>
            <a:pPr algn="ctr">
              <a:lnSpc>
                <a:spcPct val="150000"/>
              </a:lnSpc>
            </a:pPr>
            <a:endParaRPr lang="en-US"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Insolvency Code (</a:t>
            </a:r>
            <a:r>
              <a:rPr lang="en-US" sz="1600" i="1" dirty="0" err="1">
                <a:effectLst/>
                <a:latin typeface="Georgia" panose="02040502050405020303" pitchFamily="18" charset="0"/>
                <a:ea typeface="Calibri" panose="020F0502020204030204" pitchFamily="34" charset="0"/>
              </a:rPr>
              <a:t>Insolvenzordnung</a:t>
            </a:r>
            <a:r>
              <a:rPr lang="en-US" sz="1600" i="1" dirty="0">
                <a:effectLst/>
                <a:latin typeface="Georgia" panose="02040502050405020303" pitchFamily="18" charset="0"/>
                <a:ea typeface="Calibri" panose="020F0502020204030204" pitchFamily="34" charset="0"/>
              </a:rPr>
              <a:t> – </a:t>
            </a:r>
            <a:r>
              <a:rPr lang="en-US" sz="1600" i="1" dirty="0" err="1">
                <a:effectLst/>
                <a:latin typeface="Georgia" panose="02040502050405020303" pitchFamily="18" charset="0"/>
                <a:ea typeface="Calibri" panose="020F0502020204030204" pitchFamily="34" charset="0"/>
              </a:rPr>
              <a:t>InsO</a:t>
            </a:r>
            <a:r>
              <a:rPr lang="en-US" sz="1600" dirty="0">
                <a:effectLst/>
                <a:latin typeface="Georgia" panose="02040502050405020303" pitchFamily="18" charset="0"/>
                <a:ea typeface="Calibri" panose="020F0502020204030204" pitchFamily="34" charset="0"/>
              </a:rPr>
              <a:t>) </a:t>
            </a:r>
            <a:r>
              <a:rPr lang="pt-PT" sz="1600" dirty="0">
                <a:effectLst/>
                <a:latin typeface="Georgia" panose="02040502050405020303" pitchFamily="18" charset="0"/>
                <a:ea typeface="Calibri" panose="020F0502020204030204" pitchFamily="34" charset="0"/>
              </a:rPr>
              <a:t>- </a:t>
            </a:r>
            <a:r>
              <a:rPr lang="en-US" sz="1800" dirty="0">
                <a:effectLst/>
                <a:latin typeface="Georgia" panose="02040502050405020303" pitchFamily="18" charset="0"/>
                <a:ea typeface="Calibri" panose="020F0502020204030204" pitchFamily="34" charset="0"/>
              </a:rPr>
              <a:t>Section 9 </a:t>
            </a:r>
            <a:r>
              <a:rPr lang="pt-PT" sz="1800" dirty="0">
                <a:effectLst/>
                <a:latin typeface="Georgia" panose="02040502050405020303" pitchFamily="18" charset="0"/>
                <a:ea typeface="Calibri" panose="020F0502020204030204" pitchFamily="34" charset="0"/>
              </a:rPr>
              <a:t>-</a:t>
            </a:r>
            <a:r>
              <a:rPr lang="en-US" sz="1800" dirty="0">
                <a:effectLst/>
                <a:latin typeface="Georgia" panose="02040502050405020303" pitchFamily="18" charset="0"/>
                <a:ea typeface="Calibri" panose="020F0502020204030204" pitchFamily="34" charset="0"/>
              </a:rPr>
              <a:t> general provision regarding the publication of insolvency proceedings.</a:t>
            </a:r>
            <a:endParaRPr lang="en-US" sz="16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GB" sz="1600" dirty="0">
                <a:effectLst/>
                <a:latin typeface="Georgia" panose="02040502050405020303" pitchFamily="18" charset="0"/>
                <a:ea typeface="Calibri" panose="020F0502020204030204" pitchFamily="34" charset="0"/>
              </a:rPr>
              <a:t>In particular - </a:t>
            </a:r>
            <a:r>
              <a:rPr lang="en-US" sz="1600" dirty="0">
                <a:effectLst/>
                <a:latin typeface="Georgia" panose="02040502050405020303" pitchFamily="18" charset="0"/>
                <a:ea typeface="Calibri" panose="020F0502020204030204" pitchFamily="34" charset="0"/>
              </a:rPr>
              <a:t>Section 23 (Publication of restriction on property transfers); Section 30 (Publication of order opening insolvency proceedings); Section 31 (Commercial Register, Register of Cooperatives, Register of Partnerships and Register of Associations); and Section 27 (Order opening insolvency proceedings).</a:t>
            </a:r>
            <a:endParaRPr lang="en-GB" sz="1600" dirty="0">
              <a:effectLst/>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Insolvency registers are available in the insolvency portal, in </a:t>
            </a:r>
            <a:r>
              <a:rPr lang="en-US" sz="1600" dirty="0">
                <a:effectLst/>
                <a:latin typeface="Georgia" panose="02040502050405020303" pitchFamily="18" charset="0"/>
                <a:ea typeface="Calibri" panose="020F0502020204030204" pitchFamily="34" charset="0"/>
                <a:hlinkClick r:id="rId5"/>
              </a:rPr>
              <a:t>https://www.insolvenzbekanntmachungen.de/</a:t>
            </a:r>
            <a:r>
              <a:rPr lang="en-US" sz="1600" dirty="0">
                <a:latin typeface="Georgia" panose="02040502050405020303" pitchFamily="18" charset="0"/>
                <a:ea typeface="Calibri" panose="020F0502020204030204" pitchFamily="34" charset="0"/>
              </a:rPr>
              <a:t>,</a:t>
            </a:r>
            <a:r>
              <a:rPr lang="en-US" sz="1600" dirty="0">
                <a:effectLst/>
                <a:latin typeface="Georgia" panose="02040502050405020303" pitchFamily="18" charset="0"/>
                <a:ea typeface="Calibri" panose="020F0502020204030204" pitchFamily="34" charset="0"/>
              </a:rPr>
              <a:t> free of charge</a:t>
            </a:r>
            <a:r>
              <a:rPr lang="en-GB" sz="1600" dirty="0">
                <a:effectLst/>
                <a:latin typeface="Georgia" panose="02040502050405020303" pitchFamily="18" charset="0"/>
                <a:ea typeface="Calibri" panose="020F0502020204030204" pitchFamily="34" charset="0"/>
              </a:rPr>
              <a:t>.</a:t>
            </a:r>
            <a:endParaRPr lang="en-US" sz="1600" dirty="0">
              <a:effectLst/>
              <a:latin typeface="Georgia" panose="02040502050405020303" pitchFamily="18" charset="0"/>
              <a:ea typeface="Calibri" panose="020F0502020204030204" pitchFamily="34" charset="0"/>
            </a:endParaRPr>
          </a:p>
        </p:txBody>
      </p:sp>
    </p:spTree>
    <p:extLst>
      <p:ext uri="{BB962C8B-B14F-4D97-AF65-F5344CB8AC3E}">
        <p14:creationId xmlns:p14="http://schemas.microsoft.com/office/powerpoint/2010/main" val="3747644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414933" y="281257"/>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9675" y="307004"/>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571070" y="1281499"/>
            <a:ext cx="9010996" cy="4658519"/>
          </a:xfrm>
          <a:prstGeom prst="rect">
            <a:avLst/>
          </a:prstGeom>
          <a:noFill/>
        </p:spPr>
        <p:txBody>
          <a:bodyPr wrap="square" rtlCol="0">
            <a:spAutoFit/>
          </a:bodyPr>
          <a:lstStyle/>
          <a:p>
            <a:pPr algn="ctr">
              <a:lnSpc>
                <a:spcPct val="150000"/>
              </a:lnSpc>
            </a:pPr>
            <a:r>
              <a:rPr lang="en-US" sz="2000" b="1" dirty="0">
                <a:effectLst/>
                <a:latin typeface="Georgia" panose="02040502050405020303" pitchFamily="18" charset="0"/>
                <a:ea typeface="Calibri" panose="020F0502020204030204" pitchFamily="34" charset="0"/>
              </a:rPr>
              <a:t>Conclusion</a:t>
            </a:r>
          </a:p>
          <a:p>
            <a:pPr marL="285750" indent="-285750" algn="ctr">
              <a:lnSpc>
                <a:spcPct val="150000"/>
              </a:lnSpc>
              <a:buFont typeface="Wingdings" panose="05000000000000000000" pitchFamily="2" charset="2"/>
              <a:buChar char="Ø"/>
            </a:pPr>
            <a:endParaRPr lang="en-US"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Ø"/>
            </a:pPr>
            <a:r>
              <a:rPr lang="en-US" dirty="0">
                <a:effectLst/>
                <a:latin typeface="Georgia" panose="02040502050405020303" pitchFamily="18" charset="0"/>
                <a:ea typeface="Calibri" panose="020F0502020204030204" pitchFamily="34" charset="0"/>
              </a:rPr>
              <a:t>These three Member States publicity of insolvencies, so important for improving legal certainty and security, is or will be legally guaranteed through the decentralized system of the interconnection of insolvency registers.</a:t>
            </a:r>
            <a:endParaRPr lang="en-US"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Ø"/>
            </a:pPr>
            <a:r>
              <a:rPr lang="en-US" dirty="0">
                <a:effectLst/>
                <a:latin typeface="Georgia" panose="02040502050405020303" pitchFamily="18" charset="0"/>
                <a:ea typeface="Calibri" panose="020F0502020204030204" pitchFamily="34" charset="0"/>
              </a:rPr>
              <a:t>The insolvency judges are not conscious to the need to scrutinise whether they have jurisdiction pursuant to Article 3 (since the centre of the debtor's main interests is situated in the Union)</a:t>
            </a:r>
            <a:r>
              <a:rPr lang="en-GB" dirty="0">
                <a:effectLst/>
                <a:latin typeface="Georgia" panose="02040502050405020303" pitchFamily="18" charset="0"/>
                <a:ea typeface="Calibri" panose="020F0502020204030204" pitchFamily="34" charset="0"/>
              </a:rPr>
              <a:t>.</a:t>
            </a:r>
          </a:p>
          <a:p>
            <a:pPr marL="285750" indent="-285750" algn="just">
              <a:lnSpc>
                <a:spcPct val="150000"/>
              </a:lnSpc>
              <a:buFont typeface="Wingdings" panose="05000000000000000000" pitchFamily="2" charset="2"/>
              <a:buChar char="Ø"/>
            </a:pPr>
            <a:r>
              <a:rPr lang="en-GB" dirty="0">
                <a:latin typeface="Georgia" panose="02040502050405020303" pitchFamily="18" charset="0"/>
                <a:ea typeface="Calibri" panose="020F0502020204030204" pitchFamily="34" charset="0"/>
              </a:rPr>
              <a:t>But, </a:t>
            </a:r>
            <a:r>
              <a:rPr lang="en-US" dirty="0">
                <a:latin typeface="Georgia" panose="02040502050405020303" pitchFamily="18" charset="0"/>
                <a:ea typeface="Calibri" panose="020F0502020204030204" pitchFamily="34" charset="0"/>
              </a:rPr>
              <a:t>if the Court, in the order that declares the opening of the insolvency proceedings, justifies its international jurisdiction, in these three Member States, it is certain that such information will be published.</a:t>
            </a:r>
            <a:endParaRPr lang="en-US" dirty="0">
              <a:effectLst/>
              <a:latin typeface="Georgia" panose="02040502050405020303" pitchFamily="18" charset="0"/>
              <a:ea typeface="Calibri" panose="020F0502020204030204" pitchFamily="34" charset="0"/>
            </a:endParaRPr>
          </a:p>
        </p:txBody>
      </p:sp>
    </p:spTree>
    <p:extLst>
      <p:ext uri="{BB962C8B-B14F-4D97-AF65-F5344CB8AC3E}">
        <p14:creationId xmlns:p14="http://schemas.microsoft.com/office/powerpoint/2010/main" val="3561568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618334" y="2066925"/>
            <a:ext cx="8981813" cy="2124075"/>
          </a:xfrm>
        </p:spPr>
        <p:txBody>
          <a:bodyPr/>
          <a:lstStyle/>
          <a:p>
            <a:pPr algn="ctr"/>
            <a:br>
              <a:rPr lang="en-GB" sz="2400" b="1" dirty="0"/>
            </a:br>
            <a:br>
              <a:rPr lang="pt-BR" sz="2400" dirty="0"/>
            </a:br>
            <a:br>
              <a:rPr lang="pt-BR" sz="2400" dirty="0"/>
            </a:br>
            <a:br>
              <a:rPr lang="pt-BR" sz="2400" dirty="0"/>
            </a:br>
            <a:r>
              <a:rPr lang="en-GB" sz="2400" dirty="0">
                <a:solidFill>
                  <a:schemeClr val="tx1"/>
                </a:solidFill>
                <a:latin typeface="Georgia" panose="02040502050405020303" pitchFamily="18" charset="0"/>
              </a:rPr>
              <a:t>Thank you very much for your attention!</a:t>
            </a: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75501" y="5956184"/>
            <a:ext cx="1619075" cy="82816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Tree>
    <p:extLst>
      <p:ext uri="{BB962C8B-B14F-4D97-AF65-F5344CB8AC3E}">
        <p14:creationId xmlns:p14="http://schemas.microsoft.com/office/powerpoint/2010/main" val="1377987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676537" y="1590675"/>
            <a:ext cx="9010388" cy="2565689"/>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16658" y="414416"/>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1186" y="414416"/>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616658" y="1590675"/>
            <a:ext cx="9225611" cy="4524315"/>
          </a:xfrm>
          <a:prstGeom prst="rect">
            <a:avLst/>
          </a:prstGeom>
          <a:noFill/>
        </p:spPr>
        <p:txBody>
          <a:bodyPr wrap="square" rtlCol="0">
            <a:spAutoFit/>
          </a:bodyPr>
          <a:lstStyle/>
          <a:p>
            <a:pPr algn="ctr">
              <a:lnSpc>
                <a:spcPct val="150000"/>
              </a:lnSpc>
            </a:pPr>
            <a:r>
              <a:rPr lang="en-GB" sz="2000" b="1" dirty="0">
                <a:effectLst/>
                <a:latin typeface="Georgia" panose="02040502050405020303" pitchFamily="18" charset="0"/>
                <a:ea typeface="Calibri" panose="020F0502020204030204" pitchFamily="34" charset="0"/>
              </a:rPr>
              <a:t>Introduction</a:t>
            </a:r>
            <a:endParaRPr lang="en-GB" sz="2000" dirty="0">
              <a:solidFill>
                <a:schemeClr val="tx1"/>
              </a:solidFill>
              <a:effectLst/>
              <a:latin typeface="Georgia" panose="02040502050405020303" pitchFamily="18" charset="0"/>
              <a:ea typeface="Calibri" panose="020F0502020204030204" pitchFamily="34" charset="0"/>
            </a:endParaRPr>
          </a:p>
          <a:p>
            <a:pPr marL="342900" indent="-342900" algn="just">
              <a:lnSpc>
                <a:spcPct val="150000"/>
              </a:lnSpc>
              <a:buFont typeface="Wingdings" panose="05000000000000000000" pitchFamily="2" charset="2"/>
              <a:buChar char="v"/>
            </a:pPr>
            <a:endParaRPr lang="en-GB" sz="2000" dirty="0">
              <a:latin typeface="Georgia" panose="02040502050405020303"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GB" sz="2000" dirty="0">
                <a:solidFill>
                  <a:schemeClr val="tx1"/>
                </a:solidFill>
                <a:effectLst/>
                <a:latin typeface="Georgia" panose="02040502050405020303" pitchFamily="18" charset="0"/>
                <a:ea typeface="Calibri" panose="020F0502020204030204" pitchFamily="34" charset="0"/>
              </a:rPr>
              <a:t>Cross-border or international insolvency - when the debtor has contacts with more than one Member State, namely because he has assets or creditors located in more than one Member State.</a:t>
            </a:r>
          </a:p>
          <a:p>
            <a:pPr marL="342900" indent="-342900" algn="just">
              <a:lnSpc>
                <a:spcPct val="150000"/>
              </a:lnSpc>
              <a:buFont typeface="Wingdings" panose="05000000000000000000" pitchFamily="2" charset="2"/>
              <a:buChar char="v"/>
            </a:pPr>
            <a:endParaRPr lang="en-GB" sz="2000" dirty="0">
              <a:solidFill>
                <a:schemeClr val="tx1"/>
              </a:solidFill>
              <a:effectLst/>
              <a:latin typeface="Georgia" panose="02040502050405020303" pitchFamily="18" charset="0"/>
              <a:ea typeface="Calibri" panose="020F0502020204030204" pitchFamily="34" charset="0"/>
            </a:endParaRPr>
          </a:p>
          <a:p>
            <a:pPr marL="342900" indent="-342900" algn="just">
              <a:lnSpc>
                <a:spcPct val="150000"/>
              </a:lnSpc>
              <a:buFont typeface="Wingdings" panose="05000000000000000000" pitchFamily="2" charset="2"/>
              <a:buChar char="v"/>
            </a:pPr>
            <a:r>
              <a:rPr lang="en-GB" sz="2000" dirty="0">
                <a:effectLst/>
                <a:latin typeface="Georgia" panose="02040502050405020303" pitchFamily="18" charset="0"/>
                <a:ea typeface="Calibri" panose="020F0502020204030204" pitchFamily="34" charset="0"/>
              </a:rPr>
              <a:t>Relevant - Regulation (EU) 2015/848 of the European Parliament and of the Council of 20 May 2015, on insolvency proceedings (recast).</a:t>
            </a:r>
            <a:endParaRPr lang="en-GB" sz="2000" dirty="0">
              <a:latin typeface="Georgia" panose="02040502050405020303" pitchFamily="18" charset="0"/>
            </a:endParaRPr>
          </a:p>
          <a:p>
            <a:pPr marL="342900" indent="-342900">
              <a:lnSpc>
                <a:spcPct val="150000"/>
              </a:lnSpc>
              <a:buFont typeface="Wingdings" panose="05000000000000000000" pitchFamily="2" charset="2"/>
              <a:buChar char="v"/>
            </a:pPr>
            <a:endParaRPr lang="en-GB" sz="2000" dirty="0">
              <a:latin typeface="Georgia" panose="02040502050405020303" pitchFamily="18" charset="0"/>
            </a:endParaRPr>
          </a:p>
          <a:p>
            <a:endParaRPr lang="pt-PT" dirty="0"/>
          </a:p>
        </p:txBody>
      </p:sp>
    </p:spTree>
    <p:extLst>
      <p:ext uri="{BB962C8B-B14F-4D97-AF65-F5344CB8AC3E}">
        <p14:creationId xmlns:p14="http://schemas.microsoft.com/office/powerpoint/2010/main" val="295661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831273" y="1745673"/>
            <a:ext cx="9010996" cy="452431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v"/>
            </a:pPr>
            <a:r>
              <a:rPr lang="en-GB" sz="2000" b="1" dirty="0">
                <a:effectLst/>
                <a:latin typeface="Georgia" panose="02040502050405020303" pitchFamily="18" charset="0"/>
                <a:ea typeface="Calibri" panose="020F0502020204030204" pitchFamily="34" charset="0"/>
              </a:rPr>
              <a:t>Recital (76) of the Regulation</a:t>
            </a:r>
            <a:r>
              <a:rPr lang="en-GB" sz="2000" dirty="0">
                <a:effectLst/>
                <a:latin typeface="Georgia" panose="02040502050405020303" pitchFamily="18" charset="0"/>
                <a:ea typeface="Calibri" panose="020F0502020204030204" pitchFamily="34" charset="0"/>
              </a:rPr>
              <a:t>, </a:t>
            </a:r>
          </a:p>
          <a:p>
            <a:pPr algn="just">
              <a:lnSpc>
                <a:spcPct val="150000"/>
              </a:lnSpc>
            </a:pPr>
            <a:r>
              <a:rPr lang="en-GB" sz="2000" dirty="0">
                <a:effectLst/>
                <a:latin typeface="Georgia" panose="02040502050405020303" pitchFamily="18" charset="0"/>
                <a:ea typeface="Calibri" panose="020F0502020204030204" pitchFamily="34" charset="0"/>
              </a:rPr>
              <a:t>“In order to improve the provision of information to relevant creditors and courts and to prevent the opening of parallel insolvency proceedings, Member States should be required to publish relevant information in cross-border insolvency cases in a publicly accessible electronic register. In order to facilitate access to that information for creditors and courts domiciled or located in other Member States, this Regulation should provide for the interconnection of such insolvency registers via the European e-Justice Portal.”</a:t>
            </a:r>
            <a:endParaRPr lang="en-GB" sz="2000" dirty="0">
              <a:latin typeface="Georgia" panose="02040502050405020303" pitchFamily="18" charset="0"/>
            </a:endParaRPr>
          </a:p>
          <a:p>
            <a:endParaRPr lang="pt-PT" dirty="0"/>
          </a:p>
        </p:txBody>
      </p:sp>
    </p:spTree>
    <p:extLst>
      <p:ext uri="{BB962C8B-B14F-4D97-AF65-F5344CB8AC3E}">
        <p14:creationId xmlns:p14="http://schemas.microsoft.com/office/powerpoint/2010/main" val="327616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831273" y="1745673"/>
            <a:ext cx="9010996" cy="4191276"/>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v"/>
            </a:pPr>
            <a:r>
              <a:rPr lang="en-US" sz="2000" b="1" dirty="0">
                <a:effectLst/>
                <a:latin typeface="Georgia" panose="02040502050405020303" pitchFamily="18" charset="0"/>
                <a:ea typeface="Calibri" panose="020F0502020204030204" pitchFamily="34" charset="0"/>
              </a:rPr>
              <a:t>Article 24 (1) of the Regulation</a:t>
            </a:r>
            <a:r>
              <a:rPr lang="en-US" sz="2000" dirty="0">
                <a:effectLst/>
                <a:latin typeface="Georgia" panose="02040502050405020303" pitchFamily="18" charset="0"/>
                <a:ea typeface="Calibri" panose="020F0502020204030204" pitchFamily="34" charset="0"/>
              </a:rPr>
              <a:t>, </a:t>
            </a:r>
          </a:p>
          <a:p>
            <a:pPr algn="just">
              <a:lnSpc>
                <a:spcPct val="150000"/>
              </a:lnSpc>
            </a:pPr>
            <a:r>
              <a:rPr lang="en-US" sz="2000" dirty="0">
                <a:effectLst/>
                <a:latin typeface="Georgia" panose="02040502050405020303" pitchFamily="18" charset="0"/>
                <a:ea typeface="Calibri" panose="020F0502020204030204" pitchFamily="34" charset="0"/>
              </a:rPr>
              <a:t>forces the Member States to establish and maintain in their territory one or several registers in which information concerning insolvency proceedings is published (‘insolvency registers’).</a:t>
            </a:r>
          </a:p>
          <a:p>
            <a:pPr algn="just">
              <a:lnSpc>
                <a:spcPct val="150000"/>
              </a:lnSpc>
            </a:pPr>
            <a:endParaRPr lang="en-US" sz="2000" dirty="0">
              <a:latin typeface="Georgia" panose="02040502050405020303" pitchFamily="18" charset="0"/>
            </a:endParaRPr>
          </a:p>
          <a:p>
            <a:pPr marL="342900" indent="-342900" algn="just">
              <a:lnSpc>
                <a:spcPct val="150000"/>
              </a:lnSpc>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rPr>
              <a:t>The national insolvency registers shall include mandatory information, in accordance with paragraphs a) to </a:t>
            </a:r>
            <a:r>
              <a:rPr lang="en-GB" sz="2000" dirty="0" err="1">
                <a:effectLst/>
                <a:latin typeface="Georgia" panose="02040502050405020303" pitchFamily="18" charset="0"/>
                <a:ea typeface="Calibri" panose="020F0502020204030204" pitchFamily="34" charset="0"/>
              </a:rPr>
              <a:t>i</a:t>
            </a:r>
            <a:r>
              <a:rPr lang="en-GB" sz="2000" dirty="0">
                <a:effectLst/>
                <a:latin typeface="Georgia" panose="02040502050405020303" pitchFamily="18" charset="0"/>
                <a:ea typeface="Calibri" panose="020F0502020204030204" pitchFamily="34" charset="0"/>
              </a:rPr>
              <a:t>) of article 24, so that their publicity can occur through the interconnection system of insolvency registers, stated in Article 25.</a:t>
            </a:r>
            <a:endParaRPr lang="pt-PT" sz="2000" dirty="0">
              <a:latin typeface="Georgia" panose="02040502050405020303" pitchFamily="18" charset="0"/>
            </a:endParaRPr>
          </a:p>
        </p:txBody>
      </p:sp>
    </p:spTree>
    <p:extLst>
      <p:ext uri="{BB962C8B-B14F-4D97-AF65-F5344CB8AC3E}">
        <p14:creationId xmlns:p14="http://schemas.microsoft.com/office/powerpoint/2010/main" val="2987875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831273" y="1745673"/>
            <a:ext cx="9010996" cy="4294830"/>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Information related to insolvency proceedings:</a:t>
            </a:r>
          </a:p>
          <a:p>
            <a:pPr marL="342900" indent="-342900" algn="just">
              <a:lnSpc>
                <a:spcPct val="150000"/>
              </a:lnSpc>
              <a:buFont typeface="Wingdings" panose="05000000000000000000" pitchFamily="2" charset="2"/>
              <a:buChar char="v"/>
            </a:pPr>
            <a:endParaRPr lang="en-US" sz="20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The date of the opening of insolvency proceedings [Article 24, paragraph a); mandatory]; </a:t>
            </a: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The court opening insolvency proceedings and the case reference number [Article 24, paragraph b); mandatory and if any, respectively]; </a:t>
            </a:r>
          </a:p>
          <a:p>
            <a:pPr marL="285750" indent="-285750" algn="just">
              <a:lnSpc>
                <a:spcPct val="150000"/>
              </a:lnSpc>
              <a:buFont typeface="Wingdings" panose="05000000000000000000" pitchFamily="2" charset="2"/>
              <a:buChar char="q"/>
            </a:pPr>
            <a:r>
              <a:rPr lang="en-US" sz="1600" dirty="0">
                <a:latin typeface="Georgia" panose="02040502050405020303" pitchFamily="18" charset="0"/>
                <a:ea typeface="Calibri" panose="020F0502020204030204" pitchFamily="34" charset="0"/>
              </a:rPr>
              <a:t>T</a:t>
            </a:r>
            <a:r>
              <a:rPr lang="en-US" sz="1600" dirty="0">
                <a:effectLst/>
                <a:latin typeface="Georgia" panose="02040502050405020303" pitchFamily="18" charset="0"/>
                <a:ea typeface="Calibri" panose="020F0502020204030204" pitchFamily="34" charset="0"/>
              </a:rPr>
              <a:t>he type of insolvency proceedings referred to in Annex A that were opened and, where applicable, any relevant subtype of such proceedings opened in accordance with national law [Article 24, paragraph c); mandatory and if any, respectively]; </a:t>
            </a:r>
          </a:p>
          <a:p>
            <a:pPr marL="285750" indent="-285750" algn="just">
              <a:lnSpc>
                <a:spcPct val="150000"/>
              </a:lnSpc>
              <a:buFont typeface="Wingdings" panose="05000000000000000000" pitchFamily="2" charset="2"/>
              <a:buChar char="q"/>
            </a:pPr>
            <a:r>
              <a:rPr lang="en-US" sz="1600" b="1" dirty="0">
                <a:effectLst/>
                <a:latin typeface="Georgia" panose="02040502050405020303" pitchFamily="18" charset="0"/>
                <a:ea typeface="Calibri" panose="020F0502020204030204" pitchFamily="34" charset="0"/>
              </a:rPr>
              <a:t>Whether jurisdiction for opening proceedings is based on Article 3(1), 3(2) or 3(4) [Article 24, paragraph d); mandatory];</a:t>
            </a:r>
            <a:r>
              <a:rPr lang="en-US" sz="1600" u="sng" dirty="0">
                <a:effectLst/>
                <a:latin typeface="Georgia" panose="02040502050405020303" pitchFamily="18" charset="0"/>
                <a:ea typeface="Calibri" panose="020F0502020204030204" pitchFamily="34" charset="0"/>
              </a:rPr>
              <a:t> </a:t>
            </a: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The date of closing main insolvency proceedings [Article 24, paragraph; if any].</a:t>
            </a:r>
            <a:endParaRPr lang="pt-PT" sz="1600" dirty="0">
              <a:latin typeface="Georgia" panose="02040502050405020303" pitchFamily="18" charset="0"/>
            </a:endParaRPr>
          </a:p>
        </p:txBody>
      </p:sp>
    </p:spTree>
    <p:extLst>
      <p:ext uri="{BB962C8B-B14F-4D97-AF65-F5344CB8AC3E}">
        <p14:creationId xmlns:p14="http://schemas.microsoft.com/office/powerpoint/2010/main" val="304713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831273" y="1745673"/>
            <a:ext cx="9010996" cy="4617995"/>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Information related to the debtor:</a:t>
            </a:r>
          </a:p>
          <a:p>
            <a:pPr marL="342900" indent="-342900" algn="just">
              <a:lnSpc>
                <a:spcPct val="150000"/>
              </a:lnSpc>
              <a:buFont typeface="Wingdings" panose="05000000000000000000" pitchFamily="2" charset="2"/>
              <a:buChar char="v"/>
            </a:pPr>
            <a:endParaRPr lang="en-US" sz="20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If the debtor is a company or a legal person, the debtor's name, registration number, registered office or, if different, postal address [Article 24, paragraph e)]; </a:t>
            </a:r>
          </a:p>
          <a:p>
            <a:pPr marL="285750" indent="-285750" algn="just">
              <a:lnSpc>
                <a:spcPct val="150000"/>
              </a:lnSpc>
              <a:buFont typeface="Wingdings" panose="05000000000000000000" pitchFamily="2" charset="2"/>
              <a:buChar char="q"/>
            </a:pPr>
            <a:endParaRPr lang="en-US" sz="1600" dirty="0">
              <a:effectLst/>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If the debtor is an individual whether or not exercising an independent business or professional activity, the debtor's name, registration number, if any, and postal address or, where the address is protected, the debtor's place and date of birth [Article 24, paragraph f) and 4]; </a:t>
            </a:r>
          </a:p>
          <a:p>
            <a:pPr marL="285750" indent="-285750" algn="just">
              <a:lnSpc>
                <a:spcPct val="150000"/>
              </a:lnSpc>
              <a:buFont typeface="Wingdings" panose="05000000000000000000" pitchFamily="2" charset="2"/>
              <a:buChar char="q"/>
            </a:pPr>
            <a:endParaRPr lang="en-US" sz="1600" dirty="0">
              <a:effectLst/>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The name, postal address or e-mail address of the insolvency practitioner, appointed in the proceedings [Article 24, paragraph g); if any]; </a:t>
            </a:r>
          </a:p>
        </p:txBody>
      </p:sp>
    </p:spTree>
    <p:extLst>
      <p:ext uri="{BB962C8B-B14F-4D97-AF65-F5344CB8AC3E}">
        <p14:creationId xmlns:p14="http://schemas.microsoft.com/office/powerpoint/2010/main" val="4006178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676537" y="590433"/>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3297" y="590433"/>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831273" y="1745673"/>
            <a:ext cx="9010996" cy="3879332"/>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Information related to the debtor:</a:t>
            </a:r>
          </a:p>
          <a:p>
            <a:pPr marL="342900" indent="-342900" algn="just">
              <a:lnSpc>
                <a:spcPct val="150000"/>
              </a:lnSpc>
              <a:buFont typeface="Wingdings" panose="05000000000000000000" pitchFamily="2" charset="2"/>
              <a:buChar char="v"/>
            </a:pPr>
            <a:endParaRPr lang="en-US" sz="20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The time limit for lodging claims, or a reference to the criteria for calculating that time limit [Article 24, paragraph h); as to the time limit, if any];</a:t>
            </a:r>
          </a:p>
          <a:p>
            <a:pPr algn="just">
              <a:lnSpc>
                <a:spcPct val="150000"/>
              </a:lnSpc>
            </a:pPr>
            <a:endParaRPr lang="en-US" sz="1600" dirty="0">
              <a:effectLst/>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b="1" dirty="0">
                <a:effectLst/>
                <a:latin typeface="Georgia" panose="02040502050405020303" pitchFamily="18" charset="0"/>
                <a:ea typeface="Calibri" panose="020F0502020204030204" pitchFamily="34" charset="0"/>
              </a:rPr>
              <a:t>The court before which and, where applicable, the time limit within which a challenge of the decision opening insolvency proceedings is to be lodged in accordance with Article 5 </a:t>
            </a:r>
            <a:r>
              <a:rPr lang="en-US" sz="1600" dirty="0">
                <a:effectLst/>
                <a:latin typeface="Georgia" panose="02040502050405020303" pitchFamily="18" charset="0"/>
                <a:ea typeface="Calibri" panose="020F0502020204030204" pitchFamily="34" charset="0"/>
              </a:rPr>
              <a:t>(</a:t>
            </a:r>
            <a:r>
              <a:rPr lang="en-US" sz="1600" i="1" dirty="0">
                <a:effectLst/>
                <a:latin typeface="Georgia" panose="02040502050405020303" pitchFamily="18" charset="0"/>
                <a:ea typeface="Calibri" panose="020F0502020204030204" pitchFamily="34" charset="0"/>
              </a:rPr>
              <a:t>the decision opening main insolvency proceedings on grounds of international jurisdiction</a:t>
            </a:r>
            <a:r>
              <a:rPr lang="en-US" sz="1600" dirty="0">
                <a:effectLst/>
                <a:latin typeface="Georgia" panose="02040502050405020303" pitchFamily="18" charset="0"/>
                <a:ea typeface="Calibri" panose="020F0502020204030204" pitchFamily="34" charset="0"/>
              </a:rPr>
              <a:t>), </a:t>
            </a:r>
            <a:r>
              <a:rPr lang="en-US" sz="1600" b="1" dirty="0">
                <a:effectLst/>
                <a:latin typeface="Georgia" panose="02040502050405020303" pitchFamily="18" charset="0"/>
                <a:ea typeface="Calibri" panose="020F0502020204030204" pitchFamily="34" charset="0"/>
              </a:rPr>
              <a:t>or a reference to the criteria for calculating that time limit </a:t>
            </a:r>
            <a:r>
              <a:rPr lang="en-US" sz="1600" dirty="0">
                <a:effectLst/>
                <a:latin typeface="Georgia" panose="02040502050405020303" pitchFamily="18" charset="0"/>
                <a:ea typeface="Calibri" panose="020F0502020204030204" pitchFamily="34" charset="0"/>
              </a:rPr>
              <a:t>[Article 24, paragraph j); mandatory].</a:t>
            </a:r>
            <a:endParaRPr lang="pt-PT" sz="1600" dirty="0">
              <a:latin typeface="Georgia" panose="02040502050405020303" pitchFamily="18" charset="0"/>
            </a:endParaRPr>
          </a:p>
        </p:txBody>
      </p:sp>
    </p:spTree>
    <p:extLst>
      <p:ext uri="{BB962C8B-B14F-4D97-AF65-F5344CB8AC3E}">
        <p14:creationId xmlns:p14="http://schemas.microsoft.com/office/powerpoint/2010/main" val="11249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294152" y="414416"/>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89892" y="414416"/>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798022" y="1414658"/>
            <a:ext cx="9044247" cy="4474430"/>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The establishment of insolvency registers and the interconnection of insolvency registers in Portugal</a:t>
            </a:r>
          </a:p>
          <a:p>
            <a:pPr algn="ctr">
              <a:lnSpc>
                <a:spcPct val="150000"/>
              </a:lnSpc>
            </a:pPr>
            <a:endParaRPr lang="en-US" sz="20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pt-PT" sz="1600" dirty="0" err="1">
                <a:effectLst/>
                <a:latin typeface="Georgia" panose="02040502050405020303" pitchFamily="18" charset="0"/>
                <a:ea typeface="Calibri" panose="020F0502020204030204" pitchFamily="34" charset="0"/>
              </a:rPr>
              <a:t>Insolvency</a:t>
            </a:r>
            <a:r>
              <a:rPr lang="pt-PT" sz="1600" dirty="0">
                <a:effectLst/>
                <a:latin typeface="Georgia" panose="02040502050405020303" pitchFamily="18" charset="0"/>
                <a:ea typeface="Calibri" panose="020F0502020204030204" pitchFamily="34" charset="0"/>
              </a:rPr>
              <a:t> </a:t>
            </a:r>
            <a:r>
              <a:rPr lang="pt-PT" sz="1600" dirty="0" err="1">
                <a:effectLst/>
                <a:latin typeface="Georgia" panose="02040502050405020303" pitchFamily="18" charset="0"/>
                <a:ea typeface="Calibri" panose="020F0502020204030204" pitchFamily="34" charset="0"/>
              </a:rPr>
              <a:t>and</a:t>
            </a:r>
            <a:r>
              <a:rPr lang="pt-PT" sz="1600" dirty="0">
                <a:effectLst/>
                <a:latin typeface="Georgia" panose="02040502050405020303" pitchFamily="18" charset="0"/>
                <a:ea typeface="Calibri" panose="020F0502020204030204" pitchFamily="34" charset="0"/>
              </a:rPr>
              <a:t> </a:t>
            </a:r>
            <a:r>
              <a:rPr lang="pt-PT" sz="1600" dirty="0" err="1">
                <a:effectLst/>
                <a:latin typeface="Georgia" panose="02040502050405020303" pitchFamily="18" charset="0"/>
                <a:ea typeface="Calibri" panose="020F0502020204030204" pitchFamily="34" charset="0"/>
              </a:rPr>
              <a:t>Corporate</a:t>
            </a:r>
            <a:r>
              <a:rPr lang="pt-PT" sz="1600" dirty="0">
                <a:effectLst/>
                <a:latin typeface="Georgia" panose="02040502050405020303" pitchFamily="18" charset="0"/>
                <a:ea typeface="Calibri" panose="020F0502020204030204" pitchFamily="34" charset="0"/>
              </a:rPr>
              <a:t> </a:t>
            </a:r>
            <a:r>
              <a:rPr lang="pt-PT" sz="1600" dirty="0" err="1">
                <a:effectLst/>
                <a:latin typeface="Georgia" panose="02040502050405020303" pitchFamily="18" charset="0"/>
                <a:ea typeface="Calibri" panose="020F0502020204030204" pitchFamily="34" charset="0"/>
              </a:rPr>
              <a:t>Recovery</a:t>
            </a:r>
            <a:r>
              <a:rPr lang="pt-PT" sz="1600" dirty="0">
                <a:effectLst/>
                <a:latin typeface="Georgia" panose="02040502050405020303" pitchFamily="18" charset="0"/>
                <a:ea typeface="Calibri" panose="020F0502020204030204" pitchFamily="34" charset="0"/>
              </a:rPr>
              <a:t> </a:t>
            </a:r>
            <a:r>
              <a:rPr lang="pt-PT" sz="1600" dirty="0" err="1">
                <a:effectLst/>
                <a:latin typeface="Georgia" panose="02040502050405020303" pitchFamily="18" charset="0"/>
                <a:ea typeface="Calibri" panose="020F0502020204030204" pitchFamily="34" charset="0"/>
              </a:rPr>
              <a:t>Code</a:t>
            </a:r>
            <a:r>
              <a:rPr lang="pt-PT" sz="1600" dirty="0">
                <a:effectLst/>
                <a:latin typeface="Georgia" panose="02040502050405020303" pitchFamily="18" charset="0"/>
                <a:ea typeface="Calibri" panose="020F0502020204030204" pitchFamily="34" charset="0"/>
              </a:rPr>
              <a:t> (</a:t>
            </a:r>
            <a:r>
              <a:rPr lang="pt-PT" sz="1600" i="1" dirty="0">
                <a:effectLst/>
                <a:latin typeface="Georgia" panose="02040502050405020303" pitchFamily="18" charset="0"/>
                <a:ea typeface="Calibri" panose="020F0502020204030204" pitchFamily="34" charset="0"/>
              </a:rPr>
              <a:t>Código da Insolvência e da Recuperação de Empresas</a:t>
            </a:r>
            <a:r>
              <a:rPr lang="pt-PT" sz="1600" dirty="0">
                <a:effectLst/>
                <a:latin typeface="Georgia" panose="02040502050405020303" pitchFamily="18" charset="0"/>
                <a:ea typeface="Calibri" panose="020F0502020204030204" pitchFamily="34" charset="0"/>
              </a:rPr>
              <a:t>) - </a:t>
            </a:r>
            <a:r>
              <a:rPr lang="en-GB" sz="1800" dirty="0">
                <a:effectLst/>
                <a:latin typeface="Georgia" panose="02040502050405020303" pitchFamily="18" charset="0"/>
                <a:ea typeface="Calibri" panose="020F0502020204030204" pitchFamily="34" charset="0"/>
              </a:rPr>
              <a:t>Article 38 and </a:t>
            </a:r>
            <a:r>
              <a:rPr lang="en-US" sz="1800" dirty="0">
                <a:effectLst/>
                <a:latin typeface="Georgia" panose="02040502050405020303" pitchFamily="18" charset="0"/>
                <a:ea typeface="Calibri" panose="020F0502020204030204" pitchFamily="34" charset="0"/>
              </a:rPr>
              <a:t>numerous provisions that determine the inclusion of information relating to insolvency proceedings on the </a:t>
            </a:r>
            <a:r>
              <a:rPr lang="en-US" sz="1800" i="1" dirty="0" err="1">
                <a:effectLst/>
                <a:latin typeface="Georgia" panose="02040502050405020303" pitchFamily="18" charset="0"/>
                <a:ea typeface="Calibri" panose="020F0502020204030204" pitchFamily="34" charset="0"/>
              </a:rPr>
              <a:t>Citius</a:t>
            </a:r>
            <a:r>
              <a:rPr lang="en-US" sz="1800" i="1" dirty="0">
                <a:effectLst/>
                <a:latin typeface="Georgia" panose="02040502050405020303" pitchFamily="18" charset="0"/>
                <a:ea typeface="Calibri" panose="020F0502020204030204" pitchFamily="34" charset="0"/>
              </a:rPr>
              <a:t> Portal</a:t>
            </a:r>
            <a:r>
              <a:rPr lang="en-GB" sz="1800" dirty="0">
                <a:effectLst/>
                <a:latin typeface="Georgia" panose="02040502050405020303" pitchFamily="18" charset="0"/>
                <a:ea typeface="Calibri" panose="020F0502020204030204" pitchFamily="34" charset="0"/>
              </a:rPr>
              <a:t>;</a:t>
            </a:r>
            <a:endParaRPr lang="en-US" sz="1600" b="1"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Article 38 (12) - the registries of the declaration of insolvency and the appointment of insolvency practitioner, entered in the Civil Register or at the Commercial Register, must comprehend the facts referred to in Article 24 (2) of the Regulation (EU) 2015/848.</a:t>
            </a:r>
            <a:endParaRPr lang="en-US" sz="16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GB" sz="1800" dirty="0">
                <a:effectLst/>
                <a:latin typeface="Georgia" panose="02040502050405020303" pitchFamily="18" charset="0"/>
                <a:ea typeface="Calibri" panose="020F0502020204030204" pitchFamily="34" charset="0"/>
              </a:rPr>
              <a:t>Currently, the access to Portuguese insolvency registers is made via the </a:t>
            </a:r>
            <a:r>
              <a:rPr lang="en-GB" sz="1800" i="1" dirty="0" err="1">
                <a:effectLst/>
                <a:latin typeface="Georgia" panose="02040502050405020303" pitchFamily="18" charset="0"/>
                <a:ea typeface="Calibri" panose="020F0502020204030204" pitchFamily="34" charset="0"/>
              </a:rPr>
              <a:t>Citius</a:t>
            </a:r>
            <a:r>
              <a:rPr lang="en-GB" sz="1800" i="1" dirty="0">
                <a:effectLst/>
                <a:latin typeface="Georgia" panose="02040502050405020303" pitchFamily="18" charset="0"/>
                <a:ea typeface="Calibri" panose="020F0502020204030204" pitchFamily="34" charset="0"/>
              </a:rPr>
              <a:t> Portal</a:t>
            </a:r>
            <a:r>
              <a:rPr lang="en-GB" sz="1800" dirty="0">
                <a:effectLst/>
                <a:latin typeface="Georgia" panose="02040502050405020303" pitchFamily="18" charset="0"/>
                <a:ea typeface="Calibri" panose="020F0502020204030204" pitchFamily="34" charset="0"/>
              </a:rPr>
              <a:t>, in </a:t>
            </a:r>
            <a:r>
              <a:rPr lang="en-GB" sz="1800" u="sng" dirty="0">
                <a:solidFill>
                  <a:srgbClr val="0000FF"/>
                </a:solidFill>
                <a:effectLst/>
                <a:latin typeface="Georgia" panose="02040502050405020303" pitchFamily="18" charset="0"/>
                <a:ea typeface="Calibri" panose="020F0502020204030204" pitchFamily="34" charset="0"/>
                <a:cs typeface="Times New Roman" panose="02020603050405020304" pitchFamily="18" charset="0"/>
                <a:hlinkClick r:id="rId5"/>
              </a:rPr>
              <a:t>http://www.citius.mj.pt/Portal/consultas/ConsultasCire.aspx</a:t>
            </a:r>
            <a:r>
              <a:rPr lang="en-GB" sz="1800" dirty="0">
                <a:effectLst/>
                <a:latin typeface="Georgia" panose="02040502050405020303" pitchFamily="18" charset="0"/>
                <a:ea typeface="Calibri" panose="020F0502020204030204" pitchFamily="34" charset="0"/>
              </a:rPr>
              <a:t>.</a:t>
            </a:r>
            <a:endParaRPr lang="en-US" sz="1600" dirty="0">
              <a:effectLst/>
              <a:latin typeface="Georgia" panose="02040502050405020303" pitchFamily="18" charset="0"/>
              <a:ea typeface="Calibri" panose="020F0502020204030204" pitchFamily="34" charset="0"/>
            </a:endParaRPr>
          </a:p>
        </p:txBody>
      </p:sp>
    </p:spTree>
    <p:extLst>
      <p:ext uri="{BB962C8B-B14F-4D97-AF65-F5344CB8AC3E}">
        <p14:creationId xmlns:p14="http://schemas.microsoft.com/office/powerpoint/2010/main" val="72260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F3186-F562-42B0-A423-F9BD88F29DDD}"/>
              </a:ext>
            </a:extLst>
          </p:cNvPr>
          <p:cNvSpPr>
            <a:spLocks noGrp="1"/>
          </p:cNvSpPr>
          <p:nvPr>
            <p:ph type="ctrTitle"/>
          </p:nvPr>
        </p:nvSpPr>
        <p:spPr>
          <a:xfrm>
            <a:off x="8379229" y="2460567"/>
            <a:ext cx="1307696" cy="1695797"/>
          </a:xfrm>
        </p:spPr>
        <p:txBody>
          <a:bodyPr/>
          <a:lstStyle/>
          <a:p>
            <a:pPr algn="just"/>
            <a:br>
              <a:rPr lang="pt-BR" sz="2400" dirty="0">
                <a:solidFill>
                  <a:schemeClr val="tx1"/>
                </a:solidFill>
                <a:latin typeface="Georgia" panose="02040502050405020303" pitchFamily="18" charset="0"/>
              </a:rPr>
            </a:br>
            <a:endParaRPr lang="es-ES" sz="2400" b="1" dirty="0">
              <a:solidFill>
                <a:schemeClr val="tx1"/>
              </a:solidFill>
              <a:latin typeface="Georgia" panose="02040502050405020303" pitchFamily="18" charset="0"/>
            </a:endParaRPr>
          </a:p>
        </p:txBody>
      </p:sp>
      <p:pic>
        <p:nvPicPr>
          <p:cNvPr id="4" name="Imagen 3">
            <a:extLst>
              <a:ext uri="{FF2B5EF4-FFF2-40B4-BE49-F238E27FC236}">
                <a16:creationId xmlns:a16="http://schemas.microsoft.com/office/drawing/2014/main" id="{67866086-584E-476A-836B-F1621BE3B60C}"/>
              </a:ext>
            </a:extLst>
          </p:cNvPr>
          <p:cNvPicPr>
            <a:picLocks noChangeAspect="1"/>
          </p:cNvPicPr>
          <p:nvPr/>
        </p:nvPicPr>
        <p:blipFill>
          <a:blip r:embed="rId2"/>
          <a:stretch>
            <a:fillRect/>
          </a:stretch>
        </p:blipFill>
        <p:spPr>
          <a:xfrm>
            <a:off x="414933" y="281257"/>
            <a:ext cx="2195001" cy="1000242"/>
          </a:xfrm>
          <a:prstGeom prst="rect">
            <a:avLst/>
          </a:prstGeom>
        </p:spPr>
      </p:pic>
      <p:pic>
        <p:nvPicPr>
          <p:cNvPr id="6" name="Imagen 5">
            <a:extLst>
              <a:ext uri="{FF2B5EF4-FFF2-40B4-BE49-F238E27FC236}">
                <a16:creationId xmlns:a16="http://schemas.microsoft.com/office/drawing/2014/main" id="{62B3AA3E-F1E8-4B3A-A029-010207B633C9}"/>
              </a:ext>
            </a:extLst>
          </p:cNvPr>
          <p:cNvPicPr>
            <a:picLocks noChangeAspect="1"/>
          </p:cNvPicPr>
          <p:nvPr/>
        </p:nvPicPr>
        <p:blipFill>
          <a:blip r:embed="rId3"/>
          <a:stretch>
            <a:fillRect/>
          </a:stretch>
        </p:blipFill>
        <p:spPr>
          <a:xfrm>
            <a:off x="-41479" y="6000750"/>
            <a:ext cx="1755638" cy="857250"/>
          </a:xfrm>
          <a:prstGeom prst="rect">
            <a:avLst/>
          </a:prstGeom>
        </p:spPr>
      </p:pic>
      <p:pic>
        <p:nvPicPr>
          <p:cNvPr id="9" name="Imagen 8">
            <a:extLst>
              <a:ext uri="{FF2B5EF4-FFF2-40B4-BE49-F238E27FC236}">
                <a16:creationId xmlns:a16="http://schemas.microsoft.com/office/drawing/2014/main" id="{171D5ECE-A85C-42CC-B070-3E1D34FF3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9675" y="307004"/>
            <a:ext cx="3382166" cy="824225"/>
          </a:xfrm>
          <a:prstGeom prst="rect">
            <a:avLst/>
          </a:prstGeom>
        </p:spPr>
      </p:pic>
      <p:sp>
        <p:nvSpPr>
          <p:cNvPr id="5" name="CaixaDeTexto 4">
            <a:extLst>
              <a:ext uri="{FF2B5EF4-FFF2-40B4-BE49-F238E27FC236}">
                <a16:creationId xmlns:a16="http://schemas.microsoft.com/office/drawing/2014/main" id="{064A8F6A-3A77-EAF5-1588-7598F8DEC7C1}"/>
              </a:ext>
            </a:extLst>
          </p:cNvPr>
          <p:cNvSpPr txBox="1"/>
          <p:nvPr/>
        </p:nvSpPr>
        <p:spPr>
          <a:xfrm>
            <a:off x="571070" y="1281499"/>
            <a:ext cx="9010996" cy="4941161"/>
          </a:xfrm>
          <a:prstGeom prst="rect">
            <a:avLst/>
          </a:prstGeom>
          <a:noFill/>
        </p:spPr>
        <p:txBody>
          <a:bodyPr wrap="square" rtlCol="0">
            <a:spAutoFit/>
          </a:bodyPr>
          <a:lstStyle/>
          <a:p>
            <a:pPr algn="ctr">
              <a:lnSpc>
                <a:spcPct val="150000"/>
              </a:lnSpc>
            </a:pPr>
            <a:r>
              <a:rPr lang="en-US" b="1" dirty="0">
                <a:effectLst/>
                <a:latin typeface="Georgia" panose="02040502050405020303" pitchFamily="18" charset="0"/>
                <a:ea typeface="Calibri" panose="020F0502020204030204" pitchFamily="34" charset="0"/>
              </a:rPr>
              <a:t>The establishment of insolvency registers and the interconnection of insolvency registers in Spain</a:t>
            </a:r>
          </a:p>
          <a:p>
            <a:pPr algn="just">
              <a:lnSpc>
                <a:spcPct val="150000"/>
              </a:lnSpc>
            </a:pPr>
            <a:endParaRPr lang="en-US" sz="1600" dirty="0">
              <a:effectLst/>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US" sz="1600" dirty="0">
                <a:effectLst/>
                <a:latin typeface="Georgia" panose="02040502050405020303" pitchFamily="18" charset="0"/>
                <a:ea typeface="Calibri" panose="020F0502020204030204" pitchFamily="34" charset="0"/>
              </a:rPr>
              <a:t>Insolvency Law (</a:t>
            </a:r>
            <a:r>
              <a:rPr lang="en-US" sz="1600" i="1" dirty="0">
                <a:effectLst/>
                <a:latin typeface="Georgia" panose="02040502050405020303" pitchFamily="18" charset="0"/>
                <a:ea typeface="Calibri" panose="020F0502020204030204" pitchFamily="34" charset="0"/>
              </a:rPr>
              <a:t>Ley Concursal</a:t>
            </a:r>
            <a:r>
              <a:rPr lang="en-US" sz="1600" dirty="0">
                <a:effectLst/>
                <a:latin typeface="Georgia" panose="02040502050405020303" pitchFamily="18" charset="0"/>
                <a:ea typeface="Calibri" panose="020F0502020204030204" pitchFamily="34" charset="0"/>
              </a:rPr>
              <a:t>), approved by Royal Legislative Decree 1/2020, of May 5</a:t>
            </a:r>
            <a:r>
              <a:rPr lang="pt-PT" sz="1600" dirty="0">
                <a:effectLst/>
                <a:latin typeface="Georgia" panose="02040502050405020303" pitchFamily="18" charset="0"/>
                <a:ea typeface="Calibri" panose="020F0502020204030204" pitchFamily="34" charset="0"/>
              </a:rPr>
              <a:t>- </a:t>
            </a:r>
            <a:r>
              <a:rPr lang="en-US" sz="1600" dirty="0">
                <a:effectLst/>
                <a:latin typeface="Georgia" panose="02040502050405020303" pitchFamily="18" charset="0"/>
                <a:ea typeface="Calibri" panose="020F0502020204030204" pitchFamily="34" charset="0"/>
              </a:rPr>
              <a:t>Article 35 – electronic publication to the Official State Bulletin (</a:t>
            </a:r>
            <a:r>
              <a:rPr lang="en-US" sz="1600" i="1" dirty="0" err="1">
                <a:effectLst/>
                <a:latin typeface="Georgia" panose="02040502050405020303" pitchFamily="18" charset="0"/>
                <a:ea typeface="Calibri" panose="020F0502020204030204" pitchFamily="34" charset="0"/>
              </a:rPr>
              <a:t>Boletín</a:t>
            </a:r>
            <a:r>
              <a:rPr lang="en-US" sz="1600" i="1" dirty="0">
                <a:effectLst/>
                <a:latin typeface="Georgia" panose="02040502050405020303" pitchFamily="18" charset="0"/>
                <a:ea typeface="Calibri" panose="020F0502020204030204" pitchFamily="34" charset="0"/>
              </a:rPr>
              <a:t> </a:t>
            </a:r>
            <a:r>
              <a:rPr lang="en-US" sz="1600" i="1" dirty="0" err="1">
                <a:effectLst/>
                <a:latin typeface="Georgia" panose="02040502050405020303" pitchFamily="18" charset="0"/>
                <a:ea typeface="Calibri" panose="020F0502020204030204" pitchFamily="34" charset="0"/>
              </a:rPr>
              <a:t>Oficial</a:t>
            </a:r>
            <a:r>
              <a:rPr lang="en-US" sz="1600" i="1" dirty="0">
                <a:effectLst/>
                <a:latin typeface="Georgia" panose="02040502050405020303" pitchFamily="18" charset="0"/>
                <a:ea typeface="Calibri" panose="020F0502020204030204" pitchFamily="34" charset="0"/>
              </a:rPr>
              <a:t> del Estado</a:t>
            </a:r>
            <a:r>
              <a:rPr lang="en-US" sz="1600" dirty="0">
                <a:effectLst/>
                <a:latin typeface="Georgia" panose="02040502050405020303" pitchFamily="18" charset="0"/>
                <a:ea typeface="Calibri" panose="020F0502020204030204" pitchFamily="34" charset="0"/>
              </a:rPr>
              <a:t> or BOE), and to the Public Register of Insolvencies (</a:t>
            </a:r>
            <a:r>
              <a:rPr lang="en-US" sz="1600" i="1" dirty="0" err="1">
                <a:effectLst/>
                <a:latin typeface="Georgia" panose="02040502050405020303" pitchFamily="18" charset="0"/>
                <a:ea typeface="Calibri" panose="020F0502020204030204" pitchFamily="34" charset="0"/>
              </a:rPr>
              <a:t>Registro</a:t>
            </a:r>
            <a:r>
              <a:rPr lang="en-US" sz="1600" i="1" dirty="0">
                <a:effectLst/>
                <a:latin typeface="Georgia" panose="02040502050405020303" pitchFamily="18" charset="0"/>
                <a:ea typeface="Calibri" panose="020F0502020204030204" pitchFamily="34" charset="0"/>
              </a:rPr>
              <a:t> </a:t>
            </a:r>
            <a:r>
              <a:rPr lang="en-US" sz="1600" i="1" dirty="0" err="1">
                <a:effectLst/>
                <a:latin typeface="Georgia" panose="02040502050405020303" pitchFamily="18" charset="0"/>
                <a:ea typeface="Calibri" panose="020F0502020204030204" pitchFamily="34" charset="0"/>
              </a:rPr>
              <a:t>público</a:t>
            </a:r>
            <a:r>
              <a:rPr lang="en-US" sz="1600" i="1" dirty="0">
                <a:effectLst/>
                <a:latin typeface="Georgia" panose="02040502050405020303" pitchFamily="18" charset="0"/>
                <a:ea typeface="Calibri" panose="020F0502020204030204" pitchFamily="34" charset="0"/>
              </a:rPr>
              <a:t> concursal</a:t>
            </a:r>
            <a:r>
              <a:rPr lang="en-US" sz="1600" dirty="0">
                <a:effectLst/>
                <a:latin typeface="Georgia" panose="02040502050405020303" pitchFamily="18" charset="0"/>
                <a:ea typeface="Calibri" panose="020F0502020204030204" pitchFamily="34" charset="0"/>
              </a:rPr>
              <a:t>).</a:t>
            </a:r>
            <a:endParaRPr lang="en-US" sz="1600" dirty="0">
              <a:latin typeface="Georgia" panose="02040502050405020303" pitchFamily="18" charset="0"/>
              <a:ea typeface="Calibri" panose="020F0502020204030204" pitchFamily="34" charset="0"/>
            </a:endParaRPr>
          </a:p>
          <a:p>
            <a:pPr marL="285750" indent="-285750" algn="just">
              <a:lnSpc>
                <a:spcPct val="150000"/>
              </a:lnSpc>
              <a:buFont typeface="Wingdings" panose="05000000000000000000" pitchFamily="2" charset="2"/>
              <a:buChar char="q"/>
            </a:pPr>
            <a:r>
              <a:rPr lang="en-GB" sz="1600" dirty="0">
                <a:effectLst/>
                <a:latin typeface="Georgia" panose="02040502050405020303" pitchFamily="18" charset="0"/>
                <a:ea typeface="Calibri" panose="020F0502020204030204" pitchFamily="34" charset="0"/>
              </a:rPr>
              <a:t>Article 35 (2) - in the decision that declares the insolvency or a in subsequent decision, the judge, officiously or upon a request of an interested party, </a:t>
            </a:r>
            <a:r>
              <a:rPr lang="en-GB" sz="1600" b="1" dirty="0">
                <a:effectLst/>
                <a:latin typeface="Georgia" panose="02040502050405020303" pitchFamily="18" charset="0"/>
                <a:ea typeface="Calibri" panose="020F0502020204030204" pitchFamily="34" charset="0"/>
              </a:rPr>
              <a:t>may determine any additional publicity it considers essential for the effective publicity of the insolvency proceeding</a:t>
            </a:r>
            <a:r>
              <a:rPr lang="en-GB" sz="1600" dirty="0">
                <a:effectLst/>
                <a:latin typeface="Georgia" panose="02040502050405020303" pitchFamily="18" charset="0"/>
                <a:ea typeface="Calibri" panose="020F0502020204030204" pitchFamily="34" charset="0"/>
              </a:rPr>
              <a:t>.</a:t>
            </a:r>
          </a:p>
          <a:p>
            <a:pPr marL="285750" indent="-285750" algn="just">
              <a:lnSpc>
                <a:spcPct val="150000"/>
              </a:lnSpc>
              <a:buFont typeface="Wingdings" panose="05000000000000000000" pitchFamily="2" charset="2"/>
              <a:buChar char="q"/>
            </a:pPr>
            <a:r>
              <a:rPr lang="en-GB" sz="1600" dirty="0">
                <a:effectLst/>
                <a:latin typeface="Georgia" panose="02040502050405020303" pitchFamily="18" charset="0"/>
                <a:ea typeface="Calibri" panose="020F0502020204030204" pitchFamily="34" charset="0"/>
              </a:rPr>
              <a:t>Public Register of Insolvencies, continues to be based on Article 198 of the Law 22/2003, of July 9 (transitional provision of the Royal Legislative Decree 1/2020), available in </a:t>
            </a:r>
            <a:r>
              <a:rPr lang="en-GB" sz="1600" u="sng" dirty="0">
                <a:solidFill>
                  <a:srgbClr val="0000FF"/>
                </a:solidFill>
                <a:effectLst/>
                <a:latin typeface="Georgia" panose="02040502050405020303" pitchFamily="18" charset="0"/>
                <a:ea typeface="Calibri" panose="020F0502020204030204" pitchFamily="34" charset="0"/>
                <a:cs typeface="Times New Roman" panose="02020603050405020304" pitchFamily="18" charset="0"/>
                <a:hlinkClick r:id="rId5"/>
              </a:rPr>
              <a:t>http://www.publicidadconcursal.es/</a:t>
            </a:r>
            <a:r>
              <a:rPr lang="en-GB" sz="1600" dirty="0">
                <a:effectLst/>
                <a:latin typeface="Georgia" panose="02040502050405020303" pitchFamily="18" charset="0"/>
                <a:ea typeface="Calibri" panose="020F0502020204030204" pitchFamily="34" charset="0"/>
              </a:rPr>
              <a:t>, free of charge.</a:t>
            </a:r>
            <a:endParaRPr lang="en-US" sz="1600" dirty="0">
              <a:effectLst/>
              <a:latin typeface="Georgia" panose="02040502050405020303" pitchFamily="18" charset="0"/>
              <a:ea typeface="Calibri" panose="020F0502020204030204" pitchFamily="34" charset="0"/>
            </a:endParaRPr>
          </a:p>
        </p:txBody>
      </p:sp>
    </p:spTree>
    <p:extLst>
      <p:ext uri="{BB962C8B-B14F-4D97-AF65-F5344CB8AC3E}">
        <p14:creationId xmlns:p14="http://schemas.microsoft.com/office/powerpoint/2010/main" val="507456836"/>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66461d7-75a6-4067-a786-bcc092b1a58c" xsi:nil="true"/>
    <lcf76f155ced4ddcb4097134ff3c332f xmlns="f44f20c0-8dbc-4b5c-9096-fd3e4d0777c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6" ma:contentTypeDescription="Crée un document." ma:contentTypeScope="" ma:versionID="a91f3e9e620aca69017c1a7205e0e389">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e0d1cccc58cf262b6d426ea3de5c4855"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a94f69d-739d-4ca6-b5bf-1b29db5e72f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edb4c49f-9f6b-4214-a675-01a046996ba2}" ma:internalName="TaxCatchAll" ma:showField="CatchAllData" ma:web="e66461d7-75a6-4067-a786-bcc092b1a5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2BE8D8-4C54-4A4B-8ECF-F1B7A412B7F9}">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f44f20c0-8dbc-4b5c-9096-fd3e4d0777c4"/>
    <ds:schemaRef ds:uri="http://www.w3.org/XML/1998/namespace"/>
  </ds:schemaRefs>
</ds:datastoreItem>
</file>

<file path=customXml/itemProps2.xml><?xml version="1.0" encoding="utf-8"?>
<ds:datastoreItem xmlns:ds="http://schemas.openxmlformats.org/officeDocument/2006/customXml" ds:itemID="{AA425892-FD68-4ED1-B28C-0E369BACB42E}"/>
</file>

<file path=customXml/itemProps3.xml><?xml version="1.0" encoding="utf-8"?>
<ds:datastoreItem xmlns:ds="http://schemas.openxmlformats.org/officeDocument/2006/customXml" ds:itemID="{CE85DD97-AFA1-4092-9029-25D05D3659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10622</TotalTime>
  <Words>1128</Words>
  <Application>Microsoft Office PowerPoint</Application>
  <PresentationFormat>Ecrã Panorâmico</PresentationFormat>
  <Paragraphs>65</Paragraphs>
  <Slides>12</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12</vt:i4>
      </vt:variant>
    </vt:vector>
  </HeadingPairs>
  <TitlesOfParts>
    <vt:vector size="19" baseType="lpstr">
      <vt:lpstr>Arial</vt:lpstr>
      <vt:lpstr>Calibri</vt:lpstr>
      <vt:lpstr>Georgia</vt:lpstr>
      <vt:lpstr>Trebuchet MS</vt:lpstr>
      <vt:lpstr>Wingdings</vt:lpstr>
      <vt:lpstr>Wingdings 3</vt:lpstr>
      <vt:lpstr>Facet</vt:lpstr>
      <vt:lpstr>Establishment and interconnection of insolvency registers: some Member States</vt:lpstr>
      <vt:lpstr> </vt:lpstr>
      <vt:lpstr> </vt:lpstr>
      <vt:lpstr> </vt:lpstr>
      <vt:lpstr> </vt:lpstr>
      <vt:lpstr> </vt:lpstr>
      <vt:lpstr> </vt:lpstr>
      <vt:lpstr> </vt:lpstr>
      <vt:lpstr> </vt:lpstr>
      <vt:lpstr> </vt:lpstr>
      <vt:lpstr> </vt:lpstr>
      <vt:lpstr>    Thank you very much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Info CORPME Delegación de Bruselas</dc:creator>
  <cp:lastModifiedBy>Blandina Soares</cp:lastModifiedBy>
  <cp:revision>60</cp:revision>
  <cp:lastPrinted>2020-06-23T16:26:43Z</cp:lastPrinted>
  <dcterms:created xsi:type="dcterms:W3CDTF">2019-09-04T07:47:33Z</dcterms:created>
  <dcterms:modified xsi:type="dcterms:W3CDTF">2022-11-21T10:15:14Z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y fmtid="{D5CDD505-2E9C-101B-9397-08002B2CF9AE}" pid="3" name="MediaServiceImageTags">
    <vt:lpwstr/>
  </property>
</Properties>
</file>