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layout4.xml" ContentType="application/vnd.openxmlformats-officedocument.drawingml.diagramLayout+xml"/>
  <Override PartName="/ppt/diagrams/drawing4.xml" ContentType="application/vnd.ms-office.drawingml.diagramDrawing+xml"/>
  <Override PartName="/ppt/diagrams/layout5.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58" r:id="rId4"/>
    <p:sldId id="261" r:id="rId5"/>
    <p:sldId id="286" r:id="rId6"/>
    <p:sldId id="288" r:id="rId7"/>
    <p:sldId id="293" r:id="rId8"/>
    <p:sldId id="264" r:id="rId9"/>
    <p:sldId id="290" r:id="rId10"/>
    <p:sldId id="266" r:id="rId11"/>
    <p:sldId id="287" r:id="rId12"/>
    <p:sldId id="289" r:id="rId13"/>
    <p:sldId id="267" r:id="rId14"/>
    <p:sldId id="268" r:id="rId15"/>
    <p:sldId id="2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60" autoAdjust="0"/>
    <p:restoredTop sz="94660"/>
  </p:normalViewPr>
  <p:slideViewPr>
    <p:cSldViewPr snapToGrid="0">
      <p:cViewPr varScale="1">
        <p:scale>
          <a:sx n="102" d="100"/>
          <a:sy n="102" d="100"/>
        </p:scale>
        <p:origin x="11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5.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5.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23DE09B-F3A9-4086-B53D-DEED44AD1758}" type="doc">
      <dgm:prSet loTypeId="urn:microsoft.com/office/officeart/2005/8/layout/cycle1" loCatId="cycle" qsTypeId="urn:microsoft.com/office/officeart/2005/8/quickstyle/simple4" qsCatId="simple" csTypeId="urn:microsoft.com/office/officeart/2005/8/colors/colorful1" csCatId="colorful"/>
      <dgm:spPr/>
      <dgm:t>
        <a:bodyPr/>
        <a:lstStyle/>
        <a:p>
          <a:endParaRPr lang="en-US"/>
        </a:p>
      </dgm:t>
    </dgm:pt>
    <dgm:pt modelId="{5BD27F92-1C09-4866-8431-C06B7B96F27E}">
      <dgm:prSet/>
      <dgm:spPr/>
      <dgm:t>
        <a:bodyPr/>
        <a:lstStyle/>
        <a:p>
          <a:r>
            <a:rPr lang="en-US" b="1" i="0" baseline="0"/>
            <a:t>Defensive Purpose</a:t>
          </a:r>
          <a:r>
            <a:rPr lang="en-US" b="0" i="0" baseline="0"/>
            <a:t>: Protecting national security and strategic areas through regulations on foreign ownership of immovable properties</a:t>
          </a:r>
          <a:endParaRPr lang="en-US"/>
        </a:p>
      </dgm:t>
    </dgm:pt>
    <dgm:pt modelId="{F83385BF-FA78-495A-9BDB-CC98C329BCE1}" type="parTrans" cxnId="{DF596A6D-443D-4258-8101-D166194D67B2}">
      <dgm:prSet/>
      <dgm:spPr/>
      <dgm:t>
        <a:bodyPr/>
        <a:lstStyle/>
        <a:p>
          <a:endParaRPr lang="en-US"/>
        </a:p>
      </dgm:t>
    </dgm:pt>
    <dgm:pt modelId="{312BBBC6-9B5C-4A5D-9FA8-380C74882056}" type="sibTrans" cxnId="{DF596A6D-443D-4258-8101-D166194D67B2}">
      <dgm:prSet/>
      <dgm:spPr/>
      <dgm:t>
        <a:bodyPr/>
        <a:lstStyle/>
        <a:p>
          <a:endParaRPr lang="en-US"/>
        </a:p>
      </dgm:t>
    </dgm:pt>
    <dgm:pt modelId="{3C811A88-233E-47CF-BD0A-9F7E72E92D22}">
      <dgm:prSet/>
      <dgm:spPr/>
      <dgm:t>
        <a:bodyPr/>
        <a:lstStyle/>
        <a:p>
          <a:r>
            <a:rPr lang="en-US" b="1" i="0" baseline="0"/>
            <a:t>Economic Purpose</a:t>
          </a:r>
          <a:r>
            <a:rPr lang="en-US" b="0" i="0" baseline="0"/>
            <a:t>: Regulating property markets, preventing speculation, and ensuring fair competition.</a:t>
          </a:r>
          <a:endParaRPr lang="en-US"/>
        </a:p>
      </dgm:t>
    </dgm:pt>
    <dgm:pt modelId="{36C0DCC2-CF3F-45C7-B890-CA9063E0CA37}" type="parTrans" cxnId="{292DE37D-3BAF-4EE9-A138-9BA78A5153D0}">
      <dgm:prSet/>
      <dgm:spPr/>
      <dgm:t>
        <a:bodyPr/>
        <a:lstStyle/>
        <a:p>
          <a:endParaRPr lang="en-US"/>
        </a:p>
      </dgm:t>
    </dgm:pt>
    <dgm:pt modelId="{D6BC891A-2F7E-4604-84CE-A2FD7B4DD1F6}" type="sibTrans" cxnId="{292DE37D-3BAF-4EE9-A138-9BA78A5153D0}">
      <dgm:prSet/>
      <dgm:spPr/>
      <dgm:t>
        <a:bodyPr/>
        <a:lstStyle/>
        <a:p>
          <a:endParaRPr lang="en-US"/>
        </a:p>
      </dgm:t>
    </dgm:pt>
    <dgm:pt modelId="{32B9ED7D-2B99-4718-8C96-BF64C8627333}">
      <dgm:prSet/>
      <dgm:spPr/>
      <dgm:t>
        <a:bodyPr/>
        <a:lstStyle/>
        <a:p>
          <a:r>
            <a:rPr lang="en-US" b="1"/>
            <a:t>Residential market protection purpose: </a:t>
          </a:r>
          <a:r>
            <a:rPr lang="en-US"/>
            <a:t>Restrictions on the acquisition of residential properties for both primary and/or secondary residence purposes /</a:t>
          </a:r>
          <a:r>
            <a:rPr lang="en-US" b="1" i="0" baseline="0"/>
            <a:t>Market Stability</a:t>
          </a:r>
          <a:r>
            <a:rPr lang="en-US" b="0" i="0" baseline="0"/>
            <a:t>: Preventing market distortions and maintaining stability in the real estate sector.</a:t>
          </a:r>
          <a:endParaRPr lang="en-US"/>
        </a:p>
      </dgm:t>
    </dgm:pt>
    <dgm:pt modelId="{AFA4F1B1-C333-425B-8BFF-9A61087CC671}" type="parTrans" cxnId="{B7D67232-7FC2-48FF-9A56-84A78D800713}">
      <dgm:prSet/>
      <dgm:spPr/>
      <dgm:t>
        <a:bodyPr/>
        <a:lstStyle/>
        <a:p>
          <a:endParaRPr lang="en-US"/>
        </a:p>
      </dgm:t>
    </dgm:pt>
    <dgm:pt modelId="{EAD83AEB-3816-4F3F-894A-CEFBD8CBFD2B}" type="sibTrans" cxnId="{B7D67232-7FC2-48FF-9A56-84A78D800713}">
      <dgm:prSet/>
      <dgm:spPr/>
      <dgm:t>
        <a:bodyPr/>
        <a:lstStyle/>
        <a:p>
          <a:endParaRPr lang="en-US"/>
        </a:p>
      </dgm:t>
    </dgm:pt>
    <dgm:pt modelId="{350E77E8-9FF9-4B56-B128-DD6CC55EDFE7}">
      <dgm:prSet/>
      <dgm:spPr/>
      <dgm:t>
        <a:bodyPr/>
        <a:lstStyle/>
        <a:p>
          <a:r>
            <a:rPr lang="en-US" b="1"/>
            <a:t>Russian special limitations</a:t>
          </a:r>
          <a:r>
            <a:rPr lang="en-US"/>
            <a:t>: Due to the Rusian-Ucraine war some countries have recently undertaken some specific measures .</a:t>
          </a:r>
        </a:p>
      </dgm:t>
    </dgm:pt>
    <dgm:pt modelId="{29515E7B-DCB9-473A-B3B3-F04E07F10F88}" type="parTrans" cxnId="{4B9B1D7B-73CB-43E8-BE08-FB7BBC022237}">
      <dgm:prSet/>
      <dgm:spPr/>
      <dgm:t>
        <a:bodyPr/>
        <a:lstStyle/>
        <a:p>
          <a:endParaRPr lang="en-US"/>
        </a:p>
      </dgm:t>
    </dgm:pt>
    <dgm:pt modelId="{500A7708-7E46-4F08-8167-6891A69322AA}" type="sibTrans" cxnId="{4B9B1D7B-73CB-43E8-BE08-FB7BBC022237}">
      <dgm:prSet/>
      <dgm:spPr/>
      <dgm:t>
        <a:bodyPr/>
        <a:lstStyle/>
        <a:p>
          <a:endParaRPr lang="en-US"/>
        </a:p>
      </dgm:t>
    </dgm:pt>
    <dgm:pt modelId="{3DE6110E-50BB-4A52-93EB-57A539D45635}" type="pres">
      <dgm:prSet presAssocID="{523DE09B-F3A9-4086-B53D-DEED44AD1758}" presName="cycle" presStyleCnt="0">
        <dgm:presLayoutVars>
          <dgm:dir/>
          <dgm:resizeHandles val="exact"/>
        </dgm:presLayoutVars>
      </dgm:prSet>
      <dgm:spPr/>
    </dgm:pt>
    <dgm:pt modelId="{054B0EF6-05B8-4696-9A9C-407708093DED}" type="pres">
      <dgm:prSet presAssocID="{5BD27F92-1C09-4866-8431-C06B7B96F27E}" presName="dummy" presStyleCnt="0"/>
      <dgm:spPr/>
    </dgm:pt>
    <dgm:pt modelId="{449EC33D-F0F2-46AE-B214-0994E4C5A42B}" type="pres">
      <dgm:prSet presAssocID="{5BD27F92-1C09-4866-8431-C06B7B96F27E}" presName="node" presStyleLbl="revTx" presStyleIdx="0" presStyleCnt="4">
        <dgm:presLayoutVars>
          <dgm:bulletEnabled val="1"/>
        </dgm:presLayoutVars>
      </dgm:prSet>
      <dgm:spPr/>
    </dgm:pt>
    <dgm:pt modelId="{5B05CF0A-90D3-4694-BDCD-E0A92CE34B23}" type="pres">
      <dgm:prSet presAssocID="{312BBBC6-9B5C-4A5D-9FA8-380C74882056}" presName="sibTrans" presStyleLbl="node1" presStyleIdx="0" presStyleCnt="4"/>
      <dgm:spPr/>
    </dgm:pt>
    <dgm:pt modelId="{4AEE0049-4C8E-4C11-A2A9-74F72B8F90AC}" type="pres">
      <dgm:prSet presAssocID="{3C811A88-233E-47CF-BD0A-9F7E72E92D22}" presName="dummy" presStyleCnt="0"/>
      <dgm:spPr/>
    </dgm:pt>
    <dgm:pt modelId="{2B2719B4-E219-4972-A0CD-73BA1C4B7513}" type="pres">
      <dgm:prSet presAssocID="{3C811A88-233E-47CF-BD0A-9F7E72E92D22}" presName="node" presStyleLbl="revTx" presStyleIdx="1" presStyleCnt="4">
        <dgm:presLayoutVars>
          <dgm:bulletEnabled val="1"/>
        </dgm:presLayoutVars>
      </dgm:prSet>
      <dgm:spPr/>
    </dgm:pt>
    <dgm:pt modelId="{3757BAD3-ADDF-4CFE-BF1F-C2B4BC79DF84}" type="pres">
      <dgm:prSet presAssocID="{D6BC891A-2F7E-4604-84CE-A2FD7B4DD1F6}" presName="sibTrans" presStyleLbl="node1" presStyleIdx="1" presStyleCnt="4"/>
      <dgm:spPr/>
    </dgm:pt>
    <dgm:pt modelId="{E59F0C93-E1F4-49B7-A2A4-BBC5F40E15F6}" type="pres">
      <dgm:prSet presAssocID="{32B9ED7D-2B99-4718-8C96-BF64C8627333}" presName="dummy" presStyleCnt="0"/>
      <dgm:spPr/>
    </dgm:pt>
    <dgm:pt modelId="{F6C40B01-19C1-4C62-AAAD-29E215779FB0}" type="pres">
      <dgm:prSet presAssocID="{32B9ED7D-2B99-4718-8C96-BF64C8627333}" presName="node" presStyleLbl="revTx" presStyleIdx="2" presStyleCnt="4">
        <dgm:presLayoutVars>
          <dgm:bulletEnabled val="1"/>
        </dgm:presLayoutVars>
      </dgm:prSet>
      <dgm:spPr/>
    </dgm:pt>
    <dgm:pt modelId="{4FF55787-08D7-4EAC-A9E5-A539EFBA7527}" type="pres">
      <dgm:prSet presAssocID="{EAD83AEB-3816-4F3F-894A-CEFBD8CBFD2B}" presName="sibTrans" presStyleLbl="node1" presStyleIdx="2" presStyleCnt="4"/>
      <dgm:spPr/>
    </dgm:pt>
    <dgm:pt modelId="{94C680DD-6CCF-4435-90D1-7AEAC79CFF51}" type="pres">
      <dgm:prSet presAssocID="{350E77E8-9FF9-4B56-B128-DD6CC55EDFE7}" presName="dummy" presStyleCnt="0"/>
      <dgm:spPr/>
    </dgm:pt>
    <dgm:pt modelId="{27579F09-1F2C-4DC2-9599-9797B234480C}" type="pres">
      <dgm:prSet presAssocID="{350E77E8-9FF9-4B56-B128-DD6CC55EDFE7}" presName="node" presStyleLbl="revTx" presStyleIdx="3" presStyleCnt="4">
        <dgm:presLayoutVars>
          <dgm:bulletEnabled val="1"/>
        </dgm:presLayoutVars>
      </dgm:prSet>
      <dgm:spPr/>
    </dgm:pt>
    <dgm:pt modelId="{2765950E-1255-441E-8FA4-4687644BE97D}" type="pres">
      <dgm:prSet presAssocID="{500A7708-7E46-4F08-8167-6891A69322AA}" presName="sibTrans" presStyleLbl="node1" presStyleIdx="3" presStyleCnt="4"/>
      <dgm:spPr/>
    </dgm:pt>
  </dgm:ptLst>
  <dgm:cxnLst>
    <dgm:cxn modelId="{B7D67232-7FC2-48FF-9A56-84A78D800713}" srcId="{523DE09B-F3A9-4086-B53D-DEED44AD1758}" destId="{32B9ED7D-2B99-4718-8C96-BF64C8627333}" srcOrd="2" destOrd="0" parTransId="{AFA4F1B1-C333-425B-8BFF-9A61087CC671}" sibTransId="{EAD83AEB-3816-4F3F-894A-CEFBD8CBFD2B}"/>
    <dgm:cxn modelId="{245D9A6A-7C08-4D47-BF6E-CA9B6A6BF870}" type="presOf" srcId="{500A7708-7E46-4F08-8167-6891A69322AA}" destId="{2765950E-1255-441E-8FA4-4687644BE97D}" srcOrd="0" destOrd="0" presId="urn:microsoft.com/office/officeart/2005/8/layout/cycle1"/>
    <dgm:cxn modelId="{DF596A6D-443D-4258-8101-D166194D67B2}" srcId="{523DE09B-F3A9-4086-B53D-DEED44AD1758}" destId="{5BD27F92-1C09-4866-8431-C06B7B96F27E}" srcOrd="0" destOrd="0" parTransId="{F83385BF-FA78-495A-9BDB-CC98C329BCE1}" sibTransId="{312BBBC6-9B5C-4A5D-9FA8-380C74882056}"/>
    <dgm:cxn modelId="{7A67CE76-EF78-47FD-AA2F-F07EACCB75F0}" type="presOf" srcId="{350E77E8-9FF9-4B56-B128-DD6CC55EDFE7}" destId="{27579F09-1F2C-4DC2-9599-9797B234480C}" srcOrd="0" destOrd="0" presId="urn:microsoft.com/office/officeart/2005/8/layout/cycle1"/>
    <dgm:cxn modelId="{4B9B1D7B-73CB-43E8-BE08-FB7BBC022237}" srcId="{523DE09B-F3A9-4086-B53D-DEED44AD1758}" destId="{350E77E8-9FF9-4B56-B128-DD6CC55EDFE7}" srcOrd="3" destOrd="0" parTransId="{29515E7B-DCB9-473A-B3B3-F04E07F10F88}" sibTransId="{500A7708-7E46-4F08-8167-6891A69322AA}"/>
    <dgm:cxn modelId="{292DE37D-3BAF-4EE9-A138-9BA78A5153D0}" srcId="{523DE09B-F3A9-4086-B53D-DEED44AD1758}" destId="{3C811A88-233E-47CF-BD0A-9F7E72E92D22}" srcOrd="1" destOrd="0" parTransId="{36C0DCC2-CF3F-45C7-B890-CA9063E0CA37}" sibTransId="{D6BC891A-2F7E-4604-84CE-A2FD7B4DD1F6}"/>
    <dgm:cxn modelId="{9AB7E09A-7E07-427A-92C8-82EC1AC2980F}" type="presOf" srcId="{5BD27F92-1C09-4866-8431-C06B7B96F27E}" destId="{449EC33D-F0F2-46AE-B214-0994E4C5A42B}" srcOrd="0" destOrd="0" presId="urn:microsoft.com/office/officeart/2005/8/layout/cycle1"/>
    <dgm:cxn modelId="{63A1A5B3-598C-4C3B-8353-757F9B5A6A7D}" type="presOf" srcId="{EAD83AEB-3816-4F3F-894A-CEFBD8CBFD2B}" destId="{4FF55787-08D7-4EAC-A9E5-A539EFBA7527}" srcOrd="0" destOrd="0" presId="urn:microsoft.com/office/officeart/2005/8/layout/cycle1"/>
    <dgm:cxn modelId="{B73EBEB8-0217-47E2-B62B-5A74DD0C3038}" type="presOf" srcId="{D6BC891A-2F7E-4604-84CE-A2FD7B4DD1F6}" destId="{3757BAD3-ADDF-4CFE-BF1F-C2B4BC79DF84}" srcOrd="0" destOrd="0" presId="urn:microsoft.com/office/officeart/2005/8/layout/cycle1"/>
    <dgm:cxn modelId="{8A66B3BE-1928-4D82-A511-6ABE26679F8A}" type="presOf" srcId="{3C811A88-233E-47CF-BD0A-9F7E72E92D22}" destId="{2B2719B4-E219-4972-A0CD-73BA1C4B7513}" srcOrd="0" destOrd="0" presId="urn:microsoft.com/office/officeart/2005/8/layout/cycle1"/>
    <dgm:cxn modelId="{4C8D85E6-9E86-440D-BDCA-01FDA9031A13}" type="presOf" srcId="{32B9ED7D-2B99-4718-8C96-BF64C8627333}" destId="{F6C40B01-19C1-4C62-AAAD-29E215779FB0}" srcOrd="0" destOrd="0" presId="urn:microsoft.com/office/officeart/2005/8/layout/cycle1"/>
    <dgm:cxn modelId="{C3407AF5-EDA6-4D0C-8846-C923F49B0D3D}" type="presOf" srcId="{523DE09B-F3A9-4086-B53D-DEED44AD1758}" destId="{3DE6110E-50BB-4A52-93EB-57A539D45635}" srcOrd="0" destOrd="0" presId="urn:microsoft.com/office/officeart/2005/8/layout/cycle1"/>
    <dgm:cxn modelId="{7DFAF6FA-E4D8-491D-843C-BB534536F30C}" type="presOf" srcId="{312BBBC6-9B5C-4A5D-9FA8-380C74882056}" destId="{5B05CF0A-90D3-4694-BDCD-E0A92CE34B23}" srcOrd="0" destOrd="0" presId="urn:microsoft.com/office/officeart/2005/8/layout/cycle1"/>
    <dgm:cxn modelId="{25270CB1-6622-4C06-B5BE-21B7B5DC4F1F}" type="presParOf" srcId="{3DE6110E-50BB-4A52-93EB-57A539D45635}" destId="{054B0EF6-05B8-4696-9A9C-407708093DED}" srcOrd="0" destOrd="0" presId="urn:microsoft.com/office/officeart/2005/8/layout/cycle1"/>
    <dgm:cxn modelId="{0F1BC3D7-5E84-4523-BB84-11BD67880529}" type="presParOf" srcId="{3DE6110E-50BB-4A52-93EB-57A539D45635}" destId="{449EC33D-F0F2-46AE-B214-0994E4C5A42B}" srcOrd="1" destOrd="0" presId="urn:microsoft.com/office/officeart/2005/8/layout/cycle1"/>
    <dgm:cxn modelId="{AECC88EC-F0E5-4B37-86A3-BC07E8C9551B}" type="presParOf" srcId="{3DE6110E-50BB-4A52-93EB-57A539D45635}" destId="{5B05CF0A-90D3-4694-BDCD-E0A92CE34B23}" srcOrd="2" destOrd="0" presId="urn:microsoft.com/office/officeart/2005/8/layout/cycle1"/>
    <dgm:cxn modelId="{9C31E0DC-6BD5-45B1-990F-1864F33D4DCA}" type="presParOf" srcId="{3DE6110E-50BB-4A52-93EB-57A539D45635}" destId="{4AEE0049-4C8E-4C11-A2A9-74F72B8F90AC}" srcOrd="3" destOrd="0" presId="urn:microsoft.com/office/officeart/2005/8/layout/cycle1"/>
    <dgm:cxn modelId="{A0BC38D9-0EEF-4CA4-8B2C-4C1841DCAB22}" type="presParOf" srcId="{3DE6110E-50BB-4A52-93EB-57A539D45635}" destId="{2B2719B4-E219-4972-A0CD-73BA1C4B7513}" srcOrd="4" destOrd="0" presId="urn:microsoft.com/office/officeart/2005/8/layout/cycle1"/>
    <dgm:cxn modelId="{A448B42E-5589-4383-A4CA-18B7CBB9CFCD}" type="presParOf" srcId="{3DE6110E-50BB-4A52-93EB-57A539D45635}" destId="{3757BAD3-ADDF-4CFE-BF1F-C2B4BC79DF84}" srcOrd="5" destOrd="0" presId="urn:microsoft.com/office/officeart/2005/8/layout/cycle1"/>
    <dgm:cxn modelId="{9AB78CDD-0F9A-41D3-A1A2-7F8D5E8B44E0}" type="presParOf" srcId="{3DE6110E-50BB-4A52-93EB-57A539D45635}" destId="{E59F0C93-E1F4-49B7-A2A4-BBC5F40E15F6}" srcOrd="6" destOrd="0" presId="urn:microsoft.com/office/officeart/2005/8/layout/cycle1"/>
    <dgm:cxn modelId="{645734FB-E3F5-4C74-B373-1B152B354372}" type="presParOf" srcId="{3DE6110E-50BB-4A52-93EB-57A539D45635}" destId="{F6C40B01-19C1-4C62-AAAD-29E215779FB0}" srcOrd="7" destOrd="0" presId="urn:microsoft.com/office/officeart/2005/8/layout/cycle1"/>
    <dgm:cxn modelId="{1DD2505F-C3E4-47AD-ABAF-F1D84BA8F86B}" type="presParOf" srcId="{3DE6110E-50BB-4A52-93EB-57A539D45635}" destId="{4FF55787-08D7-4EAC-A9E5-A539EFBA7527}" srcOrd="8" destOrd="0" presId="urn:microsoft.com/office/officeart/2005/8/layout/cycle1"/>
    <dgm:cxn modelId="{677BCAC9-3868-4AF2-BD58-E1A367FD853B}" type="presParOf" srcId="{3DE6110E-50BB-4A52-93EB-57A539D45635}" destId="{94C680DD-6CCF-4435-90D1-7AEAC79CFF51}" srcOrd="9" destOrd="0" presId="urn:microsoft.com/office/officeart/2005/8/layout/cycle1"/>
    <dgm:cxn modelId="{D08206D8-F992-4630-B2BA-CEF6DEBAD338}" type="presParOf" srcId="{3DE6110E-50BB-4A52-93EB-57A539D45635}" destId="{27579F09-1F2C-4DC2-9599-9797B234480C}" srcOrd="10" destOrd="0" presId="urn:microsoft.com/office/officeart/2005/8/layout/cycle1"/>
    <dgm:cxn modelId="{EEB45611-78E7-4B80-909B-255AAA754D12}" type="presParOf" srcId="{3DE6110E-50BB-4A52-93EB-57A539D45635}" destId="{2765950E-1255-441E-8FA4-4687644BE97D}"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4669B7-6868-48F9-98CB-9F64FF514CD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1D5063B-C1FA-409E-83CC-E6C589BB1E83}">
      <dgm:prSet/>
      <dgm:spPr/>
      <dgm:t>
        <a:bodyPr/>
        <a:lstStyle/>
        <a:p>
          <a:r>
            <a:rPr lang="en-US" b="1" i="0" baseline="0"/>
            <a:t>Agricultural Land</a:t>
          </a:r>
          <a:r>
            <a:rPr lang="en-US" b="0" i="0" baseline="0"/>
            <a:t>: Specific limitations on the acquisition of agricultural properties by foreigners.</a:t>
          </a:r>
          <a:endParaRPr lang="en-US"/>
        </a:p>
      </dgm:t>
    </dgm:pt>
    <dgm:pt modelId="{3C992CA3-B33E-4EA1-B60B-030E50D96EE2}" type="parTrans" cxnId="{7B89F8E0-3B84-4C26-A223-51737651073A}">
      <dgm:prSet/>
      <dgm:spPr/>
      <dgm:t>
        <a:bodyPr/>
        <a:lstStyle/>
        <a:p>
          <a:endParaRPr lang="en-US"/>
        </a:p>
      </dgm:t>
    </dgm:pt>
    <dgm:pt modelId="{3C6C6C3C-3437-41D2-907F-9F6C766A2588}" type="sibTrans" cxnId="{7B89F8E0-3B84-4C26-A223-51737651073A}">
      <dgm:prSet/>
      <dgm:spPr/>
      <dgm:t>
        <a:bodyPr/>
        <a:lstStyle/>
        <a:p>
          <a:endParaRPr lang="en-US"/>
        </a:p>
      </dgm:t>
    </dgm:pt>
    <dgm:pt modelId="{B7652A00-2BD9-4E5C-8B38-9905F07BD1AF}">
      <dgm:prSet/>
      <dgm:spPr/>
      <dgm:t>
        <a:bodyPr/>
        <a:lstStyle/>
        <a:p>
          <a:r>
            <a:rPr lang="en-US" b="1" i="0" baseline="0"/>
            <a:t>Residential Properties</a:t>
          </a:r>
          <a:r>
            <a:rPr lang="en-US" b="0" i="0" baseline="0"/>
            <a:t>: Restrictions on the acquisition of residential properties for both primary and secondary residence purposes.</a:t>
          </a:r>
          <a:endParaRPr lang="en-US"/>
        </a:p>
      </dgm:t>
    </dgm:pt>
    <dgm:pt modelId="{EB22A738-8288-4455-A55D-E68DB7716140}" type="parTrans" cxnId="{98962758-A517-4FAC-AEC4-0C7E787BA414}">
      <dgm:prSet/>
      <dgm:spPr/>
      <dgm:t>
        <a:bodyPr/>
        <a:lstStyle/>
        <a:p>
          <a:endParaRPr lang="en-US"/>
        </a:p>
      </dgm:t>
    </dgm:pt>
    <dgm:pt modelId="{ABFD107F-B9DC-4178-82AB-F024CD130FD5}" type="sibTrans" cxnId="{98962758-A517-4FAC-AEC4-0C7E787BA414}">
      <dgm:prSet/>
      <dgm:spPr/>
      <dgm:t>
        <a:bodyPr/>
        <a:lstStyle/>
        <a:p>
          <a:endParaRPr lang="en-US"/>
        </a:p>
      </dgm:t>
    </dgm:pt>
    <dgm:pt modelId="{B7ED2AF0-2383-4FD9-9767-A33E2AAAB38E}">
      <dgm:prSet/>
      <dgm:spPr/>
      <dgm:t>
        <a:bodyPr/>
        <a:lstStyle/>
        <a:p>
          <a:r>
            <a:rPr lang="en-US" b="1"/>
            <a:t>Frontier or Borders land</a:t>
          </a:r>
          <a:r>
            <a:rPr lang="en-US"/>
            <a:t>. Specific limitations on the acquisition of pieces of land settled in border regions within one country.</a:t>
          </a:r>
        </a:p>
      </dgm:t>
    </dgm:pt>
    <dgm:pt modelId="{76AB5F67-C542-4B49-970B-D8F253910494}" type="parTrans" cxnId="{DE9C6DBF-98E4-41C1-92AD-CBD3F5C04451}">
      <dgm:prSet/>
      <dgm:spPr/>
      <dgm:t>
        <a:bodyPr/>
        <a:lstStyle/>
        <a:p>
          <a:endParaRPr lang="en-US"/>
        </a:p>
      </dgm:t>
    </dgm:pt>
    <dgm:pt modelId="{ED289331-D46F-4EE7-B707-4354494F2C03}" type="sibTrans" cxnId="{DE9C6DBF-98E4-41C1-92AD-CBD3F5C04451}">
      <dgm:prSet/>
      <dgm:spPr/>
      <dgm:t>
        <a:bodyPr/>
        <a:lstStyle/>
        <a:p>
          <a:endParaRPr lang="en-US"/>
        </a:p>
      </dgm:t>
    </dgm:pt>
    <dgm:pt modelId="{172A1AE3-0C16-4206-B663-61480CFE27B5}">
      <dgm:prSet/>
      <dgm:spPr/>
      <dgm:t>
        <a:bodyPr/>
        <a:lstStyle/>
        <a:p>
          <a:r>
            <a:rPr lang="en-US" b="1"/>
            <a:t>Other purposes</a:t>
          </a:r>
          <a:r>
            <a:rPr lang="en-US"/>
            <a:t>: Such as maintaining cultural heritage, preserving natural resources, or ensuring sustainable development.</a:t>
          </a:r>
        </a:p>
      </dgm:t>
    </dgm:pt>
    <dgm:pt modelId="{7C274589-2F7C-48F3-B4C6-650D445085E2}" type="parTrans" cxnId="{997FD580-B797-4C82-A01B-66D157FBAC68}">
      <dgm:prSet/>
      <dgm:spPr/>
      <dgm:t>
        <a:bodyPr/>
        <a:lstStyle/>
        <a:p>
          <a:endParaRPr lang="en-US"/>
        </a:p>
      </dgm:t>
    </dgm:pt>
    <dgm:pt modelId="{4D5BD0A1-3C8E-4F93-919C-CDC4AFF91FC0}" type="sibTrans" cxnId="{997FD580-B797-4C82-A01B-66D157FBAC68}">
      <dgm:prSet/>
      <dgm:spPr/>
      <dgm:t>
        <a:bodyPr/>
        <a:lstStyle/>
        <a:p>
          <a:endParaRPr lang="en-US"/>
        </a:p>
      </dgm:t>
    </dgm:pt>
    <dgm:pt modelId="{A16E03D9-6BF6-4595-833A-A64FF0897D1F}" type="pres">
      <dgm:prSet presAssocID="{744669B7-6868-48F9-98CB-9F64FF514CDC}" presName="linear" presStyleCnt="0">
        <dgm:presLayoutVars>
          <dgm:animLvl val="lvl"/>
          <dgm:resizeHandles val="exact"/>
        </dgm:presLayoutVars>
      </dgm:prSet>
      <dgm:spPr/>
    </dgm:pt>
    <dgm:pt modelId="{071334C4-9E92-49AC-B026-70E3C83293B5}" type="pres">
      <dgm:prSet presAssocID="{51D5063B-C1FA-409E-83CC-E6C589BB1E83}" presName="parentText" presStyleLbl="node1" presStyleIdx="0" presStyleCnt="4">
        <dgm:presLayoutVars>
          <dgm:chMax val="0"/>
          <dgm:bulletEnabled val="1"/>
        </dgm:presLayoutVars>
      </dgm:prSet>
      <dgm:spPr/>
    </dgm:pt>
    <dgm:pt modelId="{7AFB47E1-D0C6-45A5-8900-31EEE7069AFA}" type="pres">
      <dgm:prSet presAssocID="{3C6C6C3C-3437-41D2-907F-9F6C766A2588}" presName="spacer" presStyleCnt="0"/>
      <dgm:spPr/>
    </dgm:pt>
    <dgm:pt modelId="{3D55ED1D-0641-4E46-9CF8-41C525FED8BD}" type="pres">
      <dgm:prSet presAssocID="{B7652A00-2BD9-4E5C-8B38-9905F07BD1AF}" presName="parentText" presStyleLbl="node1" presStyleIdx="1" presStyleCnt="4">
        <dgm:presLayoutVars>
          <dgm:chMax val="0"/>
          <dgm:bulletEnabled val="1"/>
        </dgm:presLayoutVars>
      </dgm:prSet>
      <dgm:spPr/>
    </dgm:pt>
    <dgm:pt modelId="{899A9329-A072-4192-B750-A7515CF3C605}" type="pres">
      <dgm:prSet presAssocID="{ABFD107F-B9DC-4178-82AB-F024CD130FD5}" presName="spacer" presStyleCnt="0"/>
      <dgm:spPr/>
    </dgm:pt>
    <dgm:pt modelId="{D0EA2C14-311D-42E7-8F0C-A364551769CE}" type="pres">
      <dgm:prSet presAssocID="{B7ED2AF0-2383-4FD9-9767-A33E2AAAB38E}" presName="parentText" presStyleLbl="node1" presStyleIdx="2" presStyleCnt="4">
        <dgm:presLayoutVars>
          <dgm:chMax val="0"/>
          <dgm:bulletEnabled val="1"/>
        </dgm:presLayoutVars>
      </dgm:prSet>
      <dgm:spPr/>
    </dgm:pt>
    <dgm:pt modelId="{1874A81B-A868-47B8-AB78-7B59CEBC84C1}" type="pres">
      <dgm:prSet presAssocID="{ED289331-D46F-4EE7-B707-4354494F2C03}" presName="spacer" presStyleCnt="0"/>
      <dgm:spPr/>
    </dgm:pt>
    <dgm:pt modelId="{48764E57-8580-4B13-AD27-725C8AF77911}" type="pres">
      <dgm:prSet presAssocID="{172A1AE3-0C16-4206-B663-61480CFE27B5}" presName="parentText" presStyleLbl="node1" presStyleIdx="3" presStyleCnt="4">
        <dgm:presLayoutVars>
          <dgm:chMax val="0"/>
          <dgm:bulletEnabled val="1"/>
        </dgm:presLayoutVars>
      </dgm:prSet>
      <dgm:spPr/>
    </dgm:pt>
  </dgm:ptLst>
  <dgm:cxnLst>
    <dgm:cxn modelId="{8A45E200-0D17-4F2A-A1BA-BCEC1F57BE03}" type="presOf" srcId="{172A1AE3-0C16-4206-B663-61480CFE27B5}" destId="{48764E57-8580-4B13-AD27-725C8AF77911}" srcOrd="0" destOrd="0" presId="urn:microsoft.com/office/officeart/2005/8/layout/vList2"/>
    <dgm:cxn modelId="{7F853F66-2E6A-45DA-A465-5F40C9C8A899}" type="presOf" srcId="{B7ED2AF0-2383-4FD9-9767-A33E2AAAB38E}" destId="{D0EA2C14-311D-42E7-8F0C-A364551769CE}" srcOrd="0" destOrd="0" presId="urn:microsoft.com/office/officeart/2005/8/layout/vList2"/>
    <dgm:cxn modelId="{98962758-A517-4FAC-AEC4-0C7E787BA414}" srcId="{744669B7-6868-48F9-98CB-9F64FF514CDC}" destId="{B7652A00-2BD9-4E5C-8B38-9905F07BD1AF}" srcOrd="1" destOrd="0" parTransId="{EB22A738-8288-4455-A55D-E68DB7716140}" sibTransId="{ABFD107F-B9DC-4178-82AB-F024CD130FD5}"/>
    <dgm:cxn modelId="{997FD580-B797-4C82-A01B-66D157FBAC68}" srcId="{744669B7-6868-48F9-98CB-9F64FF514CDC}" destId="{172A1AE3-0C16-4206-B663-61480CFE27B5}" srcOrd="3" destOrd="0" parTransId="{7C274589-2F7C-48F3-B4C6-650D445085E2}" sibTransId="{4D5BD0A1-3C8E-4F93-919C-CDC4AFF91FC0}"/>
    <dgm:cxn modelId="{C4A694A5-96D7-411C-8195-666EA8214F96}" type="presOf" srcId="{744669B7-6868-48F9-98CB-9F64FF514CDC}" destId="{A16E03D9-6BF6-4595-833A-A64FF0897D1F}" srcOrd="0" destOrd="0" presId="urn:microsoft.com/office/officeart/2005/8/layout/vList2"/>
    <dgm:cxn modelId="{8AABDFAD-6882-488E-8812-72E0EF50D145}" type="presOf" srcId="{B7652A00-2BD9-4E5C-8B38-9905F07BD1AF}" destId="{3D55ED1D-0641-4E46-9CF8-41C525FED8BD}" srcOrd="0" destOrd="0" presId="urn:microsoft.com/office/officeart/2005/8/layout/vList2"/>
    <dgm:cxn modelId="{289B3AB9-7E2D-4713-A54A-7203FC88C288}" type="presOf" srcId="{51D5063B-C1FA-409E-83CC-E6C589BB1E83}" destId="{071334C4-9E92-49AC-B026-70E3C83293B5}" srcOrd="0" destOrd="0" presId="urn:microsoft.com/office/officeart/2005/8/layout/vList2"/>
    <dgm:cxn modelId="{DE9C6DBF-98E4-41C1-92AD-CBD3F5C04451}" srcId="{744669B7-6868-48F9-98CB-9F64FF514CDC}" destId="{B7ED2AF0-2383-4FD9-9767-A33E2AAAB38E}" srcOrd="2" destOrd="0" parTransId="{76AB5F67-C542-4B49-970B-D8F253910494}" sibTransId="{ED289331-D46F-4EE7-B707-4354494F2C03}"/>
    <dgm:cxn modelId="{7B89F8E0-3B84-4C26-A223-51737651073A}" srcId="{744669B7-6868-48F9-98CB-9F64FF514CDC}" destId="{51D5063B-C1FA-409E-83CC-E6C589BB1E83}" srcOrd="0" destOrd="0" parTransId="{3C992CA3-B33E-4EA1-B60B-030E50D96EE2}" sibTransId="{3C6C6C3C-3437-41D2-907F-9F6C766A2588}"/>
    <dgm:cxn modelId="{75BD820D-0283-46F0-A254-8DBBF5DEE8C5}" type="presParOf" srcId="{A16E03D9-6BF6-4595-833A-A64FF0897D1F}" destId="{071334C4-9E92-49AC-B026-70E3C83293B5}" srcOrd="0" destOrd="0" presId="urn:microsoft.com/office/officeart/2005/8/layout/vList2"/>
    <dgm:cxn modelId="{0CD7B5D3-B43B-440B-AA6B-D0B7556EC097}" type="presParOf" srcId="{A16E03D9-6BF6-4595-833A-A64FF0897D1F}" destId="{7AFB47E1-D0C6-45A5-8900-31EEE7069AFA}" srcOrd="1" destOrd="0" presId="urn:microsoft.com/office/officeart/2005/8/layout/vList2"/>
    <dgm:cxn modelId="{8D6096C7-BD77-4902-8E8A-C9C6C7CFF18B}" type="presParOf" srcId="{A16E03D9-6BF6-4595-833A-A64FF0897D1F}" destId="{3D55ED1D-0641-4E46-9CF8-41C525FED8BD}" srcOrd="2" destOrd="0" presId="urn:microsoft.com/office/officeart/2005/8/layout/vList2"/>
    <dgm:cxn modelId="{F9B52DE9-965A-44E1-B70A-C374A4800BC2}" type="presParOf" srcId="{A16E03D9-6BF6-4595-833A-A64FF0897D1F}" destId="{899A9329-A072-4192-B750-A7515CF3C605}" srcOrd="3" destOrd="0" presId="urn:microsoft.com/office/officeart/2005/8/layout/vList2"/>
    <dgm:cxn modelId="{725F8389-8FB0-44ED-B8BB-C82B7F1A49DD}" type="presParOf" srcId="{A16E03D9-6BF6-4595-833A-A64FF0897D1F}" destId="{D0EA2C14-311D-42E7-8F0C-A364551769CE}" srcOrd="4" destOrd="0" presId="urn:microsoft.com/office/officeart/2005/8/layout/vList2"/>
    <dgm:cxn modelId="{4B63A5D0-EBCB-4802-9396-58812F231AD6}" type="presParOf" srcId="{A16E03D9-6BF6-4595-833A-A64FF0897D1F}" destId="{1874A81B-A868-47B8-AB78-7B59CEBC84C1}" srcOrd="5" destOrd="0" presId="urn:microsoft.com/office/officeart/2005/8/layout/vList2"/>
    <dgm:cxn modelId="{C063C15B-E1C5-41C7-B52F-2427C5218F5F}" type="presParOf" srcId="{A16E03D9-6BF6-4595-833A-A64FF0897D1F}" destId="{48764E57-8580-4B13-AD27-725C8AF7791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D3B41B-B670-44FB-AA9F-79C35A55A7F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676797F-1E2F-4455-9146-0FBF8956D17C}">
      <dgm:prSet/>
      <dgm:spPr/>
      <dgm:t>
        <a:bodyPr/>
        <a:lstStyle/>
        <a:p>
          <a:r>
            <a:rPr lang="en-GB"/>
            <a:t>The limitations on foreign ownership of immovable properties typically apply to various types of land registry units, including:</a:t>
          </a:r>
          <a:endParaRPr lang="en-US"/>
        </a:p>
      </dgm:t>
    </dgm:pt>
    <dgm:pt modelId="{545B003D-CC2C-4CB6-AACF-3F36EDE76AD5}" type="parTrans" cxnId="{8A7DC9F5-7F00-414A-8076-A30469C0CE02}">
      <dgm:prSet/>
      <dgm:spPr/>
      <dgm:t>
        <a:bodyPr/>
        <a:lstStyle/>
        <a:p>
          <a:endParaRPr lang="en-US"/>
        </a:p>
      </dgm:t>
    </dgm:pt>
    <dgm:pt modelId="{C80FEDE0-3E60-4482-855E-BF066B3DDCE8}" type="sibTrans" cxnId="{8A7DC9F5-7F00-414A-8076-A30469C0CE02}">
      <dgm:prSet/>
      <dgm:spPr/>
      <dgm:t>
        <a:bodyPr/>
        <a:lstStyle/>
        <a:p>
          <a:endParaRPr lang="en-US"/>
        </a:p>
      </dgm:t>
    </dgm:pt>
    <dgm:pt modelId="{68F8B00A-5E86-446B-9E4F-FEF0B31D1164}">
      <dgm:prSet/>
      <dgm:spPr/>
      <dgm:t>
        <a:bodyPr/>
        <a:lstStyle/>
        <a:p>
          <a:r>
            <a:rPr lang="en-GB"/>
            <a:t>-Land plots</a:t>
          </a:r>
          <a:endParaRPr lang="en-US"/>
        </a:p>
      </dgm:t>
    </dgm:pt>
    <dgm:pt modelId="{CA15E6CC-B86E-4D87-A048-9AE9DC2EDE4A}" type="parTrans" cxnId="{FE4AC0E8-5580-4E06-A945-D93D1F960B82}">
      <dgm:prSet/>
      <dgm:spPr/>
      <dgm:t>
        <a:bodyPr/>
        <a:lstStyle/>
        <a:p>
          <a:endParaRPr lang="en-US"/>
        </a:p>
      </dgm:t>
    </dgm:pt>
    <dgm:pt modelId="{0DB37AA9-1D2B-4647-9425-D346AE6F237E}" type="sibTrans" cxnId="{FE4AC0E8-5580-4E06-A945-D93D1F960B82}">
      <dgm:prSet/>
      <dgm:spPr/>
      <dgm:t>
        <a:bodyPr/>
        <a:lstStyle/>
        <a:p>
          <a:endParaRPr lang="en-US"/>
        </a:p>
      </dgm:t>
    </dgm:pt>
    <dgm:pt modelId="{6182143E-F376-4519-96E0-04CA525D61C9}">
      <dgm:prSet/>
      <dgm:spPr/>
      <dgm:t>
        <a:bodyPr/>
        <a:lstStyle/>
        <a:p>
          <a:r>
            <a:rPr lang="en-GB"/>
            <a:t>-Rural areas</a:t>
          </a:r>
          <a:endParaRPr lang="en-US"/>
        </a:p>
      </dgm:t>
    </dgm:pt>
    <dgm:pt modelId="{98E8BD1B-B07B-4A60-A6BA-98C1C402D016}" type="parTrans" cxnId="{D4EB738D-08EF-48AC-829B-165B142BA5C0}">
      <dgm:prSet/>
      <dgm:spPr/>
      <dgm:t>
        <a:bodyPr/>
        <a:lstStyle/>
        <a:p>
          <a:endParaRPr lang="en-US"/>
        </a:p>
      </dgm:t>
    </dgm:pt>
    <dgm:pt modelId="{223B0FF1-9380-4A0A-AD45-AFB9421004B1}" type="sibTrans" cxnId="{D4EB738D-08EF-48AC-829B-165B142BA5C0}">
      <dgm:prSet/>
      <dgm:spPr/>
      <dgm:t>
        <a:bodyPr/>
        <a:lstStyle/>
        <a:p>
          <a:endParaRPr lang="en-US"/>
        </a:p>
      </dgm:t>
    </dgm:pt>
    <dgm:pt modelId="{8BA1FB34-0287-4D74-AAF3-1144D6E48667}">
      <dgm:prSet/>
      <dgm:spPr/>
      <dgm:t>
        <a:bodyPr/>
        <a:lstStyle/>
        <a:p>
          <a:r>
            <a:rPr lang="en-GB"/>
            <a:t>-Agricultural land</a:t>
          </a:r>
          <a:endParaRPr lang="en-US"/>
        </a:p>
      </dgm:t>
    </dgm:pt>
    <dgm:pt modelId="{03B05ADD-7AD1-4E52-8476-6020238376BA}" type="parTrans" cxnId="{BF9472CD-6CFC-495A-BB33-DE5318B3CBF6}">
      <dgm:prSet/>
      <dgm:spPr/>
      <dgm:t>
        <a:bodyPr/>
        <a:lstStyle/>
        <a:p>
          <a:endParaRPr lang="en-US"/>
        </a:p>
      </dgm:t>
    </dgm:pt>
    <dgm:pt modelId="{885EA11F-6497-4BBA-B015-933030654538}" type="sibTrans" cxnId="{BF9472CD-6CFC-495A-BB33-DE5318B3CBF6}">
      <dgm:prSet/>
      <dgm:spPr/>
      <dgm:t>
        <a:bodyPr/>
        <a:lstStyle/>
        <a:p>
          <a:endParaRPr lang="en-US"/>
        </a:p>
      </dgm:t>
    </dgm:pt>
    <dgm:pt modelId="{98B35EAD-961E-42F1-8D05-5F31314CE820}">
      <dgm:prSet/>
      <dgm:spPr/>
      <dgm:t>
        <a:bodyPr/>
        <a:lstStyle/>
        <a:p>
          <a:r>
            <a:rPr lang="en-GB"/>
            <a:t>-Forest land</a:t>
          </a:r>
          <a:endParaRPr lang="en-US"/>
        </a:p>
      </dgm:t>
    </dgm:pt>
    <dgm:pt modelId="{A072BEC1-7ECA-4BFA-83EB-59393CE52D48}" type="parTrans" cxnId="{83119047-6C4C-4685-A0EC-F387912597C7}">
      <dgm:prSet/>
      <dgm:spPr/>
      <dgm:t>
        <a:bodyPr/>
        <a:lstStyle/>
        <a:p>
          <a:endParaRPr lang="en-US"/>
        </a:p>
      </dgm:t>
    </dgm:pt>
    <dgm:pt modelId="{EC99C8A4-5CFB-42A4-BBE7-B3617BA10BAF}" type="sibTrans" cxnId="{83119047-6C4C-4685-A0EC-F387912597C7}">
      <dgm:prSet/>
      <dgm:spPr/>
      <dgm:t>
        <a:bodyPr/>
        <a:lstStyle/>
        <a:p>
          <a:endParaRPr lang="en-US"/>
        </a:p>
      </dgm:t>
    </dgm:pt>
    <dgm:pt modelId="{DC8F9EB7-EA5B-4561-9F84-4CFC4C588D5C}">
      <dgm:prSet/>
      <dgm:spPr/>
      <dgm:t>
        <a:bodyPr/>
        <a:lstStyle/>
        <a:p>
          <a:r>
            <a:rPr lang="en-GB"/>
            <a:t>Specific zones or Forest land</a:t>
          </a:r>
          <a:endParaRPr lang="en-US"/>
        </a:p>
      </dgm:t>
    </dgm:pt>
    <dgm:pt modelId="{3FEF934E-40F7-4E2D-9793-625E85E8FF4F}" type="parTrans" cxnId="{BA133084-8B3C-44DD-97FC-6BDD626F72BA}">
      <dgm:prSet/>
      <dgm:spPr/>
      <dgm:t>
        <a:bodyPr/>
        <a:lstStyle/>
        <a:p>
          <a:endParaRPr lang="en-US"/>
        </a:p>
      </dgm:t>
    </dgm:pt>
    <dgm:pt modelId="{AFFDA3F9-B05D-435C-9E16-02D6C73CD040}" type="sibTrans" cxnId="{BA133084-8B3C-44DD-97FC-6BDD626F72BA}">
      <dgm:prSet/>
      <dgm:spPr/>
      <dgm:t>
        <a:bodyPr/>
        <a:lstStyle/>
        <a:p>
          <a:endParaRPr lang="en-US"/>
        </a:p>
      </dgm:t>
    </dgm:pt>
    <dgm:pt modelId="{067AA9B5-6877-45FD-ACF4-CC525ACFE993}">
      <dgm:prSet/>
      <dgm:spPr/>
      <dgm:t>
        <a:bodyPr/>
        <a:lstStyle/>
        <a:p>
          <a:r>
            <a:rPr lang="en-GB"/>
            <a:t>Specific zones or designated areas</a:t>
          </a:r>
          <a:endParaRPr lang="en-US"/>
        </a:p>
      </dgm:t>
    </dgm:pt>
    <dgm:pt modelId="{238A9289-230B-442D-BEC9-DB0E7AF27127}" type="parTrans" cxnId="{D0C31BE9-6067-4E4D-A591-597BBF3A1BC7}">
      <dgm:prSet/>
      <dgm:spPr/>
      <dgm:t>
        <a:bodyPr/>
        <a:lstStyle/>
        <a:p>
          <a:endParaRPr lang="en-US"/>
        </a:p>
      </dgm:t>
    </dgm:pt>
    <dgm:pt modelId="{37F1DF0C-FC38-4488-B70F-9E75069D40FD}" type="sibTrans" cxnId="{D0C31BE9-6067-4E4D-A591-597BBF3A1BC7}">
      <dgm:prSet/>
      <dgm:spPr/>
      <dgm:t>
        <a:bodyPr/>
        <a:lstStyle/>
        <a:p>
          <a:endParaRPr lang="en-US"/>
        </a:p>
      </dgm:t>
    </dgm:pt>
    <dgm:pt modelId="{547E683C-BFE6-4732-AD71-C73E81F52E6A}">
      <dgm:prSet/>
      <dgm:spPr/>
      <dgm:t>
        <a:bodyPr/>
        <a:lstStyle/>
        <a:p>
          <a:r>
            <a:rPr lang="en-GB"/>
            <a:t>Dwellings and homes</a:t>
          </a:r>
          <a:endParaRPr lang="en-US"/>
        </a:p>
      </dgm:t>
    </dgm:pt>
    <dgm:pt modelId="{7CC44BEC-DE68-40AD-879A-C16D41CA06D7}" type="parTrans" cxnId="{1772EF77-1E19-42E9-8302-504DADFAEA7D}">
      <dgm:prSet/>
      <dgm:spPr/>
      <dgm:t>
        <a:bodyPr/>
        <a:lstStyle/>
        <a:p>
          <a:endParaRPr lang="en-US"/>
        </a:p>
      </dgm:t>
    </dgm:pt>
    <dgm:pt modelId="{37A07908-1532-4956-8C69-623645D8EBDE}" type="sibTrans" cxnId="{1772EF77-1E19-42E9-8302-504DADFAEA7D}">
      <dgm:prSet/>
      <dgm:spPr/>
      <dgm:t>
        <a:bodyPr/>
        <a:lstStyle/>
        <a:p>
          <a:endParaRPr lang="en-US"/>
        </a:p>
      </dgm:t>
    </dgm:pt>
    <dgm:pt modelId="{AD7CC6C7-07FF-4855-8CFF-48BA76804BB4}">
      <dgm:prSet/>
      <dgm:spPr/>
      <dgm:t>
        <a:bodyPr/>
        <a:lstStyle/>
        <a:p>
          <a:r>
            <a:rPr lang="en-GB"/>
            <a:t>Other buildings</a:t>
          </a:r>
          <a:endParaRPr lang="en-US"/>
        </a:p>
      </dgm:t>
    </dgm:pt>
    <dgm:pt modelId="{711CBED3-E5CB-48E4-BD5D-7FB059F607FF}" type="parTrans" cxnId="{4EBC52CB-FB9A-48B7-89CF-5AC1964A9BFE}">
      <dgm:prSet/>
      <dgm:spPr/>
      <dgm:t>
        <a:bodyPr/>
        <a:lstStyle/>
        <a:p>
          <a:endParaRPr lang="en-US"/>
        </a:p>
      </dgm:t>
    </dgm:pt>
    <dgm:pt modelId="{20C5E66E-61C1-4C32-BC23-07E530DC02E9}" type="sibTrans" cxnId="{4EBC52CB-FB9A-48B7-89CF-5AC1964A9BFE}">
      <dgm:prSet/>
      <dgm:spPr/>
      <dgm:t>
        <a:bodyPr/>
        <a:lstStyle/>
        <a:p>
          <a:endParaRPr lang="en-US"/>
        </a:p>
      </dgm:t>
    </dgm:pt>
    <dgm:pt modelId="{65A243E6-70A5-4D9D-9904-933CF9F1E787}">
      <dgm:prSet/>
      <dgm:spPr/>
      <dgm:t>
        <a:bodyPr/>
        <a:lstStyle/>
        <a:p>
          <a:r>
            <a:rPr lang="en-GB"/>
            <a:t>The specific application may vary depending on the country and the nature of the property being acquired.</a:t>
          </a:r>
          <a:endParaRPr lang="en-US"/>
        </a:p>
      </dgm:t>
    </dgm:pt>
    <dgm:pt modelId="{27A732AB-F4DD-45B0-BA32-68AB010087F3}" type="parTrans" cxnId="{2B436F2D-C77C-4D40-AABC-C4151A0A7745}">
      <dgm:prSet/>
      <dgm:spPr/>
      <dgm:t>
        <a:bodyPr/>
        <a:lstStyle/>
        <a:p>
          <a:endParaRPr lang="en-US"/>
        </a:p>
      </dgm:t>
    </dgm:pt>
    <dgm:pt modelId="{3DB1B1B4-1C02-44C5-BD44-37538EB76CB1}" type="sibTrans" cxnId="{2B436F2D-C77C-4D40-AABC-C4151A0A7745}">
      <dgm:prSet/>
      <dgm:spPr/>
      <dgm:t>
        <a:bodyPr/>
        <a:lstStyle/>
        <a:p>
          <a:endParaRPr lang="en-US"/>
        </a:p>
      </dgm:t>
    </dgm:pt>
    <dgm:pt modelId="{049358C0-EF61-41E5-AB9B-27F3DEF37415}" type="pres">
      <dgm:prSet presAssocID="{BBD3B41B-B670-44FB-AA9F-79C35A55A7F8}" presName="linear" presStyleCnt="0">
        <dgm:presLayoutVars>
          <dgm:animLvl val="lvl"/>
          <dgm:resizeHandles val="exact"/>
        </dgm:presLayoutVars>
      </dgm:prSet>
      <dgm:spPr/>
    </dgm:pt>
    <dgm:pt modelId="{7E6F3D3E-E998-4464-834E-C4B083565562}" type="pres">
      <dgm:prSet presAssocID="{9676797F-1E2F-4455-9146-0FBF8956D17C}" presName="parentText" presStyleLbl="node1" presStyleIdx="0" presStyleCnt="6">
        <dgm:presLayoutVars>
          <dgm:chMax val="0"/>
          <dgm:bulletEnabled val="1"/>
        </dgm:presLayoutVars>
      </dgm:prSet>
      <dgm:spPr/>
    </dgm:pt>
    <dgm:pt modelId="{3F76271B-EC1E-41AD-B6DA-1967C927C190}" type="pres">
      <dgm:prSet presAssocID="{9676797F-1E2F-4455-9146-0FBF8956D17C}" presName="childText" presStyleLbl="revTx" presStyleIdx="0" presStyleCnt="1">
        <dgm:presLayoutVars>
          <dgm:bulletEnabled val="1"/>
        </dgm:presLayoutVars>
      </dgm:prSet>
      <dgm:spPr/>
    </dgm:pt>
    <dgm:pt modelId="{79D27923-313B-4B82-88ED-84111D0B9816}" type="pres">
      <dgm:prSet presAssocID="{DC8F9EB7-EA5B-4561-9F84-4CFC4C588D5C}" presName="parentText" presStyleLbl="node1" presStyleIdx="1" presStyleCnt="6">
        <dgm:presLayoutVars>
          <dgm:chMax val="0"/>
          <dgm:bulletEnabled val="1"/>
        </dgm:presLayoutVars>
      </dgm:prSet>
      <dgm:spPr/>
    </dgm:pt>
    <dgm:pt modelId="{084CA5F0-51E9-4EEA-AC38-E7F1EB827963}" type="pres">
      <dgm:prSet presAssocID="{AFFDA3F9-B05D-435C-9E16-02D6C73CD040}" presName="spacer" presStyleCnt="0"/>
      <dgm:spPr/>
    </dgm:pt>
    <dgm:pt modelId="{8B3F73F7-CFB8-4BDE-AD6F-B13412C56296}" type="pres">
      <dgm:prSet presAssocID="{067AA9B5-6877-45FD-ACF4-CC525ACFE993}" presName="parentText" presStyleLbl="node1" presStyleIdx="2" presStyleCnt="6">
        <dgm:presLayoutVars>
          <dgm:chMax val="0"/>
          <dgm:bulletEnabled val="1"/>
        </dgm:presLayoutVars>
      </dgm:prSet>
      <dgm:spPr/>
    </dgm:pt>
    <dgm:pt modelId="{1FD9AD73-44EC-49C8-868F-4AD1FAE23151}" type="pres">
      <dgm:prSet presAssocID="{37F1DF0C-FC38-4488-B70F-9E75069D40FD}" presName="spacer" presStyleCnt="0"/>
      <dgm:spPr/>
    </dgm:pt>
    <dgm:pt modelId="{2A431A53-203B-4566-B77B-17FCA4941D13}" type="pres">
      <dgm:prSet presAssocID="{547E683C-BFE6-4732-AD71-C73E81F52E6A}" presName="parentText" presStyleLbl="node1" presStyleIdx="3" presStyleCnt="6">
        <dgm:presLayoutVars>
          <dgm:chMax val="0"/>
          <dgm:bulletEnabled val="1"/>
        </dgm:presLayoutVars>
      </dgm:prSet>
      <dgm:spPr/>
    </dgm:pt>
    <dgm:pt modelId="{39938A06-1E92-4BCD-B037-2D257F80119C}" type="pres">
      <dgm:prSet presAssocID="{37A07908-1532-4956-8C69-623645D8EBDE}" presName="spacer" presStyleCnt="0"/>
      <dgm:spPr/>
    </dgm:pt>
    <dgm:pt modelId="{0E09862C-3944-47C3-8E23-E24A334A6D7A}" type="pres">
      <dgm:prSet presAssocID="{AD7CC6C7-07FF-4855-8CFF-48BA76804BB4}" presName="parentText" presStyleLbl="node1" presStyleIdx="4" presStyleCnt="6">
        <dgm:presLayoutVars>
          <dgm:chMax val="0"/>
          <dgm:bulletEnabled val="1"/>
        </dgm:presLayoutVars>
      </dgm:prSet>
      <dgm:spPr/>
    </dgm:pt>
    <dgm:pt modelId="{4ED317A5-9480-45A6-A74E-760B5E69E739}" type="pres">
      <dgm:prSet presAssocID="{20C5E66E-61C1-4C32-BC23-07E530DC02E9}" presName="spacer" presStyleCnt="0"/>
      <dgm:spPr/>
    </dgm:pt>
    <dgm:pt modelId="{D242DC4A-CFD6-4073-A47C-11609CB72670}" type="pres">
      <dgm:prSet presAssocID="{65A243E6-70A5-4D9D-9904-933CF9F1E787}" presName="parentText" presStyleLbl="node1" presStyleIdx="5" presStyleCnt="6">
        <dgm:presLayoutVars>
          <dgm:chMax val="0"/>
          <dgm:bulletEnabled val="1"/>
        </dgm:presLayoutVars>
      </dgm:prSet>
      <dgm:spPr/>
    </dgm:pt>
  </dgm:ptLst>
  <dgm:cxnLst>
    <dgm:cxn modelId="{4743B42B-39AD-4220-8B0E-86AAFFE5F5AC}" type="presOf" srcId="{DC8F9EB7-EA5B-4561-9F84-4CFC4C588D5C}" destId="{79D27923-313B-4B82-88ED-84111D0B9816}" srcOrd="0" destOrd="0" presId="urn:microsoft.com/office/officeart/2005/8/layout/vList2"/>
    <dgm:cxn modelId="{2B436F2D-C77C-4D40-AABC-C4151A0A7745}" srcId="{BBD3B41B-B670-44FB-AA9F-79C35A55A7F8}" destId="{65A243E6-70A5-4D9D-9904-933CF9F1E787}" srcOrd="5" destOrd="0" parTransId="{27A732AB-F4DD-45B0-BA32-68AB010087F3}" sibTransId="{3DB1B1B4-1C02-44C5-BD44-37538EB76CB1}"/>
    <dgm:cxn modelId="{0A215930-3926-4F01-B78F-BE20CD77A1A1}" type="presOf" srcId="{9676797F-1E2F-4455-9146-0FBF8956D17C}" destId="{7E6F3D3E-E998-4464-834E-C4B083565562}" srcOrd="0" destOrd="0" presId="urn:microsoft.com/office/officeart/2005/8/layout/vList2"/>
    <dgm:cxn modelId="{E2E38160-9D10-464F-A8AD-5E110E3E661B}" type="presOf" srcId="{98B35EAD-961E-42F1-8D05-5F31314CE820}" destId="{3F76271B-EC1E-41AD-B6DA-1967C927C190}" srcOrd="0" destOrd="3" presId="urn:microsoft.com/office/officeart/2005/8/layout/vList2"/>
    <dgm:cxn modelId="{83119047-6C4C-4685-A0EC-F387912597C7}" srcId="{9676797F-1E2F-4455-9146-0FBF8956D17C}" destId="{98B35EAD-961E-42F1-8D05-5F31314CE820}" srcOrd="3" destOrd="0" parTransId="{A072BEC1-7ECA-4BFA-83EB-59393CE52D48}" sibTransId="{EC99C8A4-5CFB-42A4-BBE7-B3617BA10BAF}"/>
    <dgm:cxn modelId="{78CD8448-1E7E-4AFB-A724-161E5D4D80D9}" type="presOf" srcId="{067AA9B5-6877-45FD-ACF4-CC525ACFE993}" destId="{8B3F73F7-CFB8-4BDE-AD6F-B13412C56296}" srcOrd="0" destOrd="0" presId="urn:microsoft.com/office/officeart/2005/8/layout/vList2"/>
    <dgm:cxn modelId="{4DEA0F6E-E039-48E4-9508-03AFA492D515}" type="presOf" srcId="{6182143E-F376-4519-96E0-04CA525D61C9}" destId="{3F76271B-EC1E-41AD-B6DA-1967C927C190}" srcOrd="0" destOrd="1" presId="urn:microsoft.com/office/officeart/2005/8/layout/vList2"/>
    <dgm:cxn modelId="{7140384E-E941-4B0D-817D-EB9D74FAD1E7}" type="presOf" srcId="{BBD3B41B-B670-44FB-AA9F-79C35A55A7F8}" destId="{049358C0-EF61-41E5-AB9B-27F3DEF37415}" srcOrd="0" destOrd="0" presId="urn:microsoft.com/office/officeart/2005/8/layout/vList2"/>
    <dgm:cxn modelId="{1772EF77-1E19-42E9-8302-504DADFAEA7D}" srcId="{BBD3B41B-B670-44FB-AA9F-79C35A55A7F8}" destId="{547E683C-BFE6-4732-AD71-C73E81F52E6A}" srcOrd="3" destOrd="0" parTransId="{7CC44BEC-DE68-40AD-879A-C16D41CA06D7}" sibTransId="{37A07908-1532-4956-8C69-623645D8EBDE}"/>
    <dgm:cxn modelId="{BA133084-8B3C-44DD-97FC-6BDD626F72BA}" srcId="{BBD3B41B-B670-44FB-AA9F-79C35A55A7F8}" destId="{DC8F9EB7-EA5B-4561-9F84-4CFC4C588D5C}" srcOrd="1" destOrd="0" parTransId="{3FEF934E-40F7-4E2D-9793-625E85E8FF4F}" sibTransId="{AFFDA3F9-B05D-435C-9E16-02D6C73CD040}"/>
    <dgm:cxn modelId="{D4EB738D-08EF-48AC-829B-165B142BA5C0}" srcId="{9676797F-1E2F-4455-9146-0FBF8956D17C}" destId="{6182143E-F376-4519-96E0-04CA525D61C9}" srcOrd="1" destOrd="0" parTransId="{98E8BD1B-B07B-4A60-A6BA-98C1C402D016}" sibTransId="{223B0FF1-9380-4A0A-AD45-AFB9421004B1}"/>
    <dgm:cxn modelId="{CBE1E3BB-22BC-4DAD-8BD4-DC0F50DAC60E}" type="presOf" srcId="{AD7CC6C7-07FF-4855-8CFF-48BA76804BB4}" destId="{0E09862C-3944-47C3-8E23-E24A334A6D7A}" srcOrd="0" destOrd="0" presId="urn:microsoft.com/office/officeart/2005/8/layout/vList2"/>
    <dgm:cxn modelId="{592E93C6-7094-41A1-9DE4-B3D4C2B66281}" type="presOf" srcId="{68F8B00A-5E86-446B-9E4F-FEF0B31D1164}" destId="{3F76271B-EC1E-41AD-B6DA-1967C927C190}" srcOrd="0" destOrd="0" presId="urn:microsoft.com/office/officeart/2005/8/layout/vList2"/>
    <dgm:cxn modelId="{4EBC52CB-FB9A-48B7-89CF-5AC1964A9BFE}" srcId="{BBD3B41B-B670-44FB-AA9F-79C35A55A7F8}" destId="{AD7CC6C7-07FF-4855-8CFF-48BA76804BB4}" srcOrd="4" destOrd="0" parTransId="{711CBED3-E5CB-48E4-BD5D-7FB059F607FF}" sibTransId="{20C5E66E-61C1-4C32-BC23-07E530DC02E9}"/>
    <dgm:cxn modelId="{BF9472CD-6CFC-495A-BB33-DE5318B3CBF6}" srcId="{9676797F-1E2F-4455-9146-0FBF8956D17C}" destId="{8BA1FB34-0287-4D74-AAF3-1144D6E48667}" srcOrd="2" destOrd="0" parTransId="{03B05ADD-7AD1-4E52-8476-6020238376BA}" sibTransId="{885EA11F-6497-4BBA-B015-933030654538}"/>
    <dgm:cxn modelId="{FE4AC0E8-5580-4E06-A945-D93D1F960B82}" srcId="{9676797F-1E2F-4455-9146-0FBF8956D17C}" destId="{68F8B00A-5E86-446B-9E4F-FEF0B31D1164}" srcOrd="0" destOrd="0" parTransId="{CA15E6CC-B86E-4D87-A048-9AE9DC2EDE4A}" sibTransId="{0DB37AA9-1D2B-4647-9425-D346AE6F237E}"/>
    <dgm:cxn modelId="{D0C31BE9-6067-4E4D-A591-597BBF3A1BC7}" srcId="{BBD3B41B-B670-44FB-AA9F-79C35A55A7F8}" destId="{067AA9B5-6877-45FD-ACF4-CC525ACFE993}" srcOrd="2" destOrd="0" parTransId="{238A9289-230B-442D-BEC9-DB0E7AF27127}" sibTransId="{37F1DF0C-FC38-4488-B70F-9E75069D40FD}"/>
    <dgm:cxn modelId="{42F481EA-FDC6-47CC-8B6A-FE8320159017}" type="presOf" srcId="{8BA1FB34-0287-4D74-AAF3-1144D6E48667}" destId="{3F76271B-EC1E-41AD-B6DA-1967C927C190}" srcOrd="0" destOrd="2" presId="urn:microsoft.com/office/officeart/2005/8/layout/vList2"/>
    <dgm:cxn modelId="{E44407EB-C10E-4B16-9A26-6A723F013354}" type="presOf" srcId="{547E683C-BFE6-4732-AD71-C73E81F52E6A}" destId="{2A431A53-203B-4566-B77B-17FCA4941D13}" srcOrd="0" destOrd="0" presId="urn:microsoft.com/office/officeart/2005/8/layout/vList2"/>
    <dgm:cxn modelId="{8A7DC9F5-7F00-414A-8076-A30469C0CE02}" srcId="{BBD3B41B-B670-44FB-AA9F-79C35A55A7F8}" destId="{9676797F-1E2F-4455-9146-0FBF8956D17C}" srcOrd="0" destOrd="0" parTransId="{545B003D-CC2C-4CB6-AACF-3F36EDE76AD5}" sibTransId="{C80FEDE0-3E60-4482-855E-BF066B3DDCE8}"/>
    <dgm:cxn modelId="{0733E6F5-5677-4D08-BE0C-8C703DEF930D}" type="presOf" srcId="{65A243E6-70A5-4D9D-9904-933CF9F1E787}" destId="{D242DC4A-CFD6-4073-A47C-11609CB72670}" srcOrd="0" destOrd="0" presId="urn:microsoft.com/office/officeart/2005/8/layout/vList2"/>
    <dgm:cxn modelId="{AFE0B62C-5746-4213-9E2C-24B00D75D7C9}" type="presParOf" srcId="{049358C0-EF61-41E5-AB9B-27F3DEF37415}" destId="{7E6F3D3E-E998-4464-834E-C4B083565562}" srcOrd="0" destOrd="0" presId="urn:microsoft.com/office/officeart/2005/8/layout/vList2"/>
    <dgm:cxn modelId="{879F3D94-400D-4DC9-A9B5-2D866D2A63A9}" type="presParOf" srcId="{049358C0-EF61-41E5-AB9B-27F3DEF37415}" destId="{3F76271B-EC1E-41AD-B6DA-1967C927C190}" srcOrd="1" destOrd="0" presId="urn:microsoft.com/office/officeart/2005/8/layout/vList2"/>
    <dgm:cxn modelId="{E56B3A33-DB69-40EF-8A74-23E2A6A1C7E4}" type="presParOf" srcId="{049358C0-EF61-41E5-AB9B-27F3DEF37415}" destId="{79D27923-313B-4B82-88ED-84111D0B9816}" srcOrd="2" destOrd="0" presId="urn:microsoft.com/office/officeart/2005/8/layout/vList2"/>
    <dgm:cxn modelId="{B8E81D9B-D5A4-4271-B0E2-2F4B6377B7CD}" type="presParOf" srcId="{049358C0-EF61-41E5-AB9B-27F3DEF37415}" destId="{084CA5F0-51E9-4EEA-AC38-E7F1EB827963}" srcOrd="3" destOrd="0" presId="urn:microsoft.com/office/officeart/2005/8/layout/vList2"/>
    <dgm:cxn modelId="{C35B5CA0-9767-44A3-A218-8436CC1433CB}" type="presParOf" srcId="{049358C0-EF61-41E5-AB9B-27F3DEF37415}" destId="{8B3F73F7-CFB8-4BDE-AD6F-B13412C56296}" srcOrd="4" destOrd="0" presId="urn:microsoft.com/office/officeart/2005/8/layout/vList2"/>
    <dgm:cxn modelId="{5FFFA7CC-F7FA-45D0-8824-7B7832FE3BF5}" type="presParOf" srcId="{049358C0-EF61-41E5-AB9B-27F3DEF37415}" destId="{1FD9AD73-44EC-49C8-868F-4AD1FAE23151}" srcOrd="5" destOrd="0" presId="urn:microsoft.com/office/officeart/2005/8/layout/vList2"/>
    <dgm:cxn modelId="{2E17C899-CDFA-49BB-9FE4-B06572102EEE}" type="presParOf" srcId="{049358C0-EF61-41E5-AB9B-27F3DEF37415}" destId="{2A431A53-203B-4566-B77B-17FCA4941D13}" srcOrd="6" destOrd="0" presId="urn:microsoft.com/office/officeart/2005/8/layout/vList2"/>
    <dgm:cxn modelId="{16E35F28-848C-489B-BC5F-6FB3AC85AF7A}" type="presParOf" srcId="{049358C0-EF61-41E5-AB9B-27F3DEF37415}" destId="{39938A06-1E92-4BCD-B037-2D257F80119C}" srcOrd="7" destOrd="0" presId="urn:microsoft.com/office/officeart/2005/8/layout/vList2"/>
    <dgm:cxn modelId="{E6DD4CAF-DB7F-489E-9B86-8E981F8167F9}" type="presParOf" srcId="{049358C0-EF61-41E5-AB9B-27F3DEF37415}" destId="{0E09862C-3944-47C3-8E23-E24A334A6D7A}" srcOrd="8" destOrd="0" presId="urn:microsoft.com/office/officeart/2005/8/layout/vList2"/>
    <dgm:cxn modelId="{F5C7D4E2-4C15-4856-BA3B-475C50F2A9E1}" type="presParOf" srcId="{049358C0-EF61-41E5-AB9B-27F3DEF37415}" destId="{4ED317A5-9480-45A6-A74E-760B5E69E739}" srcOrd="9" destOrd="0" presId="urn:microsoft.com/office/officeart/2005/8/layout/vList2"/>
    <dgm:cxn modelId="{DA8A259E-4053-48FB-A3EB-80BD238BBD06}" type="presParOf" srcId="{049358C0-EF61-41E5-AB9B-27F3DEF37415}" destId="{D242DC4A-CFD6-4073-A47C-11609CB726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A9BFAD-B36C-4DCB-8AB0-73780EF60C8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1CE1E32-32D0-4426-A413-3B7844B31D98}">
      <dgm:prSet/>
      <dgm:spPr/>
      <dgm:t>
        <a:bodyPr/>
        <a:lstStyle/>
        <a:p>
          <a:pPr>
            <a:lnSpc>
              <a:spcPct val="100000"/>
            </a:lnSpc>
            <a:defRPr cap="all"/>
          </a:pPr>
          <a:r>
            <a:rPr lang="en-GB"/>
            <a:t>The limitations on the acquisition of immovable properties by foreign citizens typically apply to various types of transfers, including both paid and free transfers. The restrictions are generally not limited to only paid transactions but can encompass all types of transfers involving the acquisition of property.</a:t>
          </a:r>
          <a:r>
            <a:rPr lang="es-ES"/>
            <a:t> For example:</a:t>
          </a:r>
          <a:endParaRPr lang="en-US"/>
        </a:p>
      </dgm:t>
    </dgm:pt>
    <dgm:pt modelId="{37F3B031-296E-4010-9EAE-82445C6B2B60}" type="parTrans" cxnId="{78479E8B-0466-480A-ADC4-682530F64CDF}">
      <dgm:prSet/>
      <dgm:spPr/>
      <dgm:t>
        <a:bodyPr/>
        <a:lstStyle/>
        <a:p>
          <a:endParaRPr lang="en-US"/>
        </a:p>
      </dgm:t>
    </dgm:pt>
    <dgm:pt modelId="{D991209F-9783-4E56-884A-A6DC8208FFAA}" type="sibTrans" cxnId="{78479E8B-0466-480A-ADC4-682530F64CDF}">
      <dgm:prSet/>
      <dgm:spPr/>
      <dgm:t>
        <a:bodyPr/>
        <a:lstStyle/>
        <a:p>
          <a:endParaRPr lang="en-US"/>
        </a:p>
      </dgm:t>
    </dgm:pt>
    <dgm:pt modelId="{CE90EDEE-F9CD-45B6-97DC-93B7164DCE72}">
      <dgm:prSet/>
      <dgm:spPr/>
      <dgm:t>
        <a:bodyPr/>
        <a:lstStyle/>
        <a:p>
          <a:pPr>
            <a:lnSpc>
              <a:spcPct val="100000"/>
            </a:lnSpc>
            <a:defRPr cap="all"/>
          </a:pPr>
          <a:r>
            <a:rPr lang="en-GB"/>
            <a:t>Purchases, gifts, inheritance and mortgages. </a:t>
          </a:r>
          <a:endParaRPr lang="en-US"/>
        </a:p>
      </dgm:t>
    </dgm:pt>
    <dgm:pt modelId="{4EB76D52-6024-4261-9052-8F6477A76A76}" type="parTrans" cxnId="{F1AB4678-784D-4D11-A21B-4C8F34AFEF53}">
      <dgm:prSet/>
      <dgm:spPr/>
      <dgm:t>
        <a:bodyPr/>
        <a:lstStyle/>
        <a:p>
          <a:endParaRPr lang="en-US"/>
        </a:p>
      </dgm:t>
    </dgm:pt>
    <dgm:pt modelId="{C1890309-1D6E-4143-ACFB-7216A92551B7}" type="sibTrans" cxnId="{F1AB4678-784D-4D11-A21B-4C8F34AFEF53}">
      <dgm:prSet/>
      <dgm:spPr/>
      <dgm:t>
        <a:bodyPr/>
        <a:lstStyle/>
        <a:p>
          <a:endParaRPr lang="en-US"/>
        </a:p>
      </dgm:t>
    </dgm:pt>
    <dgm:pt modelId="{ED8F780B-9628-4C34-989C-2B19776A187A}">
      <dgm:prSet/>
      <dgm:spPr/>
      <dgm:t>
        <a:bodyPr/>
        <a:lstStyle/>
        <a:p>
          <a:pPr>
            <a:lnSpc>
              <a:spcPct val="100000"/>
            </a:lnSpc>
            <a:defRPr cap="all"/>
          </a:pPr>
          <a:r>
            <a:rPr lang="en-GB"/>
            <a:t>Regularly are all subject to prior authorization when limitations exists, except in case of inheritance where the authorisations can be given afterwards acquisition in done, and is in some cases subject to a pre-emption right in favour of the state. </a:t>
          </a:r>
          <a:endParaRPr lang="en-US"/>
        </a:p>
      </dgm:t>
    </dgm:pt>
    <dgm:pt modelId="{B5387496-7F49-4111-9949-1D5D73B5C37F}" type="parTrans" cxnId="{EB102E81-487E-4B46-BA77-3E3AC131C4A4}">
      <dgm:prSet/>
      <dgm:spPr/>
      <dgm:t>
        <a:bodyPr/>
        <a:lstStyle/>
        <a:p>
          <a:endParaRPr lang="en-US"/>
        </a:p>
      </dgm:t>
    </dgm:pt>
    <dgm:pt modelId="{817E1ABC-49BD-4277-8139-902D12FD187C}" type="sibTrans" cxnId="{EB102E81-487E-4B46-BA77-3E3AC131C4A4}">
      <dgm:prSet/>
      <dgm:spPr/>
      <dgm:t>
        <a:bodyPr/>
        <a:lstStyle/>
        <a:p>
          <a:endParaRPr lang="en-US"/>
        </a:p>
      </dgm:t>
    </dgm:pt>
    <dgm:pt modelId="{45695869-DAF1-4FA4-AED4-4A6CB382006F}" type="pres">
      <dgm:prSet presAssocID="{04A9BFAD-B36C-4DCB-8AB0-73780EF60C86}" presName="root" presStyleCnt="0">
        <dgm:presLayoutVars>
          <dgm:dir/>
          <dgm:resizeHandles val="exact"/>
        </dgm:presLayoutVars>
      </dgm:prSet>
      <dgm:spPr/>
    </dgm:pt>
    <dgm:pt modelId="{EDADCB78-1DC6-4BF1-98D7-65076748AA80}" type="pres">
      <dgm:prSet presAssocID="{91CE1E32-32D0-4426-A413-3B7844B31D98}" presName="compNode" presStyleCnt="0"/>
      <dgm:spPr/>
    </dgm:pt>
    <dgm:pt modelId="{C62BC6C6-C0F1-455F-9D06-39E8805F3B29}" type="pres">
      <dgm:prSet presAssocID="{91CE1E32-32D0-4426-A413-3B7844B31D98}" presName="iconBgRect" presStyleLbl="bgShp" presStyleIdx="0" presStyleCnt="3"/>
      <dgm:spPr/>
    </dgm:pt>
    <dgm:pt modelId="{B740FF9E-59B8-4835-A5AF-C840638DAA6A}" type="pres">
      <dgm:prSet presAssocID="{91CE1E32-32D0-4426-A413-3B7844B31D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co"/>
        </a:ext>
      </dgm:extLst>
    </dgm:pt>
    <dgm:pt modelId="{26B9E18C-296C-4699-96B9-A06B06669A99}" type="pres">
      <dgm:prSet presAssocID="{91CE1E32-32D0-4426-A413-3B7844B31D98}" presName="spaceRect" presStyleCnt="0"/>
      <dgm:spPr/>
    </dgm:pt>
    <dgm:pt modelId="{B9AD15F7-5508-407B-A01B-E26EE8E41A73}" type="pres">
      <dgm:prSet presAssocID="{91CE1E32-32D0-4426-A413-3B7844B31D98}" presName="textRect" presStyleLbl="revTx" presStyleIdx="0" presStyleCnt="3">
        <dgm:presLayoutVars>
          <dgm:chMax val="1"/>
          <dgm:chPref val="1"/>
        </dgm:presLayoutVars>
      </dgm:prSet>
      <dgm:spPr/>
    </dgm:pt>
    <dgm:pt modelId="{C92F3F92-A0D3-4137-B25A-F5868503B8C2}" type="pres">
      <dgm:prSet presAssocID="{D991209F-9783-4E56-884A-A6DC8208FFAA}" presName="sibTrans" presStyleCnt="0"/>
      <dgm:spPr/>
    </dgm:pt>
    <dgm:pt modelId="{D8A67728-00CE-481D-9F9C-35906536CDC0}" type="pres">
      <dgm:prSet presAssocID="{CE90EDEE-F9CD-45B6-97DC-93B7164DCE72}" presName="compNode" presStyleCnt="0"/>
      <dgm:spPr/>
    </dgm:pt>
    <dgm:pt modelId="{145E33DA-FB98-47F6-BEA2-8E710DB6B697}" type="pres">
      <dgm:prSet presAssocID="{CE90EDEE-F9CD-45B6-97DC-93B7164DCE72}" presName="iconBgRect" presStyleLbl="bgShp" presStyleIdx="1" presStyleCnt="3"/>
      <dgm:spPr/>
    </dgm:pt>
    <dgm:pt modelId="{606DD83D-6DBC-44E0-9A33-C6FBCD7FF659}" type="pres">
      <dgm:prSet presAssocID="{CE90EDEE-F9CD-45B6-97DC-93B7164DCE7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as"/>
        </a:ext>
      </dgm:extLst>
    </dgm:pt>
    <dgm:pt modelId="{E5F85CE0-D5F3-4DC8-8771-FFAAC65EDAE2}" type="pres">
      <dgm:prSet presAssocID="{CE90EDEE-F9CD-45B6-97DC-93B7164DCE72}" presName="spaceRect" presStyleCnt="0"/>
      <dgm:spPr/>
    </dgm:pt>
    <dgm:pt modelId="{7308CCD7-A243-4DF6-9EBC-C99040E55845}" type="pres">
      <dgm:prSet presAssocID="{CE90EDEE-F9CD-45B6-97DC-93B7164DCE72}" presName="textRect" presStyleLbl="revTx" presStyleIdx="1" presStyleCnt="3">
        <dgm:presLayoutVars>
          <dgm:chMax val="1"/>
          <dgm:chPref val="1"/>
        </dgm:presLayoutVars>
      </dgm:prSet>
      <dgm:spPr/>
    </dgm:pt>
    <dgm:pt modelId="{BA47C8B8-57FA-40DB-A82D-6D247F41D106}" type="pres">
      <dgm:prSet presAssocID="{C1890309-1D6E-4143-ACFB-7216A92551B7}" presName="sibTrans" presStyleCnt="0"/>
      <dgm:spPr/>
    </dgm:pt>
    <dgm:pt modelId="{45E2A6A5-5FD3-4D2F-AB56-48F097C153E4}" type="pres">
      <dgm:prSet presAssocID="{ED8F780B-9628-4C34-989C-2B19776A187A}" presName="compNode" presStyleCnt="0"/>
      <dgm:spPr/>
    </dgm:pt>
    <dgm:pt modelId="{3A5D0989-86B7-4913-AAE6-FA460A7C0359}" type="pres">
      <dgm:prSet presAssocID="{ED8F780B-9628-4C34-989C-2B19776A187A}" presName="iconBgRect" presStyleLbl="bgShp" presStyleIdx="2" presStyleCnt="3"/>
      <dgm:spPr/>
    </dgm:pt>
    <dgm:pt modelId="{745CE17F-A6A9-4A26-BFA8-B878F4E80746}" type="pres">
      <dgm:prSet presAssocID="{ED8F780B-9628-4C34-989C-2B19776A187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tillo de juez"/>
        </a:ext>
      </dgm:extLst>
    </dgm:pt>
    <dgm:pt modelId="{DF93A6AB-49B7-49AF-BCBD-CA78763C9562}" type="pres">
      <dgm:prSet presAssocID="{ED8F780B-9628-4C34-989C-2B19776A187A}" presName="spaceRect" presStyleCnt="0"/>
      <dgm:spPr/>
    </dgm:pt>
    <dgm:pt modelId="{A9A008D2-92A4-46DA-A724-795A32DD6F33}" type="pres">
      <dgm:prSet presAssocID="{ED8F780B-9628-4C34-989C-2B19776A187A}" presName="textRect" presStyleLbl="revTx" presStyleIdx="2" presStyleCnt="3">
        <dgm:presLayoutVars>
          <dgm:chMax val="1"/>
          <dgm:chPref val="1"/>
        </dgm:presLayoutVars>
      </dgm:prSet>
      <dgm:spPr/>
    </dgm:pt>
  </dgm:ptLst>
  <dgm:cxnLst>
    <dgm:cxn modelId="{B43E9C29-BB81-4834-85EA-7EFA59914EFD}" type="presOf" srcId="{CE90EDEE-F9CD-45B6-97DC-93B7164DCE72}" destId="{7308CCD7-A243-4DF6-9EBC-C99040E55845}" srcOrd="0" destOrd="0" presId="urn:microsoft.com/office/officeart/2018/5/layout/IconCircleLabelList"/>
    <dgm:cxn modelId="{98A9295B-5EBA-44D5-959D-2F5173C7B41E}" type="presOf" srcId="{91CE1E32-32D0-4426-A413-3B7844B31D98}" destId="{B9AD15F7-5508-407B-A01B-E26EE8E41A73}" srcOrd="0" destOrd="0" presId="urn:microsoft.com/office/officeart/2018/5/layout/IconCircleLabelList"/>
    <dgm:cxn modelId="{F1AB4678-784D-4D11-A21B-4C8F34AFEF53}" srcId="{04A9BFAD-B36C-4DCB-8AB0-73780EF60C86}" destId="{CE90EDEE-F9CD-45B6-97DC-93B7164DCE72}" srcOrd="1" destOrd="0" parTransId="{4EB76D52-6024-4261-9052-8F6477A76A76}" sibTransId="{C1890309-1D6E-4143-ACFB-7216A92551B7}"/>
    <dgm:cxn modelId="{EB102E81-487E-4B46-BA77-3E3AC131C4A4}" srcId="{04A9BFAD-B36C-4DCB-8AB0-73780EF60C86}" destId="{ED8F780B-9628-4C34-989C-2B19776A187A}" srcOrd="2" destOrd="0" parTransId="{B5387496-7F49-4111-9949-1D5D73B5C37F}" sibTransId="{817E1ABC-49BD-4277-8139-902D12FD187C}"/>
    <dgm:cxn modelId="{78479E8B-0466-480A-ADC4-682530F64CDF}" srcId="{04A9BFAD-B36C-4DCB-8AB0-73780EF60C86}" destId="{91CE1E32-32D0-4426-A413-3B7844B31D98}" srcOrd="0" destOrd="0" parTransId="{37F3B031-296E-4010-9EAE-82445C6B2B60}" sibTransId="{D991209F-9783-4E56-884A-A6DC8208FFAA}"/>
    <dgm:cxn modelId="{0353468D-7A26-49D2-9D54-DCAC8F63FF00}" type="presOf" srcId="{04A9BFAD-B36C-4DCB-8AB0-73780EF60C86}" destId="{45695869-DAF1-4FA4-AED4-4A6CB382006F}" srcOrd="0" destOrd="0" presId="urn:microsoft.com/office/officeart/2018/5/layout/IconCircleLabelList"/>
    <dgm:cxn modelId="{4F9974E6-7A3F-4FE5-A01B-F19DD73292EA}" type="presOf" srcId="{ED8F780B-9628-4C34-989C-2B19776A187A}" destId="{A9A008D2-92A4-46DA-A724-795A32DD6F33}" srcOrd="0" destOrd="0" presId="urn:microsoft.com/office/officeart/2018/5/layout/IconCircleLabelList"/>
    <dgm:cxn modelId="{5D5072D8-D482-44E3-B7DF-619827A80F32}" type="presParOf" srcId="{45695869-DAF1-4FA4-AED4-4A6CB382006F}" destId="{EDADCB78-1DC6-4BF1-98D7-65076748AA80}" srcOrd="0" destOrd="0" presId="urn:microsoft.com/office/officeart/2018/5/layout/IconCircleLabelList"/>
    <dgm:cxn modelId="{7D438FD2-91EA-40DE-A3A9-DE59D527F995}" type="presParOf" srcId="{EDADCB78-1DC6-4BF1-98D7-65076748AA80}" destId="{C62BC6C6-C0F1-455F-9D06-39E8805F3B29}" srcOrd="0" destOrd="0" presId="urn:microsoft.com/office/officeart/2018/5/layout/IconCircleLabelList"/>
    <dgm:cxn modelId="{D0B18E5B-3480-47ED-9674-44A31847AC11}" type="presParOf" srcId="{EDADCB78-1DC6-4BF1-98D7-65076748AA80}" destId="{B740FF9E-59B8-4835-A5AF-C840638DAA6A}" srcOrd="1" destOrd="0" presId="urn:microsoft.com/office/officeart/2018/5/layout/IconCircleLabelList"/>
    <dgm:cxn modelId="{6B2BF8C4-12A5-48FB-ACD9-B349DA324380}" type="presParOf" srcId="{EDADCB78-1DC6-4BF1-98D7-65076748AA80}" destId="{26B9E18C-296C-4699-96B9-A06B06669A99}" srcOrd="2" destOrd="0" presId="urn:microsoft.com/office/officeart/2018/5/layout/IconCircleLabelList"/>
    <dgm:cxn modelId="{48263FB7-B049-4824-BC56-28CE8FB901FC}" type="presParOf" srcId="{EDADCB78-1DC6-4BF1-98D7-65076748AA80}" destId="{B9AD15F7-5508-407B-A01B-E26EE8E41A73}" srcOrd="3" destOrd="0" presId="urn:microsoft.com/office/officeart/2018/5/layout/IconCircleLabelList"/>
    <dgm:cxn modelId="{53EDD751-B308-420E-AEA8-1269749DDDEB}" type="presParOf" srcId="{45695869-DAF1-4FA4-AED4-4A6CB382006F}" destId="{C92F3F92-A0D3-4137-B25A-F5868503B8C2}" srcOrd="1" destOrd="0" presId="urn:microsoft.com/office/officeart/2018/5/layout/IconCircleLabelList"/>
    <dgm:cxn modelId="{48DD96A7-A649-4D1E-9D18-FD30B333CA59}" type="presParOf" srcId="{45695869-DAF1-4FA4-AED4-4A6CB382006F}" destId="{D8A67728-00CE-481D-9F9C-35906536CDC0}" srcOrd="2" destOrd="0" presId="urn:microsoft.com/office/officeart/2018/5/layout/IconCircleLabelList"/>
    <dgm:cxn modelId="{A66A86A9-DA90-444F-8970-24EAFA5AB489}" type="presParOf" srcId="{D8A67728-00CE-481D-9F9C-35906536CDC0}" destId="{145E33DA-FB98-47F6-BEA2-8E710DB6B697}" srcOrd="0" destOrd="0" presId="urn:microsoft.com/office/officeart/2018/5/layout/IconCircleLabelList"/>
    <dgm:cxn modelId="{7953E4B0-A438-409F-A89B-C63D8727EA89}" type="presParOf" srcId="{D8A67728-00CE-481D-9F9C-35906536CDC0}" destId="{606DD83D-6DBC-44E0-9A33-C6FBCD7FF659}" srcOrd="1" destOrd="0" presId="urn:microsoft.com/office/officeart/2018/5/layout/IconCircleLabelList"/>
    <dgm:cxn modelId="{1451ECD6-AF3C-4402-AE42-3CADA9774E1E}" type="presParOf" srcId="{D8A67728-00CE-481D-9F9C-35906536CDC0}" destId="{E5F85CE0-D5F3-4DC8-8771-FFAAC65EDAE2}" srcOrd="2" destOrd="0" presId="urn:microsoft.com/office/officeart/2018/5/layout/IconCircleLabelList"/>
    <dgm:cxn modelId="{DD967AA3-3DDC-4BD3-AF10-126B076E107D}" type="presParOf" srcId="{D8A67728-00CE-481D-9F9C-35906536CDC0}" destId="{7308CCD7-A243-4DF6-9EBC-C99040E55845}" srcOrd="3" destOrd="0" presId="urn:microsoft.com/office/officeart/2018/5/layout/IconCircleLabelList"/>
    <dgm:cxn modelId="{4534BD03-3A60-4A4B-853B-AA0B5B8BBC78}" type="presParOf" srcId="{45695869-DAF1-4FA4-AED4-4A6CB382006F}" destId="{BA47C8B8-57FA-40DB-A82D-6D247F41D106}" srcOrd="3" destOrd="0" presId="urn:microsoft.com/office/officeart/2018/5/layout/IconCircleLabelList"/>
    <dgm:cxn modelId="{DB465FD7-E9F8-4748-ABC5-89435C3DC3FC}" type="presParOf" srcId="{45695869-DAF1-4FA4-AED4-4A6CB382006F}" destId="{45E2A6A5-5FD3-4D2F-AB56-48F097C153E4}" srcOrd="4" destOrd="0" presId="urn:microsoft.com/office/officeart/2018/5/layout/IconCircleLabelList"/>
    <dgm:cxn modelId="{C88B05CC-1B08-4F6C-BCEC-C09D172D91ED}" type="presParOf" srcId="{45E2A6A5-5FD3-4D2F-AB56-48F097C153E4}" destId="{3A5D0989-86B7-4913-AAE6-FA460A7C0359}" srcOrd="0" destOrd="0" presId="urn:microsoft.com/office/officeart/2018/5/layout/IconCircleLabelList"/>
    <dgm:cxn modelId="{C6EEF6DF-A7E3-4037-9D6A-80CBEE7FBB5C}" type="presParOf" srcId="{45E2A6A5-5FD3-4D2F-AB56-48F097C153E4}" destId="{745CE17F-A6A9-4A26-BFA8-B878F4E80746}" srcOrd="1" destOrd="0" presId="urn:microsoft.com/office/officeart/2018/5/layout/IconCircleLabelList"/>
    <dgm:cxn modelId="{67E9C53D-CA13-49EE-9F4A-EA1D76089AD1}" type="presParOf" srcId="{45E2A6A5-5FD3-4D2F-AB56-48F097C153E4}" destId="{DF93A6AB-49B7-49AF-BCBD-CA78763C9562}" srcOrd="2" destOrd="0" presId="urn:microsoft.com/office/officeart/2018/5/layout/IconCircleLabelList"/>
    <dgm:cxn modelId="{F317123A-DABB-460D-9E35-3D38EBA043D9}" type="presParOf" srcId="{45E2A6A5-5FD3-4D2F-AB56-48F097C153E4}" destId="{A9A008D2-92A4-46DA-A724-795A32DD6F3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E82064-13E4-44B0-867C-43A8875BE75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78979FF-A9DF-49A7-A5CF-62C65BBAA0F6}">
      <dgm:prSet/>
      <dgm:spPr/>
      <dgm:t>
        <a:bodyPr/>
        <a:lstStyle/>
        <a:p>
          <a:r>
            <a:rPr lang="en-GB"/>
            <a:t>Finland: Finland has legislation on the pre-emption of immovable property, specifically the Act on the State’s right of pre-emption in certain areas. The State has the pre-emptive right in real estate transactions in strategic sites. The pre-emption right is valid in limited areas and affects a small proportion of real estate transactions in Finland.</a:t>
          </a:r>
          <a:endParaRPr lang="en-US"/>
        </a:p>
      </dgm:t>
    </dgm:pt>
    <dgm:pt modelId="{9AF547BC-E4C4-4552-9A3D-26E47A2C8BB1}" type="parTrans" cxnId="{1C3746D0-5A18-47C4-AD62-DE13B5383FC8}">
      <dgm:prSet/>
      <dgm:spPr/>
      <dgm:t>
        <a:bodyPr/>
        <a:lstStyle/>
        <a:p>
          <a:endParaRPr lang="en-US"/>
        </a:p>
      </dgm:t>
    </dgm:pt>
    <dgm:pt modelId="{684CDA39-8EC7-4C6B-83FC-91E825FDA2DB}" type="sibTrans" cxnId="{1C3746D0-5A18-47C4-AD62-DE13B5383FC8}">
      <dgm:prSet/>
      <dgm:spPr/>
      <dgm:t>
        <a:bodyPr/>
        <a:lstStyle/>
        <a:p>
          <a:endParaRPr lang="en-US"/>
        </a:p>
      </dgm:t>
    </dgm:pt>
    <dgm:pt modelId="{15054D0C-87B7-42BE-99FA-6EA72BB6D223}">
      <dgm:prSet/>
      <dgm:spPr/>
      <dgm:t>
        <a:bodyPr/>
        <a:lstStyle/>
        <a:p>
          <a:r>
            <a:rPr lang="en-GB"/>
            <a:t>Spain: Spain also has provisions for pre-emption rights in certain areas. The State has the right to buy real estate located in designated areas for national defence or security reasons. The limitations on acquisition by foreign nationals include the requirement to obtain military authorization for specific transactions.</a:t>
          </a:r>
          <a:endParaRPr lang="en-US"/>
        </a:p>
      </dgm:t>
    </dgm:pt>
    <dgm:pt modelId="{7B7EA83C-68A5-40C9-BDFF-D8A66706303B}" type="parTrans" cxnId="{1A01500E-53CB-42AA-8B37-A6476A2BF4F6}">
      <dgm:prSet/>
      <dgm:spPr/>
      <dgm:t>
        <a:bodyPr/>
        <a:lstStyle/>
        <a:p>
          <a:endParaRPr lang="en-US"/>
        </a:p>
      </dgm:t>
    </dgm:pt>
    <dgm:pt modelId="{1EA71B14-3A7C-4852-B0C0-1E0C1FDCFE90}" type="sibTrans" cxnId="{1A01500E-53CB-42AA-8B37-A6476A2BF4F6}">
      <dgm:prSet/>
      <dgm:spPr/>
      <dgm:t>
        <a:bodyPr/>
        <a:lstStyle/>
        <a:p>
          <a:endParaRPr lang="en-US"/>
        </a:p>
      </dgm:t>
    </dgm:pt>
    <dgm:pt modelId="{F18A3DB0-B487-4303-BA98-487318D4024E}">
      <dgm:prSet/>
      <dgm:spPr/>
      <dgm:t>
        <a:bodyPr/>
        <a:lstStyle/>
        <a:p>
          <a:r>
            <a:rPr lang="en-GB"/>
            <a:t>Portugal: </a:t>
          </a:r>
          <a:endParaRPr lang="en-US"/>
        </a:p>
      </dgm:t>
    </dgm:pt>
    <dgm:pt modelId="{411B6838-F74A-475F-8C44-829671D209A5}" type="parTrans" cxnId="{CC952C88-A1F2-43B4-B6EE-6BFFC1601CCB}">
      <dgm:prSet/>
      <dgm:spPr/>
      <dgm:t>
        <a:bodyPr/>
        <a:lstStyle/>
        <a:p>
          <a:endParaRPr lang="en-US"/>
        </a:p>
      </dgm:t>
    </dgm:pt>
    <dgm:pt modelId="{C7699185-EDF7-4E62-89B8-64BC9C0EACC0}" type="sibTrans" cxnId="{CC952C88-A1F2-43B4-B6EE-6BFFC1601CCB}">
      <dgm:prSet/>
      <dgm:spPr/>
      <dgm:t>
        <a:bodyPr/>
        <a:lstStyle/>
        <a:p>
          <a:endParaRPr lang="en-US"/>
        </a:p>
      </dgm:t>
    </dgm:pt>
    <dgm:pt modelId="{2E98E6B7-514E-445C-A13A-E9B61FC82776}" type="pres">
      <dgm:prSet presAssocID="{10E82064-13E4-44B0-867C-43A8875BE75F}" presName="root" presStyleCnt="0">
        <dgm:presLayoutVars>
          <dgm:dir/>
          <dgm:resizeHandles val="exact"/>
        </dgm:presLayoutVars>
      </dgm:prSet>
      <dgm:spPr/>
    </dgm:pt>
    <dgm:pt modelId="{2E939BC0-B380-4C8F-9713-6F35BC59091D}" type="pres">
      <dgm:prSet presAssocID="{478979FF-A9DF-49A7-A5CF-62C65BBAA0F6}" presName="compNode" presStyleCnt="0"/>
      <dgm:spPr/>
    </dgm:pt>
    <dgm:pt modelId="{C08E35AC-A253-4994-8A70-87CA011A850B}" type="pres">
      <dgm:prSet presAssocID="{478979FF-A9DF-49A7-A5CF-62C65BBAA0F6}" presName="bgRect" presStyleLbl="bgShp" presStyleIdx="0" presStyleCnt="3"/>
      <dgm:spPr/>
    </dgm:pt>
    <dgm:pt modelId="{7083EB20-C350-4100-B234-8CAB4964189C}" type="pres">
      <dgm:prSet presAssocID="{478979FF-A9DF-49A7-A5CF-62C65BBAA0F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co"/>
        </a:ext>
      </dgm:extLst>
    </dgm:pt>
    <dgm:pt modelId="{18C91C07-3055-43DA-B52E-25EC2D6C25C5}" type="pres">
      <dgm:prSet presAssocID="{478979FF-A9DF-49A7-A5CF-62C65BBAA0F6}" presName="spaceRect" presStyleCnt="0"/>
      <dgm:spPr/>
    </dgm:pt>
    <dgm:pt modelId="{C8B2B58B-3223-47DB-AB7E-45B2FAD76A39}" type="pres">
      <dgm:prSet presAssocID="{478979FF-A9DF-49A7-A5CF-62C65BBAA0F6}" presName="parTx" presStyleLbl="revTx" presStyleIdx="0" presStyleCnt="3">
        <dgm:presLayoutVars>
          <dgm:chMax val="0"/>
          <dgm:chPref val="0"/>
        </dgm:presLayoutVars>
      </dgm:prSet>
      <dgm:spPr/>
    </dgm:pt>
    <dgm:pt modelId="{0EFDA1DC-E579-485E-9CF7-9580CB4BD248}" type="pres">
      <dgm:prSet presAssocID="{684CDA39-8EC7-4C6B-83FC-91E825FDA2DB}" presName="sibTrans" presStyleCnt="0"/>
      <dgm:spPr/>
    </dgm:pt>
    <dgm:pt modelId="{7683779D-0A7F-4CA0-A0E0-717668A85240}" type="pres">
      <dgm:prSet presAssocID="{15054D0C-87B7-42BE-99FA-6EA72BB6D223}" presName="compNode" presStyleCnt="0"/>
      <dgm:spPr/>
    </dgm:pt>
    <dgm:pt modelId="{D8147367-F2DE-440F-A6DC-DFB1AD907729}" type="pres">
      <dgm:prSet presAssocID="{15054D0C-87B7-42BE-99FA-6EA72BB6D223}" presName="bgRect" presStyleLbl="bgShp" presStyleIdx="1" presStyleCnt="3"/>
      <dgm:spPr/>
    </dgm:pt>
    <dgm:pt modelId="{DF49D582-2209-4ABA-B8B0-B039D8522B94}" type="pres">
      <dgm:prSet presAssocID="{15054D0C-87B7-42BE-99FA-6EA72BB6D2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D1BCFA3A-3831-4C32-8DC2-A0DC3B88A2A0}" type="pres">
      <dgm:prSet presAssocID="{15054D0C-87B7-42BE-99FA-6EA72BB6D223}" presName="spaceRect" presStyleCnt="0"/>
      <dgm:spPr/>
    </dgm:pt>
    <dgm:pt modelId="{588EDCDB-3208-4758-BC45-83652FE2CC3E}" type="pres">
      <dgm:prSet presAssocID="{15054D0C-87B7-42BE-99FA-6EA72BB6D223}" presName="parTx" presStyleLbl="revTx" presStyleIdx="1" presStyleCnt="3">
        <dgm:presLayoutVars>
          <dgm:chMax val="0"/>
          <dgm:chPref val="0"/>
        </dgm:presLayoutVars>
      </dgm:prSet>
      <dgm:spPr/>
    </dgm:pt>
    <dgm:pt modelId="{C2560D16-199A-41A6-B27D-E237B6803575}" type="pres">
      <dgm:prSet presAssocID="{1EA71B14-3A7C-4852-B0C0-1E0C1FDCFE90}" presName="sibTrans" presStyleCnt="0"/>
      <dgm:spPr/>
    </dgm:pt>
    <dgm:pt modelId="{5DF7A0F2-BE47-40F6-90A5-A35D05D1D611}" type="pres">
      <dgm:prSet presAssocID="{F18A3DB0-B487-4303-BA98-487318D4024E}" presName="compNode" presStyleCnt="0"/>
      <dgm:spPr/>
    </dgm:pt>
    <dgm:pt modelId="{857164AB-26E3-48F9-8CC3-D2992EFFD400}" type="pres">
      <dgm:prSet presAssocID="{F18A3DB0-B487-4303-BA98-487318D4024E}" presName="bgRect" presStyleLbl="bgShp" presStyleIdx="2" presStyleCnt="3"/>
      <dgm:spPr/>
    </dgm:pt>
    <dgm:pt modelId="{58619C21-0E89-4406-8E40-6F6A838CEA27}" type="pres">
      <dgm:prSet presAssocID="{F18A3DB0-B487-4303-BA98-487318D4024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cador"/>
        </a:ext>
      </dgm:extLst>
    </dgm:pt>
    <dgm:pt modelId="{DBD6B714-B48E-4BDB-9FFD-E41C34C99DC4}" type="pres">
      <dgm:prSet presAssocID="{F18A3DB0-B487-4303-BA98-487318D4024E}" presName="spaceRect" presStyleCnt="0"/>
      <dgm:spPr/>
    </dgm:pt>
    <dgm:pt modelId="{ABD36229-429C-435A-BFD2-BCBEBE6D69FB}" type="pres">
      <dgm:prSet presAssocID="{F18A3DB0-B487-4303-BA98-487318D4024E}" presName="parTx" presStyleLbl="revTx" presStyleIdx="2" presStyleCnt="3">
        <dgm:presLayoutVars>
          <dgm:chMax val="0"/>
          <dgm:chPref val="0"/>
        </dgm:presLayoutVars>
      </dgm:prSet>
      <dgm:spPr/>
    </dgm:pt>
  </dgm:ptLst>
  <dgm:cxnLst>
    <dgm:cxn modelId="{3B847A02-C158-48A6-9C1D-8C50E4BA3D64}" type="presOf" srcId="{478979FF-A9DF-49A7-A5CF-62C65BBAA0F6}" destId="{C8B2B58B-3223-47DB-AB7E-45B2FAD76A39}" srcOrd="0" destOrd="0" presId="urn:microsoft.com/office/officeart/2018/2/layout/IconVerticalSolidList"/>
    <dgm:cxn modelId="{1A01500E-53CB-42AA-8B37-A6476A2BF4F6}" srcId="{10E82064-13E4-44B0-867C-43A8875BE75F}" destId="{15054D0C-87B7-42BE-99FA-6EA72BB6D223}" srcOrd="1" destOrd="0" parTransId="{7B7EA83C-68A5-40C9-BDFF-D8A66706303B}" sibTransId="{1EA71B14-3A7C-4852-B0C0-1E0C1FDCFE90}"/>
    <dgm:cxn modelId="{814D9967-37BC-4317-A470-0FA1D72C1865}" type="presOf" srcId="{10E82064-13E4-44B0-867C-43A8875BE75F}" destId="{2E98E6B7-514E-445C-A13A-E9B61FC82776}" srcOrd="0" destOrd="0" presId="urn:microsoft.com/office/officeart/2018/2/layout/IconVerticalSolidList"/>
    <dgm:cxn modelId="{CC952C88-A1F2-43B4-B6EE-6BFFC1601CCB}" srcId="{10E82064-13E4-44B0-867C-43A8875BE75F}" destId="{F18A3DB0-B487-4303-BA98-487318D4024E}" srcOrd="2" destOrd="0" parTransId="{411B6838-F74A-475F-8C44-829671D209A5}" sibTransId="{C7699185-EDF7-4E62-89B8-64BC9C0EACC0}"/>
    <dgm:cxn modelId="{F4355E8C-59E2-4361-89A2-2358250C5413}" type="presOf" srcId="{F18A3DB0-B487-4303-BA98-487318D4024E}" destId="{ABD36229-429C-435A-BFD2-BCBEBE6D69FB}" srcOrd="0" destOrd="0" presId="urn:microsoft.com/office/officeart/2018/2/layout/IconVerticalSolidList"/>
    <dgm:cxn modelId="{E12C38A4-254C-459B-895A-6C6B2C18D13B}" type="presOf" srcId="{15054D0C-87B7-42BE-99FA-6EA72BB6D223}" destId="{588EDCDB-3208-4758-BC45-83652FE2CC3E}" srcOrd="0" destOrd="0" presId="urn:microsoft.com/office/officeart/2018/2/layout/IconVerticalSolidList"/>
    <dgm:cxn modelId="{1C3746D0-5A18-47C4-AD62-DE13B5383FC8}" srcId="{10E82064-13E4-44B0-867C-43A8875BE75F}" destId="{478979FF-A9DF-49A7-A5CF-62C65BBAA0F6}" srcOrd="0" destOrd="0" parTransId="{9AF547BC-E4C4-4552-9A3D-26E47A2C8BB1}" sibTransId="{684CDA39-8EC7-4C6B-83FC-91E825FDA2DB}"/>
    <dgm:cxn modelId="{3D57E0E7-A906-4703-9869-CB1AB017AB34}" type="presParOf" srcId="{2E98E6B7-514E-445C-A13A-E9B61FC82776}" destId="{2E939BC0-B380-4C8F-9713-6F35BC59091D}" srcOrd="0" destOrd="0" presId="urn:microsoft.com/office/officeart/2018/2/layout/IconVerticalSolidList"/>
    <dgm:cxn modelId="{52CF0062-DB94-4226-84C2-E23CAABF3E94}" type="presParOf" srcId="{2E939BC0-B380-4C8F-9713-6F35BC59091D}" destId="{C08E35AC-A253-4994-8A70-87CA011A850B}" srcOrd="0" destOrd="0" presId="urn:microsoft.com/office/officeart/2018/2/layout/IconVerticalSolidList"/>
    <dgm:cxn modelId="{DA76F101-C42D-4176-933D-77F31E941DC7}" type="presParOf" srcId="{2E939BC0-B380-4C8F-9713-6F35BC59091D}" destId="{7083EB20-C350-4100-B234-8CAB4964189C}" srcOrd="1" destOrd="0" presId="urn:microsoft.com/office/officeart/2018/2/layout/IconVerticalSolidList"/>
    <dgm:cxn modelId="{AB90C2F0-F1F0-4203-B217-0D4B1FF53581}" type="presParOf" srcId="{2E939BC0-B380-4C8F-9713-6F35BC59091D}" destId="{18C91C07-3055-43DA-B52E-25EC2D6C25C5}" srcOrd="2" destOrd="0" presId="urn:microsoft.com/office/officeart/2018/2/layout/IconVerticalSolidList"/>
    <dgm:cxn modelId="{38ADB4B9-9FA9-40F2-AB22-2B82432C042F}" type="presParOf" srcId="{2E939BC0-B380-4C8F-9713-6F35BC59091D}" destId="{C8B2B58B-3223-47DB-AB7E-45B2FAD76A39}" srcOrd="3" destOrd="0" presId="urn:microsoft.com/office/officeart/2018/2/layout/IconVerticalSolidList"/>
    <dgm:cxn modelId="{7E68682E-2303-4F51-BD02-923667186688}" type="presParOf" srcId="{2E98E6B7-514E-445C-A13A-E9B61FC82776}" destId="{0EFDA1DC-E579-485E-9CF7-9580CB4BD248}" srcOrd="1" destOrd="0" presId="urn:microsoft.com/office/officeart/2018/2/layout/IconVerticalSolidList"/>
    <dgm:cxn modelId="{6C24F8C0-873D-4BCC-81F2-F77DC3499662}" type="presParOf" srcId="{2E98E6B7-514E-445C-A13A-E9B61FC82776}" destId="{7683779D-0A7F-4CA0-A0E0-717668A85240}" srcOrd="2" destOrd="0" presId="urn:microsoft.com/office/officeart/2018/2/layout/IconVerticalSolidList"/>
    <dgm:cxn modelId="{962D9FA7-8BF8-4764-B0A4-CD101C03E425}" type="presParOf" srcId="{7683779D-0A7F-4CA0-A0E0-717668A85240}" destId="{D8147367-F2DE-440F-A6DC-DFB1AD907729}" srcOrd="0" destOrd="0" presId="urn:microsoft.com/office/officeart/2018/2/layout/IconVerticalSolidList"/>
    <dgm:cxn modelId="{25143572-7185-43D0-8A92-2F53BD9BA82F}" type="presParOf" srcId="{7683779D-0A7F-4CA0-A0E0-717668A85240}" destId="{DF49D582-2209-4ABA-B8B0-B039D8522B94}" srcOrd="1" destOrd="0" presId="urn:microsoft.com/office/officeart/2018/2/layout/IconVerticalSolidList"/>
    <dgm:cxn modelId="{158DF602-B6F6-4326-B967-91F7CDAD3292}" type="presParOf" srcId="{7683779D-0A7F-4CA0-A0E0-717668A85240}" destId="{D1BCFA3A-3831-4C32-8DC2-A0DC3B88A2A0}" srcOrd="2" destOrd="0" presId="urn:microsoft.com/office/officeart/2018/2/layout/IconVerticalSolidList"/>
    <dgm:cxn modelId="{DF60EA7E-C8A9-458B-BF29-51E5A00AF583}" type="presParOf" srcId="{7683779D-0A7F-4CA0-A0E0-717668A85240}" destId="{588EDCDB-3208-4758-BC45-83652FE2CC3E}" srcOrd="3" destOrd="0" presId="urn:microsoft.com/office/officeart/2018/2/layout/IconVerticalSolidList"/>
    <dgm:cxn modelId="{2B58F684-5342-489E-A1F4-A99F6AED1E38}" type="presParOf" srcId="{2E98E6B7-514E-445C-A13A-E9B61FC82776}" destId="{C2560D16-199A-41A6-B27D-E237B6803575}" srcOrd="3" destOrd="0" presId="urn:microsoft.com/office/officeart/2018/2/layout/IconVerticalSolidList"/>
    <dgm:cxn modelId="{F7FB7067-383B-4D23-8D2E-FD96828DEF40}" type="presParOf" srcId="{2E98E6B7-514E-445C-A13A-E9B61FC82776}" destId="{5DF7A0F2-BE47-40F6-90A5-A35D05D1D611}" srcOrd="4" destOrd="0" presId="urn:microsoft.com/office/officeart/2018/2/layout/IconVerticalSolidList"/>
    <dgm:cxn modelId="{0680561D-1A1F-48AF-83B0-76653BBEE7BA}" type="presParOf" srcId="{5DF7A0F2-BE47-40F6-90A5-A35D05D1D611}" destId="{857164AB-26E3-48F9-8CC3-D2992EFFD400}" srcOrd="0" destOrd="0" presId="urn:microsoft.com/office/officeart/2018/2/layout/IconVerticalSolidList"/>
    <dgm:cxn modelId="{6DF4076B-29D8-4990-AA20-A3BE37C78C24}" type="presParOf" srcId="{5DF7A0F2-BE47-40F6-90A5-A35D05D1D611}" destId="{58619C21-0E89-4406-8E40-6F6A838CEA27}" srcOrd="1" destOrd="0" presId="urn:microsoft.com/office/officeart/2018/2/layout/IconVerticalSolidList"/>
    <dgm:cxn modelId="{A951C1AC-7350-4AB0-B5F9-FC460378CA20}" type="presParOf" srcId="{5DF7A0F2-BE47-40F6-90A5-A35D05D1D611}" destId="{DBD6B714-B48E-4BDB-9FFD-E41C34C99DC4}" srcOrd="2" destOrd="0" presId="urn:microsoft.com/office/officeart/2018/2/layout/IconVerticalSolidList"/>
    <dgm:cxn modelId="{2D614B4A-E7D0-46A0-A88D-A3F98D30B314}" type="presParOf" srcId="{5DF7A0F2-BE47-40F6-90A5-A35D05D1D611}" destId="{ABD36229-429C-435A-BFD2-BCBEBE6D69F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EC33D-F0F2-46AE-B214-0994E4C5A42B}">
      <dsp:nvSpPr>
        <dsp:cNvPr id="0" name=""/>
        <dsp:cNvSpPr/>
      </dsp:nvSpPr>
      <dsp:spPr>
        <a:xfrm>
          <a:off x="3234848" y="96916"/>
          <a:ext cx="1540584" cy="154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i="0" kern="1200" baseline="0"/>
            <a:t>Defensive Purpose</a:t>
          </a:r>
          <a:r>
            <a:rPr lang="en-US" sz="900" b="0" i="0" kern="1200" baseline="0"/>
            <a:t>: Protecting national security and strategic areas through regulations on foreign ownership of immovable properties</a:t>
          </a:r>
          <a:endParaRPr lang="en-US" sz="900" kern="1200"/>
        </a:p>
      </dsp:txBody>
      <dsp:txXfrm>
        <a:off x="3234848" y="96916"/>
        <a:ext cx="1540584" cy="1540584"/>
      </dsp:txXfrm>
    </dsp:sp>
    <dsp:sp modelId="{5B05CF0A-90D3-4694-BDCD-E0A92CE34B23}">
      <dsp:nvSpPr>
        <dsp:cNvPr id="0" name=""/>
        <dsp:cNvSpPr/>
      </dsp:nvSpPr>
      <dsp:spPr>
        <a:xfrm>
          <a:off x="520789" y="-221"/>
          <a:ext cx="4351781" cy="4351781"/>
        </a:xfrm>
        <a:prstGeom prst="circularArrow">
          <a:avLst>
            <a:gd name="adj1" fmla="val 6903"/>
            <a:gd name="adj2" fmla="val 465445"/>
            <a:gd name="adj3" fmla="val 549022"/>
            <a:gd name="adj4" fmla="val 20585533"/>
            <a:gd name="adj5" fmla="val 8054"/>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B2719B4-E219-4972-A0CD-73BA1C4B7513}">
      <dsp:nvSpPr>
        <dsp:cNvPr id="0" name=""/>
        <dsp:cNvSpPr/>
      </dsp:nvSpPr>
      <dsp:spPr>
        <a:xfrm>
          <a:off x="3234848" y="2713837"/>
          <a:ext cx="1540584" cy="154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i="0" kern="1200" baseline="0"/>
            <a:t>Economic Purpose</a:t>
          </a:r>
          <a:r>
            <a:rPr lang="en-US" sz="900" b="0" i="0" kern="1200" baseline="0"/>
            <a:t>: Regulating property markets, preventing speculation, and ensuring fair competition.</a:t>
          </a:r>
          <a:endParaRPr lang="en-US" sz="900" kern="1200"/>
        </a:p>
      </dsp:txBody>
      <dsp:txXfrm>
        <a:off x="3234848" y="2713837"/>
        <a:ext cx="1540584" cy="1540584"/>
      </dsp:txXfrm>
    </dsp:sp>
    <dsp:sp modelId="{3757BAD3-ADDF-4CFE-BF1F-C2B4BC79DF84}">
      <dsp:nvSpPr>
        <dsp:cNvPr id="0" name=""/>
        <dsp:cNvSpPr/>
      </dsp:nvSpPr>
      <dsp:spPr>
        <a:xfrm>
          <a:off x="520789" y="-221"/>
          <a:ext cx="4351781" cy="4351781"/>
        </a:xfrm>
        <a:prstGeom prst="circularArrow">
          <a:avLst>
            <a:gd name="adj1" fmla="val 6903"/>
            <a:gd name="adj2" fmla="val 465445"/>
            <a:gd name="adj3" fmla="val 5949022"/>
            <a:gd name="adj4" fmla="val 4385533"/>
            <a:gd name="adj5" fmla="val 8054"/>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6C40B01-19C1-4C62-AAAD-29E215779FB0}">
      <dsp:nvSpPr>
        <dsp:cNvPr id="0" name=""/>
        <dsp:cNvSpPr/>
      </dsp:nvSpPr>
      <dsp:spPr>
        <a:xfrm>
          <a:off x="617928" y="2713837"/>
          <a:ext cx="1540584" cy="154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Residential market protection purpose: </a:t>
          </a:r>
          <a:r>
            <a:rPr lang="en-US" sz="900" kern="1200"/>
            <a:t>Restrictions on the acquisition of residential properties for both primary and/or secondary residence purposes /</a:t>
          </a:r>
          <a:r>
            <a:rPr lang="en-US" sz="900" b="1" i="0" kern="1200" baseline="0"/>
            <a:t>Market Stability</a:t>
          </a:r>
          <a:r>
            <a:rPr lang="en-US" sz="900" b="0" i="0" kern="1200" baseline="0"/>
            <a:t>: Preventing market distortions and maintaining stability in the real estate sector.</a:t>
          </a:r>
          <a:endParaRPr lang="en-US" sz="900" kern="1200"/>
        </a:p>
      </dsp:txBody>
      <dsp:txXfrm>
        <a:off x="617928" y="2713837"/>
        <a:ext cx="1540584" cy="1540584"/>
      </dsp:txXfrm>
    </dsp:sp>
    <dsp:sp modelId="{4FF55787-08D7-4EAC-A9E5-A539EFBA7527}">
      <dsp:nvSpPr>
        <dsp:cNvPr id="0" name=""/>
        <dsp:cNvSpPr/>
      </dsp:nvSpPr>
      <dsp:spPr>
        <a:xfrm>
          <a:off x="520789" y="-221"/>
          <a:ext cx="4351781" cy="4351781"/>
        </a:xfrm>
        <a:prstGeom prst="circularArrow">
          <a:avLst>
            <a:gd name="adj1" fmla="val 6903"/>
            <a:gd name="adj2" fmla="val 465445"/>
            <a:gd name="adj3" fmla="val 11349022"/>
            <a:gd name="adj4" fmla="val 9785533"/>
            <a:gd name="adj5" fmla="val 8054"/>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7579F09-1F2C-4DC2-9599-9797B234480C}">
      <dsp:nvSpPr>
        <dsp:cNvPr id="0" name=""/>
        <dsp:cNvSpPr/>
      </dsp:nvSpPr>
      <dsp:spPr>
        <a:xfrm>
          <a:off x="617928" y="96916"/>
          <a:ext cx="1540584" cy="154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Russian special limitations</a:t>
          </a:r>
          <a:r>
            <a:rPr lang="en-US" sz="900" kern="1200"/>
            <a:t>: Due to the Rusian-Ucraine war some countries have recently undertaken some specific measures .</a:t>
          </a:r>
        </a:p>
      </dsp:txBody>
      <dsp:txXfrm>
        <a:off x="617928" y="96916"/>
        <a:ext cx="1540584" cy="1540584"/>
      </dsp:txXfrm>
    </dsp:sp>
    <dsp:sp modelId="{2765950E-1255-441E-8FA4-4687644BE97D}">
      <dsp:nvSpPr>
        <dsp:cNvPr id="0" name=""/>
        <dsp:cNvSpPr/>
      </dsp:nvSpPr>
      <dsp:spPr>
        <a:xfrm>
          <a:off x="520789" y="-221"/>
          <a:ext cx="4351781" cy="4351781"/>
        </a:xfrm>
        <a:prstGeom prst="circularArrow">
          <a:avLst>
            <a:gd name="adj1" fmla="val 6903"/>
            <a:gd name="adj2" fmla="val 465445"/>
            <a:gd name="adj3" fmla="val 16749022"/>
            <a:gd name="adj4" fmla="val 15185533"/>
            <a:gd name="adj5" fmla="val 8054"/>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334C4-9E92-49AC-B026-70E3C83293B5}">
      <dsp:nvSpPr>
        <dsp:cNvPr id="0" name=""/>
        <dsp:cNvSpPr/>
      </dsp:nvSpPr>
      <dsp:spPr>
        <a:xfrm>
          <a:off x="0" y="3969"/>
          <a:ext cx="5393361" cy="104480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kern="1200" baseline="0"/>
            <a:t>Agricultural Land</a:t>
          </a:r>
          <a:r>
            <a:rPr lang="en-US" sz="1900" b="0" i="0" kern="1200" baseline="0"/>
            <a:t>: Specific limitations on the acquisition of agricultural properties by foreigners.</a:t>
          </a:r>
          <a:endParaRPr lang="en-US" sz="1900" kern="1200"/>
        </a:p>
      </dsp:txBody>
      <dsp:txXfrm>
        <a:off x="51003" y="54972"/>
        <a:ext cx="5291355" cy="942803"/>
      </dsp:txXfrm>
    </dsp:sp>
    <dsp:sp modelId="{3D55ED1D-0641-4E46-9CF8-41C525FED8BD}">
      <dsp:nvSpPr>
        <dsp:cNvPr id="0" name=""/>
        <dsp:cNvSpPr/>
      </dsp:nvSpPr>
      <dsp:spPr>
        <a:xfrm>
          <a:off x="0" y="1103499"/>
          <a:ext cx="5393361" cy="1044809"/>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kern="1200" baseline="0"/>
            <a:t>Residential Properties</a:t>
          </a:r>
          <a:r>
            <a:rPr lang="en-US" sz="1900" b="0" i="0" kern="1200" baseline="0"/>
            <a:t>: Restrictions on the acquisition of residential properties for both primary and secondary residence purposes.</a:t>
          </a:r>
          <a:endParaRPr lang="en-US" sz="1900" kern="1200"/>
        </a:p>
      </dsp:txBody>
      <dsp:txXfrm>
        <a:off x="51003" y="1154502"/>
        <a:ext cx="5291355" cy="942803"/>
      </dsp:txXfrm>
    </dsp:sp>
    <dsp:sp modelId="{D0EA2C14-311D-42E7-8F0C-A364551769CE}">
      <dsp:nvSpPr>
        <dsp:cNvPr id="0" name=""/>
        <dsp:cNvSpPr/>
      </dsp:nvSpPr>
      <dsp:spPr>
        <a:xfrm>
          <a:off x="0" y="2203029"/>
          <a:ext cx="5393361" cy="1044809"/>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Frontier or Borders land</a:t>
          </a:r>
          <a:r>
            <a:rPr lang="en-US" sz="1900" kern="1200"/>
            <a:t>. Specific limitations on the acquisition of pieces of land settled in border regions within one country.</a:t>
          </a:r>
        </a:p>
      </dsp:txBody>
      <dsp:txXfrm>
        <a:off x="51003" y="2254032"/>
        <a:ext cx="5291355" cy="942803"/>
      </dsp:txXfrm>
    </dsp:sp>
    <dsp:sp modelId="{48764E57-8580-4B13-AD27-725C8AF77911}">
      <dsp:nvSpPr>
        <dsp:cNvPr id="0" name=""/>
        <dsp:cNvSpPr/>
      </dsp:nvSpPr>
      <dsp:spPr>
        <a:xfrm>
          <a:off x="0" y="3302559"/>
          <a:ext cx="5393361" cy="1044809"/>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Other purposes</a:t>
          </a:r>
          <a:r>
            <a:rPr lang="en-US" sz="1900" kern="1200"/>
            <a:t>: Such as maintaining cultural heritage, preserving natural resources, or ensuring sustainable development.</a:t>
          </a:r>
        </a:p>
      </dsp:txBody>
      <dsp:txXfrm>
        <a:off x="51003" y="3353562"/>
        <a:ext cx="5291355" cy="942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F3D3E-E998-4464-834E-C4B083565562}">
      <dsp:nvSpPr>
        <dsp:cNvPr id="0" name=""/>
        <dsp:cNvSpPr/>
      </dsp:nvSpPr>
      <dsp:spPr>
        <a:xfrm>
          <a:off x="0" y="47529"/>
          <a:ext cx="5393361" cy="5569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The limitations on foreign ownership of immovable properties typically apply to various types of land registry units, including:</a:t>
          </a:r>
          <a:endParaRPr lang="en-US" sz="1400" kern="1200"/>
        </a:p>
      </dsp:txBody>
      <dsp:txXfrm>
        <a:off x="27187" y="74716"/>
        <a:ext cx="5338987" cy="502546"/>
      </dsp:txXfrm>
    </dsp:sp>
    <dsp:sp modelId="{3F76271B-EC1E-41AD-B6DA-1967C927C190}">
      <dsp:nvSpPr>
        <dsp:cNvPr id="0" name=""/>
        <dsp:cNvSpPr/>
      </dsp:nvSpPr>
      <dsp:spPr>
        <a:xfrm>
          <a:off x="0" y="604449"/>
          <a:ext cx="5393361"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39" tIns="17780" rIns="99568" bIns="17780" numCol="1" spcCol="1270" anchor="t" anchorCtr="0">
          <a:noAutofit/>
        </a:bodyPr>
        <a:lstStyle/>
        <a:p>
          <a:pPr marL="57150" lvl="1" indent="-57150" algn="l" defTabSz="488950">
            <a:lnSpc>
              <a:spcPct val="90000"/>
            </a:lnSpc>
            <a:spcBef>
              <a:spcPct val="0"/>
            </a:spcBef>
            <a:spcAft>
              <a:spcPct val="20000"/>
            </a:spcAft>
            <a:buChar char="•"/>
          </a:pPr>
          <a:r>
            <a:rPr lang="en-GB" sz="1100" kern="1200"/>
            <a:t>-Land plots</a:t>
          </a:r>
          <a:endParaRPr lang="en-US" sz="1100" kern="1200"/>
        </a:p>
        <a:p>
          <a:pPr marL="57150" lvl="1" indent="-57150" algn="l" defTabSz="488950">
            <a:lnSpc>
              <a:spcPct val="90000"/>
            </a:lnSpc>
            <a:spcBef>
              <a:spcPct val="0"/>
            </a:spcBef>
            <a:spcAft>
              <a:spcPct val="20000"/>
            </a:spcAft>
            <a:buChar char="•"/>
          </a:pPr>
          <a:r>
            <a:rPr lang="en-GB" sz="1100" kern="1200"/>
            <a:t>-Rural areas</a:t>
          </a:r>
          <a:endParaRPr lang="en-US" sz="1100" kern="1200"/>
        </a:p>
        <a:p>
          <a:pPr marL="57150" lvl="1" indent="-57150" algn="l" defTabSz="488950">
            <a:lnSpc>
              <a:spcPct val="90000"/>
            </a:lnSpc>
            <a:spcBef>
              <a:spcPct val="0"/>
            </a:spcBef>
            <a:spcAft>
              <a:spcPct val="20000"/>
            </a:spcAft>
            <a:buChar char="•"/>
          </a:pPr>
          <a:r>
            <a:rPr lang="en-GB" sz="1100" kern="1200"/>
            <a:t>-Agricultural land</a:t>
          </a:r>
          <a:endParaRPr lang="en-US" sz="1100" kern="1200"/>
        </a:p>
        <a:p>
          <a:pPr marL="57150" lvl="1" indent="-57150" algn="l" defTabSz="488950">
            <a:lnSpc>
              <a:spcPct val="90000"/>
            </a:lnSpc>
            <a:spcBef>
              <a:spcPct val="0"/>
            </a:spcBef>
            <a:spcAft>
              <a:spcPct val="20000"/>
            </a:spcAft>
            <a:buChar char="•"/>
          </a:pPr>
          <a:r>
            <a:rPr lang="en-GB" sz="1100" kern="1200"/>
            <a:t>-Forest land</a:t>
          </a:r>
          <a:endParaRPr lang="en-US" sz="1100" kern="1200"/>
        </a:p>
      </dsp:txBody>
      <dsp:txXfrm>
        <a:off x="0" y="604449"/>
        <a:ext cx="5393361" cy="753480"/>
      </dsp:txXfrm>
    </dsp:sp>
    <dsp:sp modelId="{79D27923-313B-4B82-88ED-84111D0B9816}">
      <dsp:nvSpPr>
        <dsp:cNvPr id="0" name=""/>
        <dsp:cNvSpPr/>
      </dsp:nvSpPr>
      <dsp:spPr>
        <a:xfrm>
          <a:off x="0" y="1357929"/>
          <a:ext cx="5393361" cy="556920"/>
        </a:xfrm>
        <a:prstGeom prst="roundRect">
          <a:avLst/>
        </a:prstGeom>
        <a:solidFill>
          <a:schemeClr val="accent5">
            <a:hueOff val="-2430430"/>
            <a:satOff val="-165"/>
            <a:lumOff val="3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Specific zones or Forest land</a:t>
          </a:r>
          <a:endParaRPr lang="en-US" sz="1400" kern="1200"/>
        </a:p>
      </dsp:txBody>
      <dsp:txXfrm>
        <a:off x="27187" y="1385116"/>
        <a:ext cx="5338987" cy="502546"/>
      </dsp:txXfrm>
    </dsp:sp>
    <dsp:sp modelId="{8B3F73F7-CFB8-4BDE-AD6F-B13412C56296}">
      <dsp:nvSpPr>
        <dsp:cNvPr id="0" name=""/>
        <dsp:cNvSpPr/>
      </dsp:nvSpPr>
      <dsp:spPr>
        <a:xfrm>
          <a:off x="0" y="1955169"/>
          <a:ext cx="5393361" cy="556920"/>
        </a:xfrm>
        <a:prstGeom prst="roundRect">
          <a:avLst/>
        </a:prstGeom>
        <a:solidFill>
          <a:schemeClr val="accent5">
            <a:hueOff val="-4860860"/>
            <a:satOff val="-330"/>
            <a:lumOff val="7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Specific zones or designated areas</a:t>
          </a:r>
          <a:endParaRPr lang="en-US" sz="1400" kern="1200"/>
        </a:p>
      </dsp:txBody>
      <dsp:txXfrm>
        <a:off x="27187" y="1982356"/>
        <a:ext cx="5338987" cy="502546"/>
      </dsp:txXfrm>
    </dsp:sp>
    <dsp:sp modelId="{2A431A53-203B-4566-B77B-17FCA4941D13}">
      <dsp:nvSpPr>
        <dsp:cNvPr id="0" name=""/>
        <dsp:cNvSpPr/>
      </dsp:nvSpPr>
      <dsp:spPr>
        <a:xfrm>
          <a:off x="0" y="2552409"/>
          <a:ext cx="5393361" cy="556920"/>
        </a:xfrm>
        <a:prstGeom prst="roundRect">
          <a:avLst/>
        </a:prstGeom>
        <a:solidFill>
          <a:schemeClr val="accent5">
            <a:hueOff val="-7291290"/>
            <a:satOff val="-496"/>
            <a:lumOff val="11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Dwellings and homes</a:t>
          </a:r>
          <a:endParaRPr lang="en-US" sz="1400" kern="1200"/>
        </a:p>
      </dsp:txBody>
      <dsp:txXfrm>
        <a:off x="27187" y="2579596"/>
        <a:ext cx="5338987" cy="502546"/>
      </dsp:txXfrm>
    </dsp:sp>
    <dsp:sp modelId="{0E09862C-3944-47C3-8E23-E24A334A6D7A}">
      <dsp:nvSpPr>
        <dsp:cNvPr id="0" name=""/>
        <dsp:cNvSpPr/>
      </dsp:nvSpPr>
      <dsp:spPr>
        <a:xfrm>
          <a:off x="0" y="3149649"/>
          <a:ext cx="5393361" cy="556920"/>
        </a:xfrm>
        <a:prstGeom prst="roundRect">
          <a:avLst/>
        </a:prstGeom>
        <a:solidFill>
          <a:schemeClr val="accent5">
            <a:hueOff val="-9721720"/>
            <a:satOff val="-661"/>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Other buildings</a:t>
          </a:r>
          <a:endParaRPr lang="en-US" sz="1400" kern="1200"/>
        </a:p>
      </dsp:txBody>
      <dsp:txXfrm>
        <a:off x="27187" y="3176836"/>
        <a:ext cx="5338987" cy="502546"/>
      </dsp:txXfrm>
    </dsp:sp>
    <dsp:sp modelId="{D242DC4A-CFD6-4073-A47C-11609CB72670}">
      <dsp:nvSpPr>
        <dsp:cNvPr id="0" name=""/>
        <dsp:cNvSpPr/>
      </dsp:nvSpPr>
      <dsp:spPr>
        <a:xfrm>
          <a:off x="0" y="3746889"/>
          <a:ext cx="5393361" cy="55692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The specific application may vary depending on the country and the nature of the property being acquired.</a:t>
          </a:r>
          <a:endParaRPr lang="en-US" sz="1400" kern="1200"/>
        </a:p>
      </dsp:txBody>
      <dsp:txXfrm>
        <a:off x="27187" y="3774076"/>
        <a:ext cx="5338987" cy="502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BC6C6-C0F1-455F-9D06-39E8805F3B29}">
      <dsp:nvSpPr>
        <dsp:cNvPr id="0" name=""/>
        <dsp:cNvSpPr/>
      </dsp:nvSpPr>
      <dsp:spPr>
        <a:xfrm>
          <a:off x="2599003" y="1642"/>
          <a:ext cx="1095855" cy="109585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0FF9E-59B8-4835-A5AF-C840638DAA6A}">
      <dsp:nvSpPr>
        <dsp:cNvPr id="0" name=""/>
        <dsp:cNvSpPr/>
      </dsp:nvSpPr>
      <dsp:spPr>
        <a:xfrm>
          <a:off x="2832546" y="235185"/>
          <a:ext cx="628769" cy="628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AD15F7-5508-407B-A01B-E26EE8E41A73}">
      <dsp:nvSpPr>
        <dsp:cNvPr id="0" name=""/>
        <dsp:cNvSpPr/>
      </dsp:nvSpPr>
      <dsp:spPr>
        <a:xfrm>
          <a:off x="2248688" y="1438829"/>
          <a:ext cx="1796484" cy="2910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The limitations on the acquisition of immovable properties by foreign citizens typically apply to various types of transfers, including both paid and free transfers. The restrictions are generally not limited to only paid transactions but can encompass all types of transfers involving the acquisition of property.</a:t>
          </a:r>
          <a:r>
            <a:rPr lang="es-ES" sz="1100" kern="1200"/>
            <a:t> For example:</a:t>
          </a:r>
          <a:endParaRPr lang="en-US" sz="1100" kern="1200"/>
        </a:p>
      </dsp:txBody>
      <dsp:txXfrm>
        <a:off x="2248688" y="1438829"/>
        <a:ext cx="1796484" cy="2910866"/>
      </dsp:txXfrm>
    </dsp:sp>
    <dsp:sp modelId="{145E33DA-FB98-47F6-BEA2-8E710DB6B697}">
      <dsp:nvSpPr>
        <dsp:cNvPr id="0" name=""/>
        <dsp:cNvSpPr/>
      </dsp:nvSpPr>
      <dsp:spPr>
        <a:xfrm>
          <a:off x="4709872" y="1642"/>
          <a:ext cx="1095855" cy="109585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6DD83D-6DBC-44E0-9A33-C6FBCD7FF659}">
      <dsp:nvSpPr>
        <dsp:cNvPr id="0" name=""/>
        <dsp:cNvSpPr/>
      </dsp:nvSpPr>
      <dsp:spPr>
        <a:xfrm>
          <a:off x="4943415" y="235185"/>
          <a:ext cx="628769" cy="628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08CCD7-A243-4DF6-9EBC-C99040E55845}">
      <dsp:nvSpPr>
        <dsp:cNvPr id="0" name=""/>
        <dsp:cNvSpPr/>
      </dsp:nvSpPr>
      <dsp:spPr>
        <a:xfrm>
          <a:off x="4359557" y="1438829"/>
          <a:ext cx="1796484" cy="2910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Purchases, gifts, inheritance and mortgages. </a:t>
          </a:r>
          <a:endParaRPr lang="en-US" sz="1100" kern="1200"/>
        </a:p>
      </dsp:txBody>
      <dsp:txXfrm>
        <a:off x="4359557" y="1438829"/>
        <a:ext cx="1796484" cy="2910866"/>
      </dsp:txXfrm>
    </dsp:sp>
    <dsp:sp modelId="{3A5D0989-86B7-4913-AAE6-FA460A7C0359}">
      <dsp:nvSpPr>
        <dsp:cNvPr id="0" name=""/>
        <dsp:cNvSpPr/>
      </dsp:nvSpPr>
      <dsp:spPr>
        <a:xfrm>
          <a:off x="6820741" y="1642"/>
          <a:ext cx="1095855" cy="109585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5CE17F-A6A9-4A26-BFA8-B878F4E80746}">
      <dsp:nvSpPr>
        <dsp:cNvPr id="0" name=""/>
        <dsp:cNvSpPr/>
      </dsp:nvSpPr>
      <dsp:spPr>
        <a:xfrm>
          <a:off x="7054284" y="235185"/>
          <a:ext cx="628769" cy="6287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A008D2-92A4-46DA-A724-795A32DD6F33}">
      <dsp:nvSpPr>
        <dsp:cNvPr id="0" name=""/>
        <dsp:cNvSpPr/>
      </dsp:nvSpPr>
      <dsp:spPr>
        <a:xfrm>
          <a:off x="6470426" y="1438829"/>
          <a:ext cx="1796484" cy="2910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Regularly are all subject to prior authorization when limitations exists, except in case of inheritance where the authorisations can be given afterwards acquisition in done, and is in some cases subject to a pre-emption right in favour of the state. </a:t>
          </a:r>
          <a:endParaRPr lang="en-US" sz="1100" kern="1200"/>
        </a:p>
      </dsp:txBody>
      <dsp:txXfrm>
        <a:off x="6470426" y="1438829"/>
        <a:ext cx="1796484" cy="2910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E35AC-A253-4994-8A70-87CA011A850B}">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83EB20-C350-4100-B234-8CAB4964189C}">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B2B58B-3223-47DB-AB7E-45B2FAD76A39}">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GB" sz="1700" kern="1200"/>
            <a:t>Finland: Finland has legislation on the pre-emption of immovable property, specifically the Act on the State’s right of pre-emption in certain areas. The State has the pre-emptive right in real estate transactions in strategic sites. The pre-emption right is valid in limited areas and affects a small proportion of real estate transactions in Finland.</a:t>
          </a:r>
          <a:endParaRPr lang="en-US" sz="1700" kern="1200"/>
        </a:p>
      </dsp:txBody>
      <dsp:txXfrm>
        <a:off x="1435590" y="531"/>
        <a:ext cx="9080009" cy="1242935"/>
      </dsp:txXfrm>
    </dsp:sp>
    <dsp:sp modelId="{D8147367-F2DE-440F-A6DC-DFB1AD907729}">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49D582-2209-4ABA-B8B0-B039D8522B9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8EDCDB-3208-4758-BC45-83652FE2CC3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GB" sz="1700" kern="1200"/>
            <a:t>Spain: Spain also has provisions for pre-emption rights in certain areas. The State has the right to buy real estate located in designated areas for national defence or security reasons. The limitations on acquisition by foreign nationals include the requirement to obtain military authorization for specific transactions.</a:t>
          </a:r>
          <a:endParaRPr lang="en-US" sz="1700" kern="1200"/>
        </a:p>
      </dsp:txBody>
      <dsp:txXfrm>
        <a:off x="1435590" y="1554201"/>
        <a:ext cx="9080009" cy="1242935"/>
      </dsp:txXfrm>
    </dsp:sp>
    <dsp:sp modelId="{857164AB-26E3-48F9-8CC3-D2992EFFD400}">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619C21-0E89-4406-8E40-6F6A838CEA27}">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D36229-429C-435A-BFD2-BCBEBE6D69FB}">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GB" sz="1700" kern="1200"/>
            <a:t>Portugal: </a:t>
          </a:r>
          <a:endParaRPr lang="en-US" sz="1700" kern="120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A818EC-AECE-4A85-BA48-F2DF298B8D0C}" type="datetimeFigureOut">
              <a:rPr lang="es-ES" smtClean="0"/>
              <a:t>07/03/2024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FD8333-CF57-4361-852B-224829D76965}" type="slidenum">
              <a:rPr lang="es-ES" smtClean="0"/>
              <a:t>‹#›</a:t>
            </a:fld>
            <a:endParaRPr lang="es-ES"/>
          </a:p>
        </p:txBody>
      </p:sp>
    </p:spTree>
    <p:extLst>
      <p:ext uri="{BB962C8B-B14F-4D97-AF65-F5344CB8AC3E}">
        <p14:creationId xmlns:p14="http://schemas.microsoft.com/office/powerpoint/2010/main" val="1707002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A818EC-AECE-4A85-BA48-F2DF298B8D0C}" type="datetimeFigureOut">
              <a:rPr lang="es-ES" smtClean="0"/>
              <a:t>07/03/2024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FD8333-CF57-4361-852B-224829D76965}" type="slidenum">
              <a:rPr lang="es-ES" smtClean="0"/>
              <a:t>‹#›</a:t>
            </a:fld>
            <a:endParaRPr lang="es-ES"/>
          </a:p>
        </p:txBody>
      </p:sp>
    </p:spTree>
    <p:extLst>
      <p:ext uri="{BB962C8B-B14F-4D97-AF65-F5344CB8AC3E}">
        <p14:creationId xmlns:p14="http://schemas.microsoft.com/office/powerpoint/2010/main" val="396058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A818EC-AECE-4A85-BA48-F2DF298B8D0C}" type="datetimeFigureOut">
              <a:rPr lang="es-ES" smtClean="0"/>
              <a:t>07/03/2024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FD8333-CF57-4361-852B-224829D76965}" type="slidenum">
              <a:rPr lang="es-ES" smtClean="0"/>
              <a:t>‹#›</a:t>
            </a:fld>
            <a:endParaRPr lang="es-ES"/>
          </a:p>
        </p:txBody>
      </p:sp>
    </p:spTree>
    <p:extLst>
      <p:ext uri="{BB962C8B-B14F-4D97-AF65-F5344CB8AC3E}">
        <p14:creationId xmlns:p14="http://schemas.microsoft.com/office/powerpoint/2010/main" val="3458805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9712D-0425-5CA5-C0D7-698C171B9445}"/>
              </a:ext>
            </a:extLst>
          </p:cNvPr>
          <p:cNvSpPr>
            <a:spLocks noGrp="1"/>
          </p:cNvSpPr>
          <p:nvPr>
            <p:ph type="title"/>
          </p:nvPr>
        </p:nvSpPr>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88B587A-D5D6-B1C7-3F9F-9DE66924D886}"/>
              </a:ext>
            </a:extLst>
          </p:cNvPr>
          <p:cNvSpPr>
            <a:spLocks noGrp="1"/>
          </p:cNvSpPr>
          <p:nvPr>
            <p:ph type="body"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E9C93AA-6608-5646-AD65-AB38FF84DFFB}"/>
              </a:ext>
            </a:extLst>
          </p:cNvPr>
          <p:cNvSpPr>
            <a:spLocks noGrp="1"/>
          </p:cNvSpPr>
          <p:nvPr>
            <p:ph type="dt" sz="half" idx="10"/>
          </p:nvPr>
        </p:nvSpPr>
        <p:spPr/>
        <p:txBody>
          <a:bodyPr/>
          <a:lstStyle/>
          <a:p>
            <a:fld id="{57A818EC-AECE-4A85-BA48-F2DF298B8D0C}" type="datetimeFigureOut">
              <a:rPr lang="es-ES" smtClean="0"/>
              <a:t>07/03/2024</a:t>
            </a:fld>
            <a:endParaRPr lang="es-ES"/>
          </a:p>
        </p:txBody>
      </p:sp>
      <p:sp>
        <p:nvSpPr>
          <p:cNvPr id="5" name="Marcador de pie de página 4">
            <a:extLst>
              <a:ext uri="{FF2B5EF4-FFF2-40B4-BE49-F238E27FC236}">
                <a16:creationId xmlns:a16="http://schemas.microsoft.com/office/drawing/2014/main" id="{DC6468A7-86D2-6740-298F-546B33C886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504C22-5DB4-B78F-D92C-F3F6B90F4119}"/>
              </a:ext>
            </a:extLst>
          </p:cNvPr>
          <p:cNvSpPr>
            <a:spLocks noGrp="1"/>
          </p:cNvSpPr>
          <p:nvPr>
            <p:ph type="sldNum" sz="quarter" idx="12"/>
          </p:nvPr>
        </p:nvSpPr>
        <p:spPr/>
        <p:txBody>
          <a:bodyPr/>
          <a:lstStyle/>
          <a:p>
            <a:fld id="{A3FD8333-CF57-4361-852B-224829D76965}" type="slidenum">
              <a:rPr lang="es-ES" smtClean="0"/>
              <a:t>‹#›</a:t>
            </a:fld>
            <a:endParaRPr lang="es-ES"/>
          </a:p>
        </p:txBody>
      </p:sp>
    </p:spTree>
    <p:extLst>
      <p:ext uri="{BB962C8B-B14F-4D97-AF65-F5344CB8AC3E}">
        <p14:creationId xmlns:p14="http://schemas.microsoft.com/office/powerpoint/2010/main" val="177252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A818EC-AECE-4A85-BA48-F2DF298B8D0C}" type="datetimeFigureOut">
              <a:rPr lang="es-ES" smtClean="0"/>
              <a:t>07/03/2024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FD8333-CF57-4361-852B-224829D76965}" type="slidenum">
              <a:rPr lang="es-ES" smtClean="0"/>
              <a:t>‹#›</a:t>
            </a:fld>
            <a:endParaRPr lang="es-ES"/>
          </a:p>
        </p:txBody>
      </p:sp>
    </p:spTree>
    <p:extLst>
      <p:ext uri="{BB962C8B-B14F-4D97-AF65-F5344CB8AC3E}">
        <p14:creationId xmlns:p14="http://schemas.microsoft.com/office/powerpoint/2010/main" val="2677666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A818EC-AECE-4A85-BA48-F2DF298B8D0C}" type="datetimeFigureOut">
              <a:rPr lang="es-ES" smtClean="0"/>
              <a:t>07/03/2024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FD8333-CF57-4361-852B-224829D76965}" type="slidenum">
              <a:rPr lang="es-ES" smtClean="0"/>
              <a:t>‹#›</a:t>
            </a:fld>
            <a:endParaRPr lang="es-ES"/>
          </a:p>
        </p:txBody>
      </p:sp>
    </p:spTree>
    <p:extLst>
      <p:ext uri="{BB962C8B-B14F-4D97-AF65-F5344CB8AC3E}">
        <p14:creationId xmlns:p14="http://schemas.microsoft.com/office/powerpoint/2010/main" val="235596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A818EC-AECE-4A85-BA48-F2DF298B8D0C}" type="datetimeFigureOut">
              <a:rPr lang="es-ES" smtClean="0"/>
              <a:t>07/03/2024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FD8333-CF57-4361-852B-224829D76965}" type="slidenum">
              <a:rPr lang="es-ES" smtClean="0"/>
              <a:t>‹#›</a:t>
            </a:fld>
            <a:endParaRPr lang="es-ES"/>
          </a:p>
        </p:txBody>
      </p:sp>
    </p:spTree>
    <p:extLst>
      <p:ext uri="{BB962C8B-B14F-4D97-AF65-F5344CB8AC3E}">
        <p14:creationId xmlns:p14="http://schemas.microsoft.com/office/powerpoint/2010/main" val="48230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A818EC-AECE-4A85-BA48-F2DF298B8D0C}" type="datetimeFigureOut">
              <a:rPr lang="es-ES" smtClean="0"/>
              <a:t>07/03/2024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3FD8333-CF57-4361-852B-224829D76965}" type="slidenum">
              <a:rPr lang="es-ES" smtClean="0"/>
              <a:t>‹#›</a:t>
            </a:fld>
            <a:endParaRPr lang="es-ES"/>
          </a:p>
        </p:txBody>
      </p:sp>
    </p:spTree>
    <p:extLst>
      <p:ext uri="{BB962C8B-B14F-4D97-AF65-F5344CB8AC3E}">
        <p14:creationId xmlns:p14="http://schemas.microsoft.com/office/powerpoint/2010/main" val="199734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A818EC-AECE-4A85-BA48-F2DF298B8D0C}" type="datetimeFigureOut">
              <a:rPr lang="es-ES" smtClean="0"/>
              <a:t>07/03/2024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3FD8333-CF57-4361-852B-224829D76965}" type="slidenum">
              <a:rPr lang="es-ES" smtClean="0"/>
              <a:t>‹#›</a:t>
            </a:fld>
            <a:endParaRPr lang="es-ES"/>
          </a:p>
        </p:txBody>
      </p:sp>
    </p:spTree>
    <p:extLst>
      <p:ext uri="{BB962C8B-B14F-4D97-AF65-F5344CB8AC3E}">
        <p14:creationId xmlns:p14="http://schemas.microsoft.com/office/powerpoint/2010/main" val="399481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818EC-AECE-4A85-BA48-F2DF298B8D0C}" type="datetimeFigureOut">
              <a:rPr lang="es-ES" smtClean="0"/>
              <a:t>07/03/2024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3FD8333-CF57-4361-852B-224829D76965}" type="slidenum">
              <a:rPr lang="es-ES" smtClean="0"/>
              <a:t>‹#›</a:t>
            </a:fld>
            <a:endParaRPr lang="es-ES"/>
          </a:p>
        </p:txBody>
      </p:sp>
    </p:spTree>
    <p:extLst>
      <p:ext uri="{BB962C8B-B14F-4D97-AF65-F5344CB8AC3E}">
        <p14:creationId xmlns:p14="http://schemas.microsoft.com/office/powerpoint/2010/main" val="4184114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A818EC-AECE-4A85-BA48-F2DF298B8D0C}" type="datetimeFigureOut">
              <a:rPr lang="es-ES" smtClean="0"/>
              <a:t>07/03/2024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FD8333-CF57-4361-852B-224829D76965}" type="slidenum">
              <a:rPr lang="es-ES" smtClean="0"/>
              <a:t>‹#›</a:t>
            </a:fld>
            <a:endParaRPr lang="es-ES"/>
          </a:p>
        </p:txBody>
      </p:sp>
    </p:spTree>
    <p:extLst>
      <p:ext uri="{BB962C8B-B14F-4D97-AF65-F5344CB8AC3E}">
        <p14:creationId xmlns:p14="http://schemas.microsoft.com/office/powerpoint/2010/main" val="918330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A818EC-AECE-4A85-BA48-F2DF298B8D0C}" type="datetimeFigureOut">
              <a:rPr lang="es-ES" smtClean="0"/>
              <a:t>07/03/2024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FD8333-CF57-4361-852B-224829D76965}" type="slidenum">
              <a:rPr lang="es-ES" smtClean="0"/>
              <a:t>‹#›</a:t>
            </a:fld>
            <a:endParaRPr lang="es-ES"/>
          </a:p>
        </p:txBody>
      </p:sp>
    </p:spTree>
    <p:extLst>
      <p:ext uri="{BB962C8B-B14F-4D97-AF65-F5344CB8AC3E}">
        <p14:creationId xmlns:p14="http://schemas.microsoft.com/office/powerpoint/2010/main" val="262248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A818EC-AECE-4A85-BA48-F2DF298B8D0C}" type="datetimeFigureOut">
              <a:rPr lang="es-ES" smtClean="0"/>
              <a:t>07/03/2024</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FD8333-CF57-4361-852B-224829D76965}" type="slidenum">
              <a:rPr lang="es-ES" smtClean="0"/>
              <a:t>‹#›</a:t>
            </a:fld>
            <a:endParaRPr lang="es-ES"/>
          </a:p>
        </p:txBody>
      </p:sp>
    </p:spTree>
    <p:extLst>
      <p:ext uri="{BB962C8B-B14F-4D97-AF65-F5344CB8AC3E}">
        <p14:creationId xmlns:p14="http://schemas.microsoft.com/office/powerpoint/2010/main" val="20919017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EA4BD2D-6BDB-34AB-88AB-069F70E6ABD3}"/>
              </a:ext>
            </a:extLst>
          </p:cNvPr>
          <p:cNvSpPr>
            <a:spLocks noGrp="1"/>
          </p:cNvSpPr>
          <p:nvPr>
            <p:ph type="title"/>
          </p:nvPr>
        </p:nvSpPr>
        <p:spPr>
          <a:xfrm>
            <a:off x="643468" y="643467"/>
            <a:ext cx="4620584" cy="4567137"/>
          </a:xfrm>
        </p:spPr>
        <p:txBody>
          <a:bodyPr vert="horz" lIns="91440" tIns="45720" rIns="91440" bIns="45720" rtlCol="0" anchor="b">
            <a:normAutofit/>
          </a:bodyPr>
          <a:lstStyle/>
          <a:p>
            <a:pPr marR="0"/>
            <a:r>
              <a:rPr lang="en-US" b="1" i="0" u="none" strike="noStrike" baseline="0"/>
              <a:t>Foreign Ownership Limitations in the EU: Safeguarding National Interests</a:t>
            </a:r>
          </a:p>
        </p:txBody>
      </p:sp>
      <p:pic>
        <p:nvPicPr>
          <p:cNvPr id="5" name="Picture 4" descr="Front steps and columns of a majestic city building">
            <a:extLst>
              <a:ext uri="{FF2B5EF4-FFF2-40B4-BE49-F238E27FC236}">
                <a16:creationId xmlns:a16="http://schemas.microsoft.com/office/drawing/2014/main" id="{711C89A6-2B0E-1F74-522D-FBC6A83B4BB0}"/>
              </a:ext>
            </a:extLst>
          </p:cNvPr>
          <p:cNvPicPr>
            <a:picLocks noChangeAspect="1"/>
          </p:cNvPicPr>
          <p:nvPr/>
        </p:nvPicPr>
        <p:blipFill rotWithShape="1">
          <a:blip r:embed="rId2"/>
          <a:srcRect l="12711" r="2925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7243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962B23-0965-90F9-13F4-475FB52B28F0}"/>
              </a:ext>
            </a:extLst>
          </p:cNvPr>
          <p:cNvSpPr>
            <a:spLocks noGrp="1"/>
          </p:cNvSpPr>
          <p:nvPr>
            <p:ph type="title"/>
          </p:nvPr>
        </p:nvSpPr>
        <p:spPr>
          <a:xfrm>
            <a:off x="956826" y="1112969"/>
            <a:ext cx="3937298" cy="4166010"/>
          </a:xfrm>
        </p:spPr>
        <p:txBody>
          <a:bodyPr vert="horz" lIns="91440" tIns="45720" rIns="91440" bIns="45720" rtlCol="0" anchor="ctr">
            <a:normAutofit/>
          </a:bodyPr>
          <a:lstStyle/>
          <a:p>
            <a:r>
              <a:rPr lang="en-US" b="1" u="sng" kern="1200">
                <a:solidFill>
                  <a:srgbClr val="FFFFFF"/>
                </a:solidFill>
                <a:effectLst/>
                <a:latin typeface="+mj-lt"/>
                <a:ea typeface="+mj-ea"/>
                <a:cs typeface="+mj-cs"/>
              </a:rPr>
              <a:t>Which countries apply limitations for defensive purpose?</a:t>
            </a:r>
            <a:br>
              <a:rPr lang="en-US" kern="1200">
                <a:solidFill>
                  <a:srgbClr val="FFFFFF"/>
                </a:solidFill>
                <a:effectLst/>
                <a:latin typeface="+mj-lt"/>
                <a:ea typeface="+mj-ea"/>
                <a:cs typeface="+mj-cs"/>
              </a:rPr>
            </a:br>
            <a:endParaRPr lang="en-US" b="0" i="0" u="none" strike="noStrike" kern="1200" baseline="0">
              <a:solidFill>
                <a:srgbClr val="FFFFFF"/>
              </a:solidFill>
              <a:latin typeface="+mj-lt"/>
              <a:ea typeface="+mj-ea"/>
              <a:cs typeface="+mj-cs"/>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texto 2">
            <a:extLst>
              <a:ext uri="{FF2B5EF4-FFF2-40B4-BE49-F238E27FC236}">
                <a16:creationId xmlns:a16="http://schemas.microsoft.com/office/drawing/2014/main" id="{A3498488-23D0-A85A-9983-12C8C38A68CE}"/>
              </a:ext>
            </a:extLst>
          </p:cNvPr>
          <p:cNvSpPr>
            <a:spLocks noGrp="1"/>
          </p:cNvSpPr>
          <p:nvPr>
            <p:ph type="body" idx="1"/>
          </p:nvPr>
        </p:nvSpPr>
        <p:spPr>
          <a:xfrm>
            <a:off x="6096000" y="820880"/>
            <a:ext cx="5257799" cy="4889350"/>
          </a:xfrm>
        </p:spPr>
        <p:txBody>
          <a:bodyPr vert="horz" lIns="91440" tIns="45720" rIns="91440" bIns="45720" rtlCol="0" anchor="t">
            <a:normAutofit/>
          </a:bodyPr>
          <a:lstStyle/>
          <a:p>
            <a:pPr>
              <a:spcAft>
                <a:spcPts val="800"/>
              </a:spcAft>
            </a:pPr>
            <a:r>
              <a:rPr lang="en-US" sz="2000">
                <a:effectLst/>
              </a:rPr>
              <a:t>Countries that apply limitations on foreign ownership of immovable properties for defensive purposes include:</a:t>
            </a:r>
          </a:p>
          <a:p>
            <a:pPr marL="342900" lvl="0">
              <a:spcAft>
                <a:spcPts val="800"/>
              </a:spcAft>
            </a:pPr>
            <a:r>
              <a:rPr lang="en-US" sz="2000">
                <a:effectLst/>
              </a:rPr>
              <a:t>Spain</a:t>
            </a:r>
          </a:p>
          <a:p>
            <a:pPr marL="342900" lvl="0">
              <a:spcAft>
                <a:spcPts val="800"/>
              </a:spcAft>
            </a:pPr>
            <a:r>
              <a:rPr lang="en-US" sz="2000">
                <a:effectLst/>
              </a:rPr>
              <a:t>Croatia</a:t>
            </a:r>
          </a:p>
          <a:p>
            <a:pPr marL="342900" lvl="0">
              <a:spcAft>
                <a:spcPts val="800"/>
              </a:spcAft>
            </a:pPr>
            <a:r>
              <a:rPr lang="en-US" sz="2000">
                <a:effectLst/>
              </a:rPr>
              <a:t>Lithuania</a:t>
            </a:r>
          </a:p>
          <a:p>
            <a:pPr marL="342900" lvl="0">
              <a:spcAft>
                <a:spcPts val="800"/>
              </a:spcAft>
            </a:pPr>
            <a:r>
              <a:rPr lang="en-US" sz="2000">
                <a:effectLst/>
              </a:rPr>
              <a:t>Slovakia</a:t>
            </a:r>
          </a:p>
          <a:p>
            <a:pPr marL="342900" lvl="0">
              <a:spcAft>
                <a:spcPts val="800"/>
              </a:spcAft>
            </a:pPr>
            <a:r>
              <a:rPr lang="en-US" sz="2000">
                <a:effectLst/>
              </a:rPr>
              <a:t>Sweden</a:t>
            </a:r>
          </a:p>
          <a:p>
            <a:pPr>
              <a:spcAft>
                <a:spcPts val="800"/>
              </a:spcAft>
            </a:pPr>
            <a:r>
              <a:rPr lang="en-US" sz="2000">
                <a:effectLst/>
              </a:rPr>
              <a:t>These countries have restrictions in place to protect national security interests, strategic areas, or to ensure control over certain types of properties for defensive purposes.</a:t>
            </a:r>
          </a:p>
          <a:p>
            <a:pPr>
              <a:spcAft>
                <a:spcPts val="800"/>
              </a:spcAft>
            </a:pPr>
            <a:endParaRPr lang="en-US" sz="2000">
              <a:effectLst/>
            </a:endParaRPr>
          </a:p>
          <a:p>
            <a:endParaRPr lang="en-US" sz="20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76300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962B23-0965-90F9-13F4-475FB52B28F0}"/>
              </a:ext>
            </a:extLst>
          </p:cNvPr>
          <p:cNvSpPr>
            <a:spLocks noGrp="1"/>
          </p:cNvSpPr>
          <p:nvPr>
            <p:ph type="title"/>
          </p:nvPr>
        </p:nvSpPr>
        <p:spPr>
          <a:xfrm>
            <a:off x="956826" y="1112969"/>
            <a:ext cx="3937298" cy="4166010"/>
          </a:xfrm>
        </p:spPr>
        <p:txBody>
          <a:bodyPr vert="horz" lIns="91440" tIns="45720" rIns="91440" bIns="45720" rtlCol="0" anchor="ctr">
            <a:normAutofit/>
          </a:bodyPr>
          <a:lstStyle/>
          <a:p>
            <a:r>
              <a:rPr lang="en-US" b="1" u="sng" kern="1200">
                <a:solidFill>
                  <a:srgbClr val="FFFFFF"/>
                </a:solidFill>
                <a:effectLst/>
                <a:latin typeface="+mj-lt"/>
                <a:ea typeface="+mj-ea"/>
                <a:cs typeface="+mj-cs"/>
              </a:rPr>
              <a:t>Which countries apply limitations for economic purpose?</a:t>
            </a:r>
            <a:br>
              <a:rPr lang="en-US" kern="1200">
                <a:solidFill>
                  <a:srgbClr val="FFFFFF"/>
                </a:solidFill>
                <a:effectLst/>
                <a:latin typeface="+mj-lt"/>
                <a:ea typeface="+mj-ea"/>
                <a:cs typeface="+mj-cs"/>
              </a:rPr>
            </a:br>
            <a:endParaRPr lang="en-US" b="0" i="0" u="none" strike="noStrike" kern="1200" baseline="0">
              <a:solidFill>
                <a:srgbClr val="FFFFFF"/>
              </a:solidFill>
              <a:latin typeface="+mj-lt"/>
              <a:ea typeface="+mj-ea"/>
              <a:cs typeface="+mj-cs"/>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texto 2">
            <a:extLst>
              <a:ext uri="{FF2B5EF4-FFF2-40B4-BE49-F238E27FC236}">
                <a16:creationId xmlns:a16="http://schemas.microsoft.com/office/drawing/2014/main" id="{A3498488-23D0-A85A-9983-12C8C38A68CE}"/>
              </a:ext>
            </a:extLst>
          </p:cNvPr>
          <p:cNvSpPr>
            <a:spLocks noGrp="1"/>
          </p:cNvSpPr>
          <p:nvPr>
            <p:ph type="body" idx="1"/>
          </p:nvPr>
        </p:nvSpPr>
        <p:spPr>
          <a:xfrm>
            <a:off x="6096000" y="820880"/>
            <a:ext cx="5257799" cy="4889350"/>
          </a:xfrm>
        </p:spPr>
        <p:txBody>
          <a:bodyPr vert="horz" lIns="91440" tIns="45720" rIns="91440" bIns="45720" rtlCol="0" anchor="t">
            <a:normAutofit/>
          </a:bodyPr>
          <a:lstStyle/>
          <a:p>
            <a:pPr marL="342900" lvl="0">
              <a:spcAft>
                <a:spcPts val="800"/>
              </a:spcAft>
              <a:buSzPts val="1000"/>
              <a:tabLst>
                <a:tab pos="457200" algn="l"/>
              </a:tabLst>
            </a:pPr>
            <a:r>
              <a:rPr lang="en-US" sz="1100">
                <a:effectLst/>
              </a:rPr>
              <a:t>Italy: Limitations based on the condition of reciprocity, meaning that the rights of foreign citizens to acquire immovable properties are contingent upon similar rights being granted to Italian citizens in the foreign citizen's home country. The economic purpose behind these limitations is to ensure a balanced and reciprocal approach to property ownership between Italian citizens and foreigners</a:t>
            </a:r>
          </a:p>
          <a:p>
            <a:pPr marL="342900" lvl="0">
              <a:spcAft>
                <a:spcPts val="800"/>
              </a:spcAft>
              <a:buSzPts val="1000"/>
              <a:tabLst>
                <a:tab pos="457200" algn="l"/>
              </a:tabLst>
            </a:pPr>
            <a:r>
              <a:rPr lang="en-US" sz="1100">
                <a:effectLst/>
              </a:rPr>
              <a:t>Malta: Limitations for non-EU citizens need a permit to acquire immovable property, especially for secondary residence purposes. The economic purpose is to regulate property ownership and ensure that non-EU citizens comply with specific regulations when acquiring real estate in Malta.</a:t>
            </a:r>
          </a:p>
          <a:p>
            <a:pPr marL="342900" lvl="0">
              <a:spcAft>
                <a:spcPts val="800"/>
              </a:spcAft>
              <a:buSzPts val="1000"/>
              <a:tabLst>
                <a:tab pos="457200" algn="l"/>
              </a:tabLst>
            </a:pPr>
            <a:r>
              <a:rPr lang="en-US" sz="1100">
                <a:effectLst/>
              </a:rPr>
              <a:t>Poland: Limitations for foreigners from outside the EEA and Switzerland need a permit to buy real estate, except for independent dwellings that provide adequate housing conditions. The economic purpose is to control and monitor foreign ownership of real estate, especially in strategic areas, to prevent speculation and maintain stability in the property market.</a:t>
            </a:r>
          </a:p>
          <a:p>
            <a:pPr marL="342900" lvl="0">
              <a:spcAft>
                <a:spcPts val="800"/>
              </a:spcAft>
              <a:buSzPts val="1000"/>
              <a:tabLst>
                <a:tab pos="457200" algn="l"/>
              </a:tabLst>
            </a:pPr>
            <a:r>
              <a:rPr lang="en-US" sz="1100">
                <a:effectLst/>
              </a:rPr>
              <a:t>Romania: Limitations: Restrictions for foreigners from outside the EU and EEA, particularly in certain land plots. The economic purpose is to regulate and control foreign ownership of land to protect national interests, prevent speculation, and ensure fair competition in the real estate sector.</a:t>
            </a:r>
          </a:p>
          <a:p>
            <a:endParaRPr lang="en-US" sz="11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05695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5140C75-817E-91C4-FA66-E330B4969CE3}"/>
              </a:ext>
            </a:extLst>
          </p:cNvPr>
          <p:cNvSpPr>
            <a:spLocks noGrp="1"/>
          </p:cNvSpPr>
          <p:nvPr>
            <p:ph type="title"/>
          </p:nvPr>
        </p:nvSpPr>
        <p:spPr>
          <a:xfrm>
            <a:off x="1389278" y="1233241"/>
            <a:ext cx="3240506" cy="4064628"/>
          </a:xfrm>
        </p:spPr>
        <p:txBody>
          <a:bodyPr vert="horz" lIns="91440" tIns="45720" rIns="91440" bIns="45720" rtlCol="0" anchor="ctr">
            <a:normAutofit/>
          </a:bodyPr>
          <a:lstStyle/>
          <a:p>
            <a:r>
              <a:rPr lang="en-US" sz="2400" b="1" u="sng" kern="1200">
                <a:solidFill>
                  <a:srgbClr val="FFFFFF"/>
                </a:solidFill>
                <a:effectLst/>
                <a:latin typeface="+mj-lt"/>
                <a:ea typeface="+mj-ea"/>
                <a:cs typeface="+mj-cs"/>
              </a:rPr>
              <a:t>Which limitations exist and which countries stablishes them for residential property?</a:t>
            </a:r>
            <a:br>
              <a:rPr lang="en-US" sz="2400" b="1" u="sng" kern="1200">
                <a:solidFill>
                  <a:srgbClr val="FFFFFF"/>
                </a:solidFill>
                <a:effectLst/>
                <a:latin typeface="+mj-lt"/>
                <a:ea typeface="+mj-ea"/>
                <a:cs typeface="+mj-cs"/>
              </a:rPr>
            </a:br>
            <a:r>
              <a:rPr lang="en-US" sz="2400" b="0" i="0" u="none" strike="noStrike" kern="1200" baseline="0">
                <a:solidFill>
                  <a:srgbClr val="FFFFFF"/>
                </a:solidFill>
                <a:latin typeface="+mj-lt"/>
                <a:ea typeface="+mj-ea"/>
                <a:cs typeface="+mj-cs"/>
              </a:rPr>
              <a:t>Specific restrictions on the acquisition of residential properties by non-EU citizens.</a:t>
            </a:r>
            <a:br>
              <a:rPr lang="en-US" sz="2400" kern="1200">
                <a:solidFill>
                  <a:srgbClr val="FFFFFF"/>
                </a:solidFill>
                <a:effectLst/>
                <a:latin typeface="+mj-lt"/>
                <a:ea typeface="+mj-ea"/>
                <a:cs typeface="+mj-cs"/>
              </a:rPr>
            </a:br>
            <a:endParaRPr lang="en-US" sz="2400" kern="1200">
              <a:solidFill>
                <a:srgbClr val="FFFFFF"/>
              </a:solidFill>
              <a:latin typeface="+mj-lt"/>
              <a:ea typeface="+mj-ea"/>
              <a:cs typeface="+mj-cs"/>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texto 2">
            <a:extLst>
              <a:ext uri="{FF2B5EF4-FFF2-40B4-BE49-F238E27FC236}">
                <a16:creationId xmlns:a16="http://schemas.microsoft.com/office/drawing/2014/main" id="{14E1EF3B-A4AF-E355-B630-2DDBE22A3F26}"/>
              </a:ext>
            </a:extLst>
          </p:cNvPr>
          <p:cNvSpPr>
            <a:spLocks noGrp="1"/>
          </p:cNvSpPr>
          <p:nvPr>
            <p:ph type="body" idx="1"/>
          </p:nvPr>
        </p:nvSpPr>
        <p:spPr>
          <a:xfrm>
            <a:off x="6096000" y="820880"/>
            <a:ext cx="5257799" cy="4889350"/>
          </a:xfrm>
        </p:spPr>
        <p:txBody>
          <a:bodyPr vert="horz" lIns="91440" tIns="45720" rIns="91440" bIns="45720" rtlCol="0" anchor="t">
            <a:normAutofit/>
          </a:bodyPr>
          <a:lstStyle/>
          <a:p>
            <a:pPr>
              <a:spcAft>
                <a:spcPts val="800"/>
              </a:spcAft>
            </a:pPr>
            <a:r>
              <a:rPr lang="en-US" sz="1300">
                <a:effectLst/>
              </a:rPr>
              <a:t>Malta: Malta imposes limitations on foreign citizens regarding the acquisition of immovable properties for residential purposes. Citizens of all European Union member states, including Maltese citizens, have specific requirements based on their length of residency in Malta. Non-European citizens need permits to acquire immovable property for secondary residence purposes.</a:t>
            </a:r>
          </a:p>
          <a:p>
            <a:pPr>
              <a:spcAft>
                <a:spcPts val="800"/>
              </a:spcAft>
            </a:pPr>
            <a:r>
              <a:rPr lang="en-US" sz="1300">
                <a:effectLst/>
              </a:rPr>
              <a:t>Croatia: Croatia has restrictions on foreign nationals from outside the EU, Iceland, Liechtenstein, Norway, and Switzerland acquiring real estate ownership. Authorization and reciprocity conditions apply, and limitations are in place for ownership in specific areas, including residential properties.</a:t>
            </a:r>
          </a:p>
          <a:p>
            <a:pPr>
              <a:spcAft>
                <a:spcPts val="800"/>
              </a:spcAft>
            </a:pPr>
            <a:r>
              <a:rPr lang="en-US" sz="1300">
                <a:effectLst/>
              </a:rPr>
              <a:t>Italy: Italy has limitations for every foreign citizen based on reciprocity conditions. The restrictions apply to the acquisition of residential properties and are aimed at ensuring equal treatment and verification of reciprocity for foreign nationals.</a:t>
            </a:r>
          </a:p>
          <a:p>
            <a:pPr>
              <a:spcAft>
                <a:spcPts val="800"/>
              </a:spcAft>
            </a:pPr>
            <a:r>
              <a:rPr lang="en-US" sz="1300">
                <a:effectLst/>
              </a:rPr>
              <a:t>Lithuania: Lithuania imposes limitations for Russian citizens regarding the acquisition of any immovable property, including residential property. </a:t>
            </a:r>
          </a:p>
          <a:p>
            <a:endParaRPr lang="en-US" sz="13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54693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8762682-CC64-37A6-FC3D-EBDEA831E9E5}"/>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sz="3100" b="1" i="0" u="none" strike="noStrike" kern="1200" baseline="0">
                <a:solidFill>
                  <a:srgbClr val="FFFFFF"/>
                </a:solidFill>
                <a:latin typeface="+mj-lt"/>
                <a:ea typeface="+mj-ea"/>
                <a:cs typeface="+mj-cs"/>
              </a:rPr>
              <a:t>Types of Transfers</a:t>
            </a:r>
            <a:r>
              <a:rPr lang="en-US" sz="3100" b="0" i="0" u="none" strike="noStrike" kern="1200" baseline="0">
                <a:solidFill>
                  <a:srgbClr val="FFFFFF"/>
                </a:solidFill>
                <a:latin typeface="+mj-lt"/>
                <a:ea typeface="+mj-ea"/>
                <a:cs typeface="+mj-cs"/>
              </a:rPr>
              <a:t>:</a:t>
            </a:r>
            <a:r>
              <a:rPr lang="en-US" sz="3100" b="1" u="sng" kern="1200">
                <a:solidFill>
                  <a:srgbClr val="FFFFFF"/>
                </a:solidFill>
                <a:effectLst/>
                <a:latin typeface="+mj-lt"/>
                <a:ea typeface="+mj-ea"/>
                <a:cs typeface="+mj-cs"/>
              </a:rPr>
              <a:t> To which kind of transfer the limitations apply?</a:t>
            </a:r>
            <a:endParaRPr lang="en-US" sz="3100" b="0" i="0" u="none" strike="noStrike" kern="1200" baseline="0">
              <a:solidFill>
                <a:srgbClr val="FFFFFF"/>
              </a:solidFill>
              <a:latin typeface="+mj-lt"/>
              <a:ea typeface="+mj-ea"/>
              <a:cs typeface="+mj-cs"/>
            </a:endParaRPr>
          </a:p>
        </p:txBody>
      </p:sp>
      <p:sp>
        <p:nvSpPr>
          <p:cNvPr id="18" name="Rectangle: Rounded Corners 17">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texto 2">
            <a:extLst>
              <a:ext uri="{FF2B5EF4-FFF2-40B4-BE49-F238E27FC236}">
                <a16:creationId xmlns:a16="http://schemas.microsoft.com/office/drawing/2014/main" id="{56E5C094-124D-909E-CFDC-E3E232BFCDC5}"/>
              </a:ext>
            </a:extLst>
          </p:cNvPr>
          <p:cNvGraphicFramePr/>
          <p:nvPr>
            <p:extLst>
              <p:ext uri="{D42A27DB-BD31-4B8C-83A1-F6EECF244321}">
                <p14:modId xmlns:p14="http://schemas.microsoft.com/office/powerpoint/2010/main" val="1106010609"/>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486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1D43FFA-047E-DEE1-D3CA-BE90043584BC}"/>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sz="4100" b="1" u="sng" kern="1200">
                <a:solidFill>
                  <a:srgbClr val="FFFFFF"/>
                </a:solidFill>
                <a:effectLst/>
                <a:latin typeface="+mj-lt"/>
                <a:ea typeface="+mj-ea"/>
                <a:cs typeface="+mj-cs"/>
              </a:rPr>
              <a:t>Which countries include pre-emption rights?</a:t>
            </a:r>
            <a:endParaRPr lang="en-US" sz="4100" b="1" i="0" u="none" strike="noStrike" kern="1200" baseline="0">
              <a:solidFill>
                <a:srgbClr val="FFFFFF"/>
              </a:solidFill>
              <a:latin typeface="+mj-lt"/>
              <a:ea typeface="+mj-ea"/>
              <a:cs typeface="+mj-cs"/>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texto 2">
            <a:extLst>
              <a:ext uri="{FF2B5EF4-FFF2-40B4-BE49-F238E27FC236}">
                <a16:creationId xmlns:a16="http://schemas.microsoft.com/office/drawing/2014/main" id="{BA728D81-6C8A-A291-F7AD-FA0227DB9C19}"/>
              </a:ext>
            </a:extLst>
          </p:cNvPr>
          <p:cNvGraphicFramePr/>
          <p:nvPr>
            <p:extLst>
              <p:ext uri="{D42A27DB-BD31-4B8C-83A1-F6EECF244321}">
                <p14:modId xmlns:p14="http://schemas.microsoft.com/office/powerpoint/2010/main" val="170574353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198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3904ECE-C809-BB36-042A-2299F0048BCB}"/>
              </a:ext>
            </a:extLst>
          </p:cNvPr>
          <p:cNvSpPr>
            <a:spLocks noGrp="1"/>
          </p:cNvSpPr>
          <p:nvPr>
            <p:ph type="title"/>
          </p:nvPr>
        </p:nvSpPr>
        <p:spPr>
          <a:xfrm>
            <a:off x="970908" y="2730123"/>
            <a:ext cx="5425781" cy="2387600"/>
          </a:xfrm>
        </p:spPr>
        <p:txBody>
          <a:bodyPr vert="horz" lIns="91440" tIns="45720" rIns="91440" bIns="45720" rtlCol="0" anchor="b">
            <a:normAutofit fontScale="90000"/>
          </a:bodyPr>
          <a:lstStyle/>
          <a:p>
            <a:br>
              <a:rPr lang="en-US" sz="6000" kern="1200" dirty="0">
                <a:solidFill>
                  <a:schemeClr val="tx1"/>
                </a:solidFill>
                <a:latin typeface="+mj-lt"/>
                <a:ea typeface="+mj-ea"/>
                <a:cs typeface="+mj-cs"/>
              </a:rPr>
            </a:br>
            <a:r>
              <a:rPr lang="en-US" sz="6000" dirty="0"/>
              <a:t>Teresa Touriñán</a:t>
            </a:r>
            <a:br>
              <a:rPr lang="en-US" sz="6000" dirty="0"/>
            </a:br>
            <a:r>
              <a:rPr lang="en-US" sz="6000" dirty="0"/>
              <a:t>ELRN Contact point- SPAIN </a:t>
            </a:r>
            <a:endParaRPr lang="en-US" sz="6000" kern="1200" dirty="0">
              <a:solidFill>
                <a:schemeClr val="tx1"/>
              </a:solidFill>
              <a:latin typeface="+mj-lt"/>
              <a:ea typeface="+mj-ea"/>
              <a:cs typeface="+mj-cs"/>
            </a:endParaRP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029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F1D421C-A7B3-35A6-530E-ECB47CE0C3DB}"/>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marR="0"/>
            <a:r>
              <a:rPr lang="en-US" sz="3700" b="1" i="0" u="none" strike="noStrike" kern="1200" baseline="0">
                <a:solidFill>
                  <a:srgbClr val="FFFFFF"/>
                </a:solidFill>
                <a:latin typeface="+mj-lt"/>
                <a:ea typeface="+mj-ea"/>
                <a:cs typeface="+mj-cs"/>
              </a:rPr>
              <a:t>Understanding the Regulatory Landscape</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texto 2">
            <a:extLst>
              <a:ext uri="{FF2B5EF4-FFF2-40B4-BE49-F238E27FC236}">
                <a16:creationId xmlns:a16="http://schemas.microsoft.com/office/drawing/2014/main" id="{BBFACA84-F9B1-FD0C-2237-E1B135593517}"/>
              </a:ext>
            </a:extLst>
          </p:cNvPr>
          <p:cNvSpPr>
            <a:spLocks noGrp="1"/>
          </p:cNvSpPr>
          <p:nvPr>
            <p:ph type="body" idx="1"/>
          </p:nvPr>
        </p:nvSpPr>
        <p:spPr>
          <a:xfrm>
            <a:off x="4447308" y="591344"/>
            <a:ext cx="6906491" cy="5585619"/>
          </a:xfrm>
        </p:spPr>
        <p:txBody>
          <a:bodyPr vert="horz" lIns="91440" tIns="45720" rIns="91440" bIns="45720" rtlCol="0" anchor="ctr">
            <a:normAutofit/>
          </a:bodyPr>
          <a:lstStyle/>
          <a:p>
            <a:r>
              <a:rPr lang="en-US" b="0" i="0" u="none" strike="noStrike" baseline="0"/>
              <a:t>This presentation outline provides a comprehensive overview of the limitations on foreign ownership of immovable properties in the EU, focusing on the regulatory landscape, country-specific restrictions, implications, and a comparative analysis</a:t>
            </a:r>
            <a:endParaRPr lang="en-US" b="1" i="0" u="none" strike="noStrike" baseline="0"/>
          </a:p>
        </p:txBody>
      </p:sp>
    </p:spTree>
    <p:extLst>
      <p:ext uri="{BB962C8B-B14F-4D97-AF65-F5344CB8AC3E}">
        <p14:creationId xmlns:p14="http://schemas.microsoft.com/office/powerpoint/2010/main" val="102473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94473-4585-0051-59A7-7AA6F222DF59}"/>
              </a:ext>
            </a:extLst>
          </p:cNvPr>
          <p:cNvSpPr>
            <a:spLocks noGrp="1"/>
          </p:cNvSpPr>
          <p:nvPr>
            <p:ph type="title"/>
          </p:nvPr>
        </p:nvSpPr>
        <p:spPr/>
        <p:txBody>
          <a:bodyPr vert="horz" lIns="91440" tIns="45720" rIns="91440" bIns="45720" rtlCol="0" anchor="ctr">
            <a:normAutofit/>
          </a:bodyPr>
          <a:lstStyle/>
          <a:p>
            <a:pPr marR="0"/>
            <a:r>
              <a:rPr lang="en-US" b="1" i="0" u="none" strike="noStrike" baseline="0"/>
              <a:t>Overview of Foreign Ownership Restrictions</a:t>
            </a:r>
          </a:p>
        </p:txBody>
      </p:sp>
      <p:pic>
        <p:nvPicPr>
          <p:cNvPr id="6" name="Picture 5">
            <a:extLst>
              <a:ext uri="{FF2B5EF4-FFF2-40B4-BE49-F238E27FC236}">
                <a16:creationId xmlns:a16="http://schemas.microsoft.com/office/drawing/2014/main" id="{F252EEBE-B285-583D-00FF-4A2404E63495}"/>
              </a:ext>
            </a:extLst>
          </p:cNvPr>
          <p:cNvPicPr>
            <a:picLocks noChangeAspect="1"/>
          </p:cNvPicPr>
          <p:nvPr/>
        </p:nvPicPr>
        <p:blipFill rotWithShape="1">
          <a:blip r:embed="rId2"/>
          <a:srcRect l="15484" r="17766" b="-1"/>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5" name="Marcador de texto 2">
            <a:extLst>
              <a:ext uri="{FF2B5EF4-FFF2-40B4-BE49-F238E27FC236}">
                <a16:creationId xmlns:a16="http://schemas.microsoft.com/office/drawing/2014/main" id="{1154678E-641C-160E-5E09-1D4731B6DD03}"/>
              </a:ext>
            </a:extLst>
          </p:cNvPr>
          <p:cNvGraphicFramePr/>
          <p:nvPr>
            <p:extLst>
              <p:ext uri="{D42A27DB-BD31-4B8C-83A1-F6EECF244321}">
                <p14:modId xmlns:p14="http://schemas.microsoft.com/office/powerpoint/2010/main" val="2596772016"/>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753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4F64E6-211C-E4AC-D610-D868EEA40C1A}"/>
              </a:ext>
            </a:extLst>
          </p:cNvPr>
          <p:cNvSpPr>
            <a:spLocks noGrp="1"/>
          </p:cNvSpPr>
          <p:nvPr>
            <p:ph type="title"/>
          </p:nvPr>
        </p:nvSpPr>
        <p:spPr/>
        <p:txBody>
          <a:bodyPr vert="horz" lIns="91440" tIns="45720" rIns="91440" bIns="45720" rtlCol="0" anchor="ctr">
            <a:normAutofit/>
          </a:bodyPr>
          <a:lstStyle/>
          <a:p>
            <a:pPr marR="0"/>
            <a:r>
              <a:rPr lang="en-US" b="1" i="0" u="none" strike="noStrike" baseline="0"/>
              <a:t>Types of Immovable Properties Subject to Restrictions</a:t>
            </a:r>
          </a:p>
        </p:txBody>
      </p:sp>
      <p:pic>
        <p:nvPicPr>
          <p:cNvPr id="6" name="Picture 5">
            <a:extLst>
              <a:ext uri="{FF2B5EF4-FFF2-40B4-BE49-F238E27FC236}">
                <a16:creationId xmlns:a16="http://schemas.microsoft.com/office/drawing/2014/main" id="{90F44673-031C-AE1A-76D6-31FCF2CC4CFE}"/>
              </a:ext>
            </a:extLst>
          </p:cNvPr>
          <p:cNvPicPr>
            <a:picLocks noChangeAspect="1"/>
          </p:cNvPicPr>
          <p:nvPr/>
        </p:nvPicPr>
        <p:blipFill rotWithShape="1">
          <a:blip r:embed="rId2"/>
          <a:srcRect l="17561" r="15689" b="-1"/>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5" name="Marcador de texto 2">
            <a:extLst>
              <a:ext uri="{FF2B5EF4-FFF2-40B4-BE49-F238E27FC236}">
                <a16:creationId xmlns:a16="http://schemas.microsoft.com/office/drawing/2014/main" id="{3C9FD71F-1DAF-5905-99A2-0762B66B2CEE}"/>
              </a:ext>
            </a:extLst>
          </p:cNvPr>
          <p:cNvGraphicFramePr/>
          <p:nvPr>
            <p:extLst>
              <p:ext uri="{D42A27DB-BD31-4B8C-83A1-F6EECF244321}">
                <p14:modId xmlns:p14="http://schemas.microsoft.com/office/powerpoint/2010/main" val="1689450"/>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758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DC251-F4BE-2897-0A03-1A2E24CF4BDA}"/>
              </a:ext>
            </a:extLst>
          </p:cNvPr>
          <p:cNvSpPr>
            <a:spLocks noGrp="1"/>
          </p:cNvSpPr>
          <p:nvPr>
            <p:ph type="title"/>
          </p:nvPr>
        </p:nvSpPr>
        <p:spPr/>
        <p:txBody>
          <a:bodyPr vert="horz" lIns="91440" tIns="45720" rIns="91440" bIns="45720" rtlCol="0" anchor="ctr">
            <a:normAutofit/>
          </a:bodyPr>
          <a:lstStyle/>
          <a:p>
            <a:endParaRPr lang="en-US"/>
          </a:p>
        </p:txBody>
      </p:sp>
      <p:pic>
        <p:nvPicPr>
          <p:cNvPr id="6" name="Picture 5">
            <a:extLst>
              <a:ext uri="{FF2B5EF4-FFF2-40B4-BE49-F238E27FC236}">
                <a16:creationId xmlns:a16="http://schemas.microsoft.com/office/drawing/2014/main" id="{6EB6D272-611E-CB36-D0B4-FFAE03E87435}"/>
              </a:ext>
            </a:extLst>
          </p:cNvPr>
          <p:cNvPicPr>
            <a:picLocks noChangeAspect="1"/>
          </p:cNvPicPr>
          <p:nvPr/>
        </p:nvPicPr>
        <p:blipFill rotWithShape="1">
          <a:blip r:embed="rId2"/>
          <a:srcRect l="18026" r="15223" b="-1"/>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5" name="Marcador de texto 2">
            <a:extLst>
              <a:ext uri="{FF2B5EF4-FFF2-40B4-BE49-F238E27FC236}">
                <a16:creationId xmlns:a16="http://schemas.microsoft.com/office/drawing/2014/main" id="{C21D25AB-362D-3CF4-F74E-F89E0E2B4C53}"/>
              </a:ext>
            </a:extLst>
          </p:cNvPr>
          <p:cNvGraphicFramePr/>
          <p:nvPr>
            <p:extLst>
              <p:ext uri="{D42A27DB-BD31-4B8C-83A1-F6EECF244321}">
                <p14:modId xmlns:p14="http://schemas.microsoft.com/office/powerpoint/2010/main" val="3686107027"/>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4253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86E578-9E46-6D7A-FF0E-80D2BBAE7765}"/>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b="1" u="sng" kern="1200">
                <a:solidFill>
                  <a:srgbClr val="FFFFFF"/>
                </a:solidFill>
                <a:effectLst/>
                <a:latin typeface="+mj-lt"/>
                <a:ea typeface="+mj-ea"/>
                <a:cs typeface="+mj-cs"/>
              </a:rPr>
              <a:t>To which kind of foreign citizens, the limitations described by countries are set?</a:t>
            </a:r>
            <a:br>
              <a:rPr lang="en-US" sz="3700" kern="1200">
                <a:solidFill>
                  <a:srgbClr val="FFFFFF"/>
                </a:solidFill>
                <a:effectLst/>
                <a:latin typeface="+mj-lt"/>
                <a:ea typeface="+mj-ea"/>
                <a:cs typeface="+mj-cs"/>
              </a:rPr>
            </a:br>
            <a:endParaRPr lang="en-US" sz="3700" kern="1200">
              <a:solidFill>
                <a:srgbClr val="FFFFFF"/>
              </a:solidFill>
              <a:latin typeface="+mj-lt"/>
              <a:ea typeface="+mj-ea"/>
              <a:cs typeface="+mj-cs"/>
            </a:endParaRP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texto 2">
            <a:extLst>
              <a:ext uri="{FF2B5EF4-FFF2-40B4-BE49-F238E27FC236}">
                <a16:creationId xmlns:a16="http://schemas.microsoft.com/office/drawing/2014/main" id="{337FE30F-DA9E-6FFD-A612-F905E4A53857}"/>
              </a:ext>
            </a:extLst>
          </p:cNvPr>
          <p:cNvSpPr>
            <a:spLocks noGrp="1"/>
          </p:cNvSpPr>
          <p:nvPr>
            <p:ph type="body" idx="1"/>
          </p:nvPr>
        </p:nvSpPr>
        <p:spPr>
          <a:xfrm>
            <a:off x="4447308" y="591344"/>
            <a:ext cx="6906491" cy="5585619"/>
          </a:xfrm>
        </p:spPr>
        <p:txBody>
          <a:bodyPr vert="horz" lIns="91440" tIns="45720" rIns="91440" bIns="45720" rtlCol="0" anchor="ctr">
            <a:normAutofit/>
          </a:bodyPr>
          <a:lstStyle/>
          <a:p>
            <a:pPr>
              <a:spcAft>
                <a:spcPts val="800"/>
              </a:spcAft>
            </a:pPr>
            <a:r>
              <a:rPr lang="en-US" sz="2200">
                <a:effectLst/>
              </a:rPr>
              <a:t>The limitations described by the countries in the document are generally set for foreign citizens who are not nationals of the European Union (EU) or the European Economic Area (EEA) countries. These limitations often apply to citizens from non-EU or non-EEA countries, as well as citizens from countries outside specific international agreements or treaties that the respective countries have ratified. In some cases, limitations are only for Russian citizens. </a:t>
            </a:r>
          </a:p>
          <a:p>
            <a:pPr>
              <a:spcAft>
                <a:spcPts val="800"/>
              </a:spcAft>
            </a:pPr>
            <a:r>
              <a:rPr lang="en-US" sz="2200">
                <a:effectLst/>
              </a:rPr>
              <a:t>For example, in some cases, the restrictions do not apply to EU citizens, EEA members, or citizens of specific countries with which the nation has international agreements. The limitations are often based on reciprocity agreements, national security concerns, economic reasons, or specific legal frameworks that govern the acquisition of immovable properties by foreign individuals or entities.</a:t>
            </a:r>
          </a:p>
          <a:p>
            <a:endParaRPr lang="en-US" sz="2200"/>
          </a:p>
        </p:txBody>
      </p:sp>
    </p:spTree>
    <p:extLst>
      <p:ext uri="{BB962C8B-B14F-4D97-AF65-F5344CB8AC3E}">
        <p14:creationId xmlns:p14="http://schemas.microsoft.com/office/powerpoint/2010/main" val="809826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86E578-9E46-6D7A-FF0E-80D2BBAE7765}"/>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3400" b="1" u="sng" kern="1200">
                <a:solidFill>
                  <a:srgbClr val="FFFFFF"/>
                </a:solidFill>
                <a:effectLst/>
                <a:latin typeface="+mj-lt"/>
                <a:ea typeface="+mj-ea"/>
                <a:cs typeface="+mj-cs"/>
              </a:rPr>
              <a:t>To which kind of foreign citizens, the limitations described by countries are set?</a:t>
            </a:r>
            <a:br>
              <a:rPr lang="en-US" sz="3400" kern="1200">
                <a:solidFill>
                  <a:srgbClr val="FFFFFF"/>
                </a:solidFill>
                <a:effectLst/>
                <a:latin typeface="+mj-lt"/>
                <a:ea typeface="+mj-ea"/>
                <a:cs typeface="+mj-cs"/>
              </a:rPr>
            </a:br>
            <a:endParaRPr lang="en-US" sz="3400" kern="1200">
              <a:solidFill>
                <a:srgbClr val="FFFFFF"/>
              </a:solidFill>
              <a:latin typeface="+mj-lt"/>
              <a:ea typeface="+mj-ea"/>
              <a:cs typeface="+mj-cs"/>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Marcador de texto 2">
            <a:extLst>
              <a:ext uri="{FF2B5EF4-FFF2-40B4-BE49-F238E27FC236}">
                <a16:creationId xmlns:a16="http://schemas.microsoft.com/office/drawing/2014/main" id="{337FE30F-DA9E-6FFD-A612-F905E4A53857}"/>
              </a:ext>
            </a:extLst>
          </p:cNvPr>
          <p:cNvSpPr>
            <a:spLocks noGrp="1"/>
          </p:cNvSpPr>
          <p:nvPr>
            <p:ph type="body" idx="1"/>
          </p:nvPr>
        </p:nvSpPr>
        <p:spPr>
          <a:xfrm>
            <a:off x="5370153" y="1526033"/>
            <a:ext cx="5536397" cy="3935281"/>
          </a:xfrm>
        </p:spPr>
        <p:txBody>
          <a:bodyPr vert="horz" lIns="91440" tIns="45720" rIns="91440" bIns="45720" rtlCol="0">
            <a:normAutofit/>
          </a:bodyPr>
          <a:lstStyle/>
          <a:p>
            <a:pPr>
              <a:spcAft>
                <a:spcPts val="800"/>
              </a:spcAft>
            </a:pPr>
            <a:r>
              <a:rPr lang="en-US" sz="2000" b="1">
                <a:effectLst/>
              </a:rPr>
              <a:t>Lithuania: </a:t>
            </a:r>
            <a:r>
              <a:rPr lang="en-US" sz="2000">
                <a:effectLst/>
              </a:rPr>
              <a:t>citizens of the Russian Federation and legal entities established or controlled by them, cannot acquire ownership of immovable property located in the territory of the Republic of Lithuania. </a:t>
            </a:r>
          </a:p>
          <a:p>
            <a:r>
              <a:rPr lang="en-US" sz="2000" b="1" i="0" u="none" strike="noStrike" baseline="0"/>
              <a:t>Reciprocity Conditions</a:t>
            </a:r>
            <a:r>
              <a:rPr lang="en-US" sz="2000" b="0" i="0" u="none" strike="noStrike" baseline="0"/>
              <a:t>: Limitations based on reciprocity agreements for foreign nationals acquiring real estate ownership: Verification of reciprocity conditions for foreign citizens acquiring property.</a:t>
            </a:r>
          </a:p>
          <a:p>
            <a:r>
              <a:rPr lang="en-US" sz="2000"/>
              <a:t>  Italy and Bulgaria. </a:t>
            </a:r>
          </a:p>
          <a:p>
            <a:pPr>
              <a:spcAft>
                <a:spcPts val="800"/>
              </a:spcAft>
            </a:pPr>
            <a:endParaRPr lang="en-US" sz="2000">
              <a:effectLst/>
            </a:endParaRPr>
          </a:p>
          <a:p>
            <a:endParaRPr lang="en-US" sz="2000"/>
          </a:p>
        </p:txBody>
      </p:sp>
    </p:spTree>
    <p:extLst>
      <p:ext uri="{BB962C8B-B14F-4D97-AF65-F5344CB8AC3E}">
        <p14:creationId xmlns:p14="http://schemas.microsoft.com/office/powerpoint/2010/main" val="30632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E6519B1-444D-F45F-2C03-A48E4562830B}"/>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100" b="1" i="0" u="none" strike="noStrike" kern="1200" baseline="0" dirty="0">
                <a:solidFill>
                  <a:srgbClr val="FFFFFF"/>
                </a:solidFill>
                <a:latin typeface="+mj-lt"/>
                <a:ea typeface="+mj-ea"/>
                <a:cs typeface="+mj-cs"/>
              </a:rPr>
              <a:t> Country-Specific Limitations:</a:t>
            </a:r>
            <a:br>
              <a:rPr lang="en-US" sz="3100" b="1" i="0" u="none" strike="noStrike" kern="1200" baseline="0" dirty="0">
                <a:solidFill>
                  <a:srgbClr val="FFFFFF"/>
                </a:solidFill>
                <a:latin typeface="+mj-lt"/>
                <a:ea typeface="+mj-ea"/>
                <a:cs typeface="+mj-cs"/>
              </a:rPr>
            </a:br>
            <a:r>
              <a:rPr lang="en-US" sz="3100" kern="1200" dirty="0">
                <a:solidFill>
                  <a:srgbClr val="FFFFFF"/>
                </a:solidFill>
                <a:effectLst/>
                <a:latin typeface="+mj-lt"/>
                <a:ea typeface="+mj-ea"/>
                <a:cs typeface="+mj-cs"/>
              </a:rPr>
              <a:t>Most EU countries have limitations on foreign ownership of real estate, especially in agricultural areas.</a:t>
            </a:r>
            <a:br>
              <a:rPr lang="en-US" sz="3100" kern="1200" dirty="0">
                <a:solidFill>
                  <a:srgbClr val="FFFFFF"/>
                </a:solidFill>
                <a:effectLst/>
                <a:latin typeface="+mj-lt"/>
                <a:ea typeface="+mj-ea"/>
                <a:cs typeface="+mj-cs"/>
              </a:rPr>
            </a:br>
            <a:endParaRPr lang="en-US" sz="3100" b="1" i="0" u="none" strike="noStrike" kern="1200" baseline="0" dirty="0">
              <a:solidFill>
                <a:srgbClr val="FFFFFF"/>
              </a:solidFill>
              <a:latin typeface="+mj-lt"/>
              <a:ea typeface="+mj-ea"/>
              <a:cs typeface="+mj-cs"/>
            </a:endParaRP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Marcador de contenido 7">
            <a:extLst>
              <a:ext uri="{FF2B5EF4-FFF2-40B4-BE49-F238E27FC236}">
                <a16:creationId xmlns:a16="http://schemas.microsoft.com/office/drawing/2014/main" id="{6738D6AA-1575-D585-499F-1F02BDE9BB33}"/>
              </a:ext>
            </a:extLst>
          </p:cNvPr>
          <p:cNvSpPr>
            <a:spLocks noGrp="1"/>
          </p:cNvSpPr>
          <p:nvPr>
            <p:ph sz="half" idx="1"/>
          </p:nvPr>
        </p:nvSpPr>
        <p:spPr>
          <a:xfrm>
            <a:off x="4447308" y="591344"/>
            <a:ext cx="6906491" cy="5585619"/>
          </a:xfrm>
        </p:spPr>
        <p:txBody>
          <a:bodyPr vert="horz" lIns="91440" tIns="45720" rIns="91440" bIns="45720" rtlCol="0" anchor="ctr">
            <a:normAutofit/>
          </a:bodyPr>
          <a:lstStyle/>
          <a:p>
            <a:pPr marL="342900" lvl="0">
              <a:spcAft>
                <a:spcPts val="800"/>
              </a:spcAft>
              <a:buSzPts val="1000"/>
              <a:tabLst>
                <a:tab pos="457200" algn="l"/>
              </a:tabLst>
            </a:pPr>
            <a:endParaRPr lang="en-US" sz="1100">
              <a:effectLst/>
            </a:endParaRPr>
          </a:p>
          <a:p>
            <a:pPr>
              <a:spcAft>
                <a:spcPts val="800"/>
              </a:spcAft>
            </a:pPr>
            <a:r>
              <a:rPr lang="en-US" sz="1100">
                <a:effectLst/>
              </a:rPr>
              <a:t>-</a:t>
            </a:r>
            <a:r>
              <a:rPr lang="en-US" sz="1100" b="1">
                <a:effectLst/>
              </a:rPr>
              <a:t>Austria</a:t>
            </a:r>
            <a:r>
              <a:rPr lang="en-US" sz="1100">
                <a:effectLst/>
              </a:rPr>
              <a:t>: They might be limitations only for non-Europeans citizens at a regional level. </a:t>
            </a:r>
          </a:p>
          <a:p>
            <a:pPr>
              <a:spcAft>
                <a:spcPts val="800"/>
              </a:spcAft>
            </a:pPr>
            <a:r>
              <a:rPr lang="en-US" sz="1100">
                <a:effectLst/>
              </a:rPr>
              <a:t>-</a:t>
            </a:r>
            <a:r>
              <a:rPr lang="en-US" sz="1100" b="1">
                <a:effectLst/>
              </a:rPr>
              <a:t>Bulgaria</a:t>
            </a:r>
            <a:r>
              <a:rPr lang="en-US" sz="1100">
                <a:effectLst/>
              </a:rPr>
              <a:t>: restrictions only in agricultural areas. If the foreign is outside the EU the restrictions are under the terms of the international agreements. For EU members there is a special law. </a:t>
            </a:r>
          </a:p>
          <a:p>
            <a:pPr>
              <a:spcAft>
                <a:spcPts val="800"/>
              </a:spcAft>
            </a:pPr>
            <a:r>
              <a:rPr lang="en-US" sz="1100" b="1">
                <a:effectLst/>
              </a:rPr>
              <a:t>-Croatia</a:t>
            </a:r>
            <a:r>
              <a:rPr lang="en-US" sz="1100">
                <a:effectLst/>
              </a:rPr>
              <a:t>: Foreign nationals from outside the EU, the Republic of Iceland, the Principality of Liechtenstein, the Kingdom of Norway and the Swiss Confederation can acquire real estate ownership in the territory of the Republic of Croatia, under the assumption of reciprocity, with authorization. Only in some agricultural areas. Also, they might be limitations based on the condition of reciprocity. </a:t>
            </a:r>
          </a:p>
          <a:p>
            <a:pPr>
              <a:spcAft>
                <a:spcPts val="800"/>
              </a:spcAft>
            </a:pPr>
            <a:r>
              <a:rPr lang="en-US" sz="1100" b="1">
                <a:effectLst/>
              </a:rPr>
              <a:t>-Estonia</a:t>
            </a:r>
            <a:r>
              <a:rPr lang="en-US" sz="1100">
                <a:effectLst/>
              </a:rPr>
              <a:t>: limitations for citizens outside of the EEA, and only in some agricultural and forest areas and small islands.</a:t>
            </a:r>
          </a:p>
          <a:p>
            <a:pPr>
              <a:spcAft>
                <a:spcPts val="800"/>
              </a:spcAft>
            </a:pPr>
            <a:br>
              <a:rPr lang="en-US" sz="1100">
                <a:effectLst/>
              </a:rPr>
            </a:br>
            <a:r>
              <a:rPr lang="en-US" sz="1100" b="1">
                <a:effectLst/>
              </a:rPr>
              <a:t>-Finland</a:t>
            </a:r>
            <a:r>
              <a:rPr lang="en-US" sz="1100">
                <a:effectLst/>
              </a:rPr>
              <a:t>: There are limitations for foreign outside the EU and EEA, who need a permit to buy property. The State has a right of pre-emption in some strategic areas. This right applies to every citizen, algo nationals. </a:t>
            </a:r>
          </a:p>
          <a:p>
            <a:pPr>
              <a:spcAft>
                <a:spcPts val="800"/>
              </a:spcAft>
            </a:pPr>
            <a:r>
              <a:rPr lang="en-US" sz="1100" b="1">
                <a:effectLst/>
              </a:rPr>
              <a:t>-Hungary</a:t>
            </a:r>
            <a:r>
              <a:rPr lang="en-US" sz="1100">
                <a:effectLst/>
              </a:rPr>
              <a:t>: there are limitations on lease and alienation of apartments and premises (except for EU, EFTA and Switzerland citizens) and over agricultural and forestry lands (only for non-EU citizens). </a:t>
            </a:r>
          </a:p>
          <a:p>
            <a:pPr>
              <a:spcAft>
                <a:spcPts val="800"/>
              </a:spcAft>
            </a:pPr>
            <a:br>
              <a:rPr lang="en-US" sz="1100">
                <a:effectLst/>
              </a:rPr>
            </a:br>
            <a:r>
              <a:rPr lang="en-US" sz="1100" b="1">
                <a:effectLst/>
              </a:rPr>
              <a:t>-Italy:</a:t>
            </a:r>
            <a:r>
              <a:rPr lang="en-US" sz="1100">
                <a:effectLst/>
              </a:rPr>
              <a:t> limitations for every foreign. The limitations are based on the condition of reciprocity</a:t>
            </a:r>
          </a:p>
          <a:p>
            <a:pPr>
              <a:spcAft>
                <a:spcPts val="800"/>
              </a:spcAft>
            </a:pPr>
            <a:r>
              <a:rPr lang="en-US" sz="1100" b="1">
                <a:effectLst/>
              </a:rPr>
              <a:t>-Lithuania: </a:t>
            </a:r>
            <a:r>
              <a:rPr lang="en-US" sz="1100">
                <a:effectLst/>
              </a:rPr>
              <a:t>citizens of the Russian Federation and legal entities established or controlled by them, cannot acquire ownership of immovable property located in the territory of the Republic of Lithuania. </a:t>
            </a:r>
          </a:p>
          <a:p>
            <a:endParaRPr lang="en-US" sz="1100"/>
          </a:p>
        </p:txBody>
      </p:sp>
    </p:spTree>
    <p:extLst>
      <p:ext uri="{BB962C8B-B14F-4D97-AF65-F5344CB8AC3E}">
        <p14:creationId xmlns:p14="http://schemas.microsoft.com/office/powerpoint/2010/main" val="3027944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c 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9C5A41B7-1069-10FA-2B25-1F0D9794A3DA}"/>
              </a:ext>
            </a:extLst>
          </p:cNvPr>
          <p:cNvSpPr>
            <a:spLocks noGrp="1"/>
          </p:cNvSpPr>
          <p:nvPr>
            <p:ph sz="half" idx="1"/>
          </p:nvPr>
        </p:nvSpPr>
        <p:spPr>
          <a:xfrm>
            <a:off x="838200" y="1461360"/>
            <a:ext cx="5536397" cy="3935281"/>
          </a:xfrm>
        </p:spPr>
        <p:txBody>
          <a:bodyPr vert="horz" lIns="91440" tIns="45720" rIns="91440" bIns="45720" rtlCol="0">
            <a:normAutofit/>
          </a:bodyPr>
          <a:lstStyle/>
          <a:p>
            <a:pPr>
              <a:spcAft>
                <a:spcPts val="800"/>
              </a:spcAft>
            </a:pPr>
            <a:r>
              <a:rPr lang="en-US" sz="900" b="1">
                <a:effectLst/>
              </a:rPr>
              <a:t>-Malta:</a:t>
            </a:r>
            <a:r>
              <a:rPr lang="en-US" sz="900">
                <a:effectLst/>
              </a:rPr>
              <a:t> Every citizen including Maltese who have not resided continuously in Malta for a minimum of five years requires a permit to acquire immovable property for secondary residence purposes. Non-European citizens need always a permit. Only in some areas. </a:t>
            </a:r>
          </a:p>
          <a:p>
            <a:pPr>
              <a:spcAft>
                <a:spcPts val="800"/>
              </a:spcAft>
            </a:pPr>
            <a:r>
              <a:rPr lang="en-US" sz="900" b="1">
                <a:effectLst/>
              </a:rPr>
              <a:t>-Poland:</a:t>
            </a:r>
            <a:r>
              <a:rPr lang="en-US" sz="900">
                <a:effectLst/>
              </a:rPr>
              <a:t> foreigner from outside the EEA and Switzerland need a permit to buy real estate, except for an independent dwelling that provides with adequate housing conditions, except in some agricultural and border areas, where a permission is always needed. </a:t>
            </a:r>
            <a:br>
              <a:rPr lang="en-US" sz="900">
                <a:effectLst/>
              </a:rPr>
            </a:br>
            <a:endParaRPr lang="en-US" sz="900">
              <a:effectLst/>
            </a:endParaRPr>
          </a:p>
          <a:p>
            <a:pPr>
              <a:spcAft>
                <a:spcPts val="800"/>
              </a:spcAft>
            </a:pPr>
            <a:r>
              <a:rPr lang="en-US" sz="900" b="1">
                <a:effectLst/>
              </a:rPr>
              <a:t>-Romania</a:t>
            </a:r>
            <a:r>
              <a:rPr lang="en-US" sz="900">
                <a:effectLst/>
              </a:rPr>
              <a:t>: limitations for foreign from outside the EU and EEA. The limitations only in some land plots. </a:t>
            </a:r>
          </a:p>
          <a:p>
            <a:pPr>
              <a:spcAft>
                <a:spcPts val="800"/>
              </a:spcAft>
            </a:pPr>
            <a:r>
              <a:rPr lang="en-US" sz="900" b="1">
                <a:effectLst/>
              </a:rPr>
              <a:t>-Slovak Republic:</a:t>
            </a:r>
            <a:r>
              <a:rPr lang="en-US" sz="900">
                <a:effectLst/>
              </a:rPr>
              <a:t> limitations for foreign from outside the EU, the EEA and Switzerland, only in some agricultural areas.</a:t>
            </a:r>
          </a:p>
          <a:p>
            <a:pPr fontAlgn="base">
              <a:spcAft>
                <a:spcPts val="800"/>
              </a:spcAft>
            </a:pPr>
            <a:r>
              <a:rPr lang="en-US" sz="900">
                <a:effectLst/>
              </a:rPr>
              <a:t>-</a:t>
            </a:r>
            <a:r>
              <a:rPr lang="en-US" sz="900" b="1">
                <a:effectLst/>
              </a:rPr>
              <a:t>Spain: </a:t>
            </a:r>
            <a:r>
              <a:rPr lang="en-US" sz="900">
                <a:effectLst/>
              </a:rPr>
              <a:t>limitations for non-EU or EEA citizens. In some areas, the total extension of real estate belonging to ownership or encumbered with real rights in favor of foreign natural or legal persons will be set for each area, and an authorization is needed.</a:t>
            </a:r>
          </a:p>
          <a:p>
            <a:pPr fontAlgn="base">
              <a:spcAft>
                <a:spcPts val="800"/>
              </a:spcAft>
            </a:pPr>
            <a:r>
              <a:rPr lang="en-US" sz="900" b="1">
                <a:effectLst/>
              </a:rPr>
              <a:t>-Sweden:</a:t>
            </a:r>
            <a:r>
              <a:rPr lang="en-US" sz="900">
                <a:effectLst/>
              </a:rPr>
              <a:t> limitations regarding acquisition of certain agricultural properties. Applies to every citizen, national and non-national.</a:t>
            </a:r>
          </a:p>
          <a:p>
            <a:pPr>
              <a:spcAft>
                <a:spcPts val="800"/>
              </a:spcAft>
            </a:pPr>
            <a:br>
              <a:rPr lang="en-US" sz="900">
                <a:effectLst/>
              </a:rPr>
            </a:br>
            <a:r>
              <a:rPr lang="en-US" sz="900" i="1" u="sng">
                <a:effectLst/>
              </a:rPr>
              <a:t>Countries with no limitations:</a:t>
            </a:r>
            <a:br>
              <a:rPr lang="en-US" sz="900">
                <a:effectLst/>
              </a:rPr>
            </a:br>
            <a:br>
              <a:rPr lang="en-US" sz="900">
                <a:effectLst/>
              </a:rPr>
            </a:br>
            <a:r>
              <a:rPr lang="en-US" sz="900">
                <a:effectLst/>
              </a:rPr>
              <a:t>-The Netherlands, Ireland, Portugal, </a:t>
            </a:r>
          </a:p>
          <a:p>
            <a:pPr>
              <a:spcAft>
                <a:spcPts val="800"/>
              </a:spcAft>
            </a:pPr>
            <a:endParaRPr lang="en-US" sz="900">
              <a:effectLst/>
            </a:endParaRPr>
          </a:p>
          <a:p>
            <a:endParaRPr lang="en-US" sz="900"/>
          </a:p>
        </p:txBody>
      </p:sp>
      <p:sp>
        <p:nvSpPr>
          <p:cNvPr id="17"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240801"/>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E319104EBA25B44BDCE9A2FB31C6748" ma:contentTypeVersion="18" ma:contentTypeDescription="Crear nuevo documento." ma:contentTypeScope="" ma:versionID="7bebd931e79577c35a1d4e2ef98bd475">
  <xsd:schema xmlns:xsd="http://www.w3.org/2001/XMLSchema" xmlns:xs="http://www.w3.org/2001/XMLSchema" xmlns:p="http://schemas.microsoft.com/office/2006/metadata/properties" xmlns:ns2="f44f20c0-8dbc-4b5c-9096-fd3e4d0777c4" xmlns:ns3="e66461d7-75a6-4067-a786-bcc092b1a58c" targetNamespace="http://schemas.microsoft.com/office/2006/metadata/properties" ma:root="true" ma:fieldsID="fa426ec1391e24cd8a0762d7439e6fa7" ns2:_="" ns3:_="">
    <xsd:import namespace="f44f20c0-8dbc-4b5c-9096-fd3e4d0777c4"/>
    <xsd:import namespace="e66461d7-75a6-4067-a786-bcc092b1a5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4f20c0-8dbc-4b5c-9096-fd3e4d0777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ba94f69d-739d-4ca6-b5bf-1b29db5e72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6461d7-75a6-4067-a786-bcc092b1a58c" elementFormDefault="qualified">
    <xsd:import namespace="http://schemas.microsoft.com/office/2006/documentManagement/types"/>
    <xsd:import namespace="http://schemas.microsoft.com/office/infopath/2007/PartnerControls"/>
    <xsd:element name="SharedWithUsers" ma:index="1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edb4c49f-9f6b-4214-a675-01a046996ba2}" ma:internalName="TaxCatchAll" ma:showField="CatchAllData" ma:web="e66461d7-75a6-4067-a786-bcc092b1a5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66461d7-75a6-4067-a786-bcc092b1a58c" xsi:nil="true"/>
    <lcf76f155ced4ddcb4097134ff3c332f xmlns="f44f20c0-8dbc-4b5c-9096-fd3e4d0777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7C5B74-9740-4100-A683-563E45098408}"/>
</file>

<file path=customXml/itemProps2.xml><?xml version="1.0" encoding="utf-8"?>
<ds:datastoreItem xmlns:ds="http://schemas.openxmlformats.org/officeDocument/2006/customXml" ds:itemID="{BEF66C4D-075C-48B7-8C7C-414E259A1CB9}"/>
</file>

<file path=customXml/itemProps3.xml><?xml version="1.0" encoding="utf-8"?>
<ds:datastoreItem xmlns:ds="http://schemas.openxmlformats.org/officeDocument/2006/customXml" ds:itemID="{4323B260-AA4C-47CA-A729-6E0A86149F94}"/>
</file>

<file path=docProps/app.xml><?xml version="1.0" encoding="utf-8"?>
<Properties xmlns="http://schemas.openxmlformats.org/officeDocument/2006/extended-properties" xmlns:vt="http://schemas.openxmlformats.org/officeDocument/2006/docPropsVTypes">
  <Template>Office Theme</Template>
  <TotalTime>66</TotalTime>
  <Words>1749</Words>
  <Application>Microsoft Office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Calibri</vt:lpstr>
      <vt:lpstr>Office Theme</vt:lpstr>
      <vt:lpstr>Foreign Ownership Limitations in the EU: Safeguarding National Interests</vt:lpstr>
      <vt:lpstr>Understanding the Regulatory Landscape</vt:lpstr>
      <vt:lpstr>Overview of Foreign Ownership Restrictions</vt:lpstr>
      <vt:lpstr>Types of Immovable Properties Subject to Restrictions</vt:lpstr>
      <vt:lpstr>PowerPoint Presentation</vt:lpstr>
      <vt:lpstr>To which kind of foreign citizens, the limitations described by countries are set? </vt:lpstr>
      <vt:lpstr>To which kind of foreign citizens, the limitations described by countries are set? </vt:lpstr>
      <vt:lpstr> Country-Specific Limitations: Most EU countries have limitations on foreign ownership of real estate, especially in agricultural areas. </vt:lpstr>
      <vt:lpstr>PowerPoint Presentation</vt:lpstr>
      <vt:lpstr>Which countries apply limitations for defensive purpose? </vt:lpstr>
      <vt:lpstr>Which countries apply limitations for economic purpose? </vt:lpstr>
      <vt:lpstr>Which limitations exist and which countries stablishes them for residential property? Specific restrictions on the acquisition of residential properties by non-EU citizens. </vt:lpstr>
      <vt:lpstr>Types of Transfers: To which kind of transfer the limitations apply?</vt:lpstr>
      <vt:lpstr>Which countries include pre-emption rights?</vt:lpstr>
      <vt:lpstr> Teresa Touriñán ELRN Contact point- SPAIN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Ownership Limitations in the EU: Safeguarding National Interests</dc:title>
  <dc:creator>Teresa Touriñán</dc:creator>
  <cp:lastModifiedBy>ELRA Secretariat</cp:lastModifiedBy>
  <cp:revision>2</cp:revision>
  <dcterms:created xsi:type="dcterms:W3CDTF">2024-03-05T23:10:52Z</dcterms:created>
  <dcterms:modified xsi:type="dcterms:W3CDTF">2024-03-07T11:34:49Z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0x0101003E319104EBA25B44BDCE9A2FB31C6748</vt:lpwstr>
  </property>
</Properties>
</file>