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webextensions/webextension1.xml" ContentType="application/vnd.ms-office.webextension+xml"/>
  <Override PartName="/ppt/webextensions/webextension2.xml" ContentType="application/vnd.ms-office.webextension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webextensions/taskpanes.xml" ContentType="application/vnd.ms-office.webextensiontaskpanes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3" r:id="rId3"/>
    <p:sldId id="264" r:id="rId4"/>
    <p:sldId id="265" r:id="rId5"/>
    <p:sldId id="266" r:id="rId6"/>
    <p:sldId id="267" r:id="rId7"/>
    <p:sldId id="268" r:id="rId8"/>
    <p:sldId id="275" r:id="rId9"/>
    <p:sldId id="270" r:id="rId10"/>
    <p:sldId id="274" r:id="rId11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139" autoAdjust="0"/>
  </p:normalViewPr>
  <p:slideViewPr>
    <p:cSldViewPr snapToGrid="0">
      <p:cViewPr varScale="1">
        <p:scale>
          <a:sx n="95" d="100"/>
          <a:sy n="95" d="100"/>
        </p:scale>
        <p:origin x="119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315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hyperlink" Target="mailto:sjef.vanerp@kpnmail.nl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mailto:sjef.vanerp@kpnmail.nl" TargetMode="External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E3FFC0C-9D37-4C11-BB13-B1E98D23E3D5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BEFFCD9-EBF8-4D1E-BB20-6C40B4C88096}">
      <dgm:prSet/>
      <dgm:spPr/>
      <dgm:t>
        <a:bodyPr/>
        <a:lstStyle/>
        <a:p>
          <a:pPr>
            <a:defRPr cap="all"/>
          </a:pPr>
          <a:r>
            <a:rPr lang="en-GB" i="1" dirty="0"/>
            <a:t>em. Prof. </a:t>
          </a:r>
          <a:r>
            <a:rPr lang="en-GB" i="1" dirty="0" err="1"/>
            <a:t>dr.</a:t>
          </a:r>
          <a:r>
            <a:rPr lang="en-GB" i="1" dirty="0"/>
            <a:t> J.H.M. (Sjef) van Erp</a:t>
          </a:r>
          <a:endParaRPr lang="en-US" dirty="0"/>
        </a:p>
      </dgm:t>
    </dgm:pt>
    <dgm:pt modelId="{7A7A27FF-F284-4992-8AC6-A3D3D2D2C885}" type="parTrans" cxnId="{AAAAAA91-E3C8-4A80-8229-3693FAFC20D1}">
      <dgm:prSet/>
      <dgm:spPr/>
      <dgm:t>
        <a:bodyPr/>
        <a:lstStyle/>
        <a:p>
          <a:endParaRPr lang="en-US"/>
        </a:p>
      </dgm:t>
    </dgm:pt>
    <dgm:pt modelId="{FC5072D1-54BE-4AF2-B73D-D4F33036AD5D}" type="sibTrans" cxnId="{AAAAAA91-E3C8-4A80-8229-3693FAFC20D1}">
      <dgm:prSet/>
      <dgm:spPr/>
      <dgm:t>
        <a:bodyPr/>
        <a:lstStyle/>
        <a:p>
          <a:endParaRPr lang="en-US"/>
        </a:p>
      </dgm:t>
    </dgm:pt>
    <dgm:pt modelId="{2B942DAA-0C98-4B0A-8CB4-3534C7F6A4EC}">
      <dgm:prSet/>
      <dgm:spPr/>
      <dgm:t>
        <a:bodyPr/>
        <a:lstStyle/>
        <a:p>
          <a:pPr>
            <a:defRPr cap="all"/>
          </a:pPr>
          <a:r>
            <a:rPr lang="en-GB" i="1"/>
            <a:t>Visiting Professor Trento University</a:t>
          </a:r>
          <a:endParaRPr lang="en-US"/>
        </a:p>
      </dgm:t>
    </dgm:pt>
    <dgm:pt modelId="{5C87396E-4CB2-417C-99CE-5F3E255D47A7}" type="parTrans" cxnId="{C65B3648-C103-4E60-AE2D-F9D0741662C6}">
      <dgm:prSet/>
      <dgm:spPr/>
      <dgm:t>
        <a:bodyPr/>
        <a:lstStyle/>
        <a:p>
          <a:endParaRPr lang="en-US"/>
        </a:p>
      </dgm:t>
    </dgm:pt>
    <dgm:pt modelId="{7382A648-B1AF-4AD5-BF78-AD5A1008059E}" type="sibTrans" cxnId="{C65B3648-C103-4E60-AE2D-F9D0741662C6}">
      <dgm:prSet/>
      <dgm:spPr/>
      <dgm:t>
        <a:bodyPr/>
        <a:lstStyle/>
        <a:p>
          <a:endParaRPr lang="en-US"/>
        </a:p>
      </dgm:t>
    </dgm:pt>
    <dgm:pt modelId="{E45736F1-3AE5-4E8D-A0C0-0E61F1462082}">
      <dgm:prSet/>
      <dgm:spPr/>
      <dgm:t>
        <a:bodyPr/>
        <a:lstStyle/>
        <a:p>
          <a:pPr>
            <a:defRPr cap="all"/>
          </a:pPr>
          <a:r>
            <a:rPr lang="en-GB" i="1">
              <a:hlinkClick xmlns:r="http://schemas.openxmlformats.org/officeDocument/2006/relationships" r:id="rId1"/>
            </a:rPr>
            <a:t>sjef.vanerp@kpnmail.nl</a:t>
          </a:r>
          <a:r>
            <a:rPr lang="en-GB" i="1"/>
            <a:t> </a:t>
          </a:r>
          <a:endParaRPr lang="en-US"/>
        </a:p>
      </dgm:t>
    </dgm:pt>
    <dgm:pt modelId="{AF2995FB-DB66-4B38-93BC-036998E49D7E}" type="parTrans" cxnId="{3807FEB7-C2D5-49A6-8F94-8DCAEDD02893}">
      <dgm:prSet/>
      <dgm:spPr/>
      <dgm:t>
        <a:bodyPr/>
        <a:lstStyle/>
        <a:p>
          <a:endParaRPr lang="en-US"/>
        </a:p>
      </dgm:t>
    </dgm:pt>
    <dgm:pt modelId="{24C591C5-A6BA-40A1-9CF4-5791F9E8846C}" type="sibTrans" cxnId="{3807FEB7-C2D5-49A6-8F94-8DCAEDD02893}">
      <dgm:prSet/>
      <dgm:spPr/>
      <dgm:t>
        <a:bodyPr/>
        <a:lstStyle/>
        <a:p>
          <a:endParaRPr lang="en-US"/>
        </a:p>
      </dgm:t>
    </dgm:pt>
    <dgm:pt modelId="{CBECA88F-CD74-47AF-8F1E-06BB23F1D461}" type="pres">
      <dgm:prSet presAssocID="{FE3FFC0C-9D37-4C11-BB13-B1E98D23E3D5}" presName="root" presStyleCnt="0">
        <dgm:presLayoutVars>
          <dgm:dir/>
          <dgm:resizeHandles val="exact"/>
        </dgm:presLayoutVars>
      </dgm:prSet>
      <dgm:spPr/>
    </dgm:pt>
    <dgm:pt modelId="{78AC18EB-5F28-441D-AEC3-18DD03620AAB}" type="pres">
      <dgm:prSet presAssocID="{2BEFFCD9-EBF8-4D1E-BB20-6C40B4C88096}" presName="compNode" presStyleCnt="0"/>
      <dgm:spPr/>
    </dgm:pt>
    <dgm:pt modelId="{F6A5CD03-FE58-4E30-810A-9087DFBA4668}" type="pres">
      <dgm:prSet presAssocID="{2BEFFCD9-EBF8-4D1E-BB20-6C40B4C88096}" presName="iconBgRect" presStyleLbl="bgShp" presStyleIdx="0" presStyleCnt="3"/>
      <dgm:spPr/>
    </dgm:pt>
    <dgm:pt modelId="{D050C738-3517-4CBA-A178-0E769BF926D5}" type="pres">
      <dgm:prSet presAssocID="{2BEFFCD9-EBF8-4D1E-BB20-6C40B4C88096}" presName="iconRect" presStyleLbl="node1" presStyleIdx="0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ts"/>
        </a:ext>
      </dgm:extLst>
    </dgm:pt>
    <dgm:pt modelId="{DD420381-C5AE-442A-9FBA-B1EBF29051F3}" type="pres">
      <dgm:prSet presAssocID="{2BEFFCD9-EBF8-4D1E-BB20-6C40B4C88096}" presName="spaceRect" presStyleCnt="0"/>
      <dgm:spPr/>
    </dgm:pt>
    <dgm:pt modelId="{9266ADF5-B241-4C07-B171-AEF1A207E108}" type="pres">
      <dgm:prSet presAssocID="{2BEFFCD9-EBF8-4D1E-BB20-6C40B4C88096}" presName="textRect" presStyleLbl="revTx" presStyleIdx="0" presStyleCnt="3">
        <dgm:presLayoutVars>
          <dgm:chMax val="1"/>
          <dgm:chPref val="1"/>
        </dgm:presLayoutVars>
      </dgm:prSet>
      <dgm:spPr/>
    </dgm:pt>
    <dgm:pt modelId="{609407C4-06F2-491F-8A47-A4E477A3C323}" type="pres">
      <dgm:prSet presAssocID="{FC5072D1-54BE-4AF2-B73D-D4F33036AD5D}" presName="sibTrans" presStyleCnt="0"/>
      <dgm:spPr/>
    </dgm:pt>
    <dgm:pt modelId="{25D39A44-F7D1-49B7-B402-6376779F4CE9}" type="pres">
      <dgm:prSet presAssocID="{2B942DAA-0C98-4B0A-8CB4-3534C7F6A4EC}" presName="compNode" presStyleCnt="0"/>
      <dgm:spPr/>
    </dgm:pt>
    <dgm:pt modelId="{301AC2A5-1B20-4122-9194-3F735F674FAE}" type="pres">
      <dgm:prSet presAssocID="{2B942DAA-0C98-4B0A-8CB4-3534C7F6A4EC}" presName="iconBgRect" presStyleLbl="bgShp" presStyleIdx="1" presStyleCnt="3"/>
      <dgm:spPr/>
    </dgm:pt>
    <dgm:pt modelId="{D5C53F60-FB82-4843-A190-B26BB6620184}" type="pres">
      <dgm:prSet presAssocID="{2B942DAA-0C98-4B0A-8CB4-3534C7F6A4EC}" presName="iconRect" presStyleLbl="node1" presStyleIdx="1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ent"/>
        </a:ext>
      </dgm:extLst>
    </dgm:pt>
    <dgm:pt modelId="{82DE25C8-1D84-4110-87C3-5EA8DEA7C409}" type="pres">
      <dgm:prSet presAssocID="{2B942DAA-0C98-4B0A-8CB4-3534C7F6A4EC}" presName="spaceRect" presStyleCnt="0"/>
      <dgm:spPr/>
    </dgm:pt>
    <dgm:pt modelId="{73952EAB-1296-4654-9944-74AC36DB9A4E}" type="pres">
      <dgm:prSet presAssocID="{2B942DAA-0C98-4B0A-8CB4-3534C7F6A4EC}" presName="textRect" presStyleLbl="revTx" presStyleIdx="1" presStyleCnt="3">
        <dgm:presLayoutVars>
          <dgm:chMax val="1"/>
          <dgm:chPref val="1"/>
        </dgm:presLayoutVars>
      </dgm:prSet>
      <dgm:spPr/>
    </dgm:pt>
    <dgm:pt modelId="{6F457843-4363-45A8-AA24-9FC9CA67BFEB}" type="pres">
      <dgm:prSet presAssocID="{7382A648-B1AF-4AD5-BF78-AD5A1008059E}" presName="sibTrans" presStyleCnt="0"/>
      <dgm:spPr/>
    </dgm:pt>
    <dgm:pt modelId="{0BC029F4-0E6F-4539-992D-F75DE362FD9F}" type="pres">
      <dgm:prSet presAssocID="{E45736F1-3AE5-4E8D-A0C0-0E61F1462082}" presName="compNode" presStyleCnt="0"/>
      <dgm:spPr/>
    </dgm:pt>
    <dgm:pt modelId="{1B9FB0BE-EC3E-45DF-8683-ADC7E49A3FF9}" type="pres">
      <dgm:prSet presAssocID="{E45736F1-3AE5-4E8D-A0C0-0E61F1462082}" presName="iconBgRect" presStyleLbl="bgShp" presStyleIdx="2" presStyleCnt="3"/>
      <dgm:spPr/>
    </dgm:pt>
    <dgm:pt modelId="{7E8F40A2-FFA4-4B0F-99C7-62AF55EA39B0}" type="pres">
      <dgm:prSet presAssocID="{E45736F1-3AE5-4E8D-A0C0-0E61F1462082}" presName="iconRect" presStyleLbl="node1" presStyleIdx="2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-mail"/>
        </a:ext>
      </dgm:extLst>
    </dgm:pt>
    <dgm:pt modelId="{2ADBD408-FF92-449F-B176-CD2EBCEE3D87}" type="pres">
      <dgm:prSet presAssocID="{E45736F1-3AE5-4E8D-A0C0-0E61F1462082}" presName="spaceRect" presStyleCnt="0"/>
      <dgm:spPr/>
    </dgm:pt>
    <dgm:pt modelId="{12B50643-C38B-4FFB-9766-AEA95CE345E6}" type="pres">
      <dgm:prSet presAssocID="{E45736F1-3AE5-4E8D-A0C0-0E61F1462082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C65B3648-C103-4E60-AE2D-F9D0741662C6}" srcId="{FE3FFC0C-9D37-4C11-BB13-B1E98D23E3D5}" destId="{2B942DAA-0C98-4B0A-8CB4-3534C7F6A4EC}" srcOrd="1" destOrd="0" parTransId="{5C87396E-4CB2-417C-99CE-5F3E255D47A7}" sibTransId="{7382A648-B1AF-4AD5-BF78-AD5A1008059E}"/>
    <dgm:cxn modelId="{AAAAAA91-E3C8-4A80-8229-3693FAFC20D1}" srcId="{FE3FFC0C-9D37-4C11-BB13-B1E98D23E3D5}" destId="{2BEFFCD9-EBF8-4D1E-BB20-6C40B4C88096}" srcOrd="0" destOrd="0" parTransId="{7A7A27FF-F284-4992-8AC6-A3D3D2D2C885}" sibTransId="{FC5072D1-54BE-4AF2-B73D-D4F33036AD5D}"/>
    <dgm:cxn modelId="{DFA997AF-8623-47D8-9616-BA81848675FC}" type="presOf" srcId="{E45736F1-3AE5-4E8D-A0C0-0E61F1462082}" destId="{12B50643-C38B-4FFB-9766-AEA95CE345E6}" srcOrd="0" destOrd="0" presId="urn:microsoft.com/office/officeart/2018/5/layout/IconCircleLabelList"/>
    <dgm:cxn modelId="{3807FEB7-C2D5-49A6-8F94-8DCAEDD02893}" srcId="{FE3FFC0C-9D37-4C11-BB13-B1E98D23E3D5}" destId="{E45736F1-3AE5-4E8D-A0C0-0E61F1462082}" srcOrd="2" destOrd="0" parTransId="{AF2995FB-DB66-4B38-93BC-036998E49D7E}" sibTransId="{24C591C5-A6BA-40A1-9CF4-5791F9E8846C}"/>
    <dgm:cxn modelId="{1E0A15C2-CE44-4B4B-9DAC-28A4992AB20F}" type="presOf" srcId="{2BEFFCD9-EBF8-4D1E-BB20-6C40B4C88096}" destId="{9266ADF5-B241-4C07-B171-AEF1A207E108}" srcOrd="0" destOrd="0" presId="urn:microsoft.com/office/officeart/2018/5/layout/IconCircleLabelList"/>
    <dgm:cxn modelId="{057370C8-741F-4E84-812E-408AE91BC265}" type="presOf" srcId="{2B942DAA-0C98-4B0A-8CB4-3534C7F6A4EC}" destId="{73952EAB-1296-4654-9944-74AC36DB9A4E}" srcOrd="0" destOrd="0" presId="urn:microsoft.com/office/officeart/2018/5/layout/IconCircleLabelList"/>
    <dgm:cxn modelId="{1899AFF8-3B71-4DCA-AAC8-B1EB01B8DC69}" type="presOf" srcId="{FE3FFC0C-9D37-4C11-BB13-B1E98D23E3D5}" destId="{CBECA88F-CD74-47AF-8F1E-06BB23F1D461}" srcOrd="0" destOrd="0" presId="urn:microsoft.com/office/officeart/2018/5/layout/IconCircleLabelList"/>
    <dgm:cxn modelId="{54BF5F95-7D85-4A21-A1DD-99C56877AFD0}" type="presParOf" srcId="{CBECA88F-CD74-47AF-8F1E-06BB23F1D461}" destId="{78AC18EB-5F28-441D-AEC3-18DD03620AAB}" srcOrd="0" destOrd="0" presId="urn:microsoft.com/office/officeart/2018/5/layout/IconCircleLabelList"/>
    <dgm:cxn modelId="{9259D176-06AE-4ADC-801D-25842930A6E3}" type="presParOf" srcId="{78AC18EB-5F28-441D-AEC3-18DD03620AAB}" destId="{F6A5CD03-FE58-4E30-810A-9087DFBA4668}" srcOrd="0" destOrd="0" presId="urn:microsoft.com/office/officeart/2018/5/layout/IconCircleLabelList"/>
    <dgm:cxn modelId="{1C3E0D11-68E8-46D9-9BF2-FB139CDFC669}" type="presParOf" srcId="{78AC18EB-5F28-441D-AEC3-18DD03620AAB}" destId="{D050C738-3517-4CBA-A178-0E769BF926D5}" srcOrd="1" destOrd="0" presId="urn:microsoft.com/office/officeart/2018/5/layout/IconCircleLabelList"/>
    <dgm:cxn modelId="{620AA281-699A-489C-839A-D8849BA9AE87}" type="presParOf" srcId="{78AC18EB-5F28-441D-AEC3-18DD03620AAB}" destId="{DD420381-C5AE-442A-9FBA-B1EBF29051F3}" srcOrd="2" destOrd="0" presId="urn:microsoft.com/office/officeart/2018/5/layout/IconCircleLabelList"/>
    <dgm:cxn modelId="{32412ABE-44B5-4BC0-8AC7-8AD18AB5E807}" type="presParOf" srcId="{78AC18EB-5F28-441D-AEC3-18DD03620AAB}" destId="{9266ADF5-B241-4C07-B171-AEF1A207E108}" srcOrd="3" destOrd="0" presId="urn:microsoft.com/office/officeart/2018/5/layout/IconCircleLabelList"/>
    <dgm:cxn modelId="{C33AA508-E8CF-488E-A0C8-91E4BCEAEAA4}" type="presParOf" srcId="{CBECA88F-CD74-47AF-8F1E-06BB23F1D461}" destId="{609407C4-06F2-491F-8A47-A4E477A3C323}" srcOrd="1" destOrd="0" presId="urn:microsoft.com/office/officeart/2018/5/layout/IconCircleLabelList"/>
    <dgm:cxn modelId="{E5BECA61-A4A3-4B64-9834-BB2248A7D6E4}" type="presParOf" srcId="{CBECA88F-CD74-47AF-8F1E-06BB23F1D461}" destId="{25D39A44-F7D1-49B7-B402-6376779F4CE9}" srcOrd="2" destOrd="0" presId="urn:microsoft.com/office/officeart/2018/5/layout/IconCircleLabelList"/>
    <dgm:cxn modelId="{79B0658E-1B95-4707-80E9-A5B7C421F2DB}" type="presParOf" srcId="{25D39A44-F7D1-49B7-B402-6376779F4CE9}" destId="{301AC2A5-1B20-4122-9194-3F735F674FAE}" srcOrd="0" destOrd="0" presId="urn:microsoft.com/office/officeart/2018/5/layout/IconCircleLabelList"/>
    <dgm:cxn modelId="{1279A1A6-5599-4D4F-8B98-00F935B53AAB}" type="presParOf" srcId="{25D39A44-F7D1-49B7-B402-6376779F4CE9}" destId="{D5C53F60-FB82-4843-A190-B26BB6620184}" srcOrd="1" destOrd="0" presId="urn:microsoft.com/office/officeart/2018/5/layout/IconCircleLabelList"/>
    <dgm:cxn modelId="{10483EB9-CA2B-4801-90DC-CA621B6955C4}" type="presParOf" srcId="{25D39A44-F7D1-49B7-B402-6376779F4CE9}" destId="{82DE25C8-1D84-4110-87C3-5EA8DEA7C409}" srcOrd="2" destOrd="0" presId="urn:microsoft.com/office/officeart/2018/5/layout/IconCircleLabelList"/>
    <dgm:cxn modelId="{596CD0F2-51F1-4DB1-A369-B16A06A0C6EF}" type="presParOf" srcId="{25D39A44-F7D1-49B7-B402-6376779F4CE9}" destId="{73952EAB-1296-4654-9944-74AC36DB9A4E}" srcOrd="3" destOrd="0" presId="urn:microsoft.com/office/officeart/2018/5/layout/IconCircleLabelList"/>
    <dgm:cxn modelId="{3B41BDC7-50B0-4E9A-8406-74C36B27A2E4}" type="presParOf" srcId="{CBECA88F-CD74-47AF-8F1E-06BB23F1D461}" destId="{6F457843-4363-45A8-AA24-9FC9CA67BFEB}" srcOrd="3" destOrd="0" presId="urn:microsoft.com/office/officeart/2018/5/layout/IconCircleLabelList"/>
    <dgm:cxn modelId="{C135DF3A-9930-4078-8641-8F44E155A378}" type="presParOf" srcId="{CBECA88F-CD74-47AF-8F1E-06BB23F1D461}" destId="{0BC029F4-0E6F-4539-992D-F75DE362FD9F}" srcOrd="4" destOrd="0" presId="urn:microsoft.com/office/officeart/2018/5/layout/IconCircleLabelList"/>
    <dgm:cxn modelId="{B54C7DC5-40B2-4991-B7C9-F0A633896CD9}" type="presParOf" srcId="{0BC029F4-0E6F-4539-992D-F75DE362FD9F}" destId="{1B9FB0BE-EC3E-45DF-8683-ADC7E49A3FF9}" srcOrd="0" destOrd="0" presId="urn:microsoft.com/office/officeart/2018/5/layout/IconCircleLabelList"/>
    <dgm:cxn modelId="{373C850F-B69D-4621-8E3A-32E421AF2C99}" type="presParOf" srcId="{0BC029F4-0E6F-4539-992D-F75DE362FD9F}" destId="{7E8F40A2-FFA4-4B0F-99C7-62AF55EA39B0}" srcOrd="1" destOrd="0" presId="urn:microsoft.com/office/officeart/2018/5/layout/IconCircleLabelList"/>
    <dgm:cxn modelId="{D521EDED-916B-462C-B9AA-323AD1EF688E}" type="presParOf" srcId="{0BC029F4-0E6F-4539-992D-F75DE362FD9F}" destId="{2ADBD408-FF92-449F-B176-CD2EBCEE3D87}" srcOrd="2" destOrd="0" presId="urn:microsoft.com/office/officeart/2018/5/layout/IconCircleLabelList"/>
    <dgm:cxn modelId="{E1687834-AF9B-40FC-9CA6-58A64522C67B}" type="presParOf" srcId="{0BC029F4-0E6F-4539-992D-F75DE362FD9F}" destId="{12B50643-C38B-4FFB-9766-AEA95CE345E6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A5CD03-FE58-4E30-810A-9087DFBA4668}">
      <dsp:nvSpPr>
        <dsp:cNvPr id="0" name=""/>
        <dsp:cNvSpPr/>
      </dsp:nvSpPr>
      <dsp:spPr>
        <a:xfrm>
          <a:off x="686307" y="17415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50C738-3517-4CBA-A178-0E769BF926D5}">
      <dsp:nvSpPr>
        <dsp:cNvPr id="0" name=""/>
        <dsp:cNvSpPr/>
      </dsp:nvSpPr>
      <dsp:spPr>
        <a:xfrm>
          <a:off x="1110432" y="598276"/>
          <a:ext cx="1141875" cy="114187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6ADF5-B241-4C07-B171-AEF1A207E108}">
      <dsp:nvSpPr>
        <dsp:cNvPr id="0" name=""/>
        <dsp:cNvSpPr/>
      </dsp:nvSpPr>
      <dsp:spPr>
        <a:xfrm>
          <a:off x="50119" y="278415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i="1" kern="1200" dirty="0"/>
            <a:t>em. Prof. </a:t>
          </a:r>
          <a:r>
            <a:rPr lang="en-GB" sz="2300" i="1" kern="1200" dirty="0" err="1"/>
            <a:t>dr.</a:t>
          </a:r>
          <a:r>
            <a:rPr lang="en-GB" sz="2300" i="1" kern="1200" dirty="0"/>
            <a:t> J.H.M. (Sjef) van Erp</a:t>
          </a:r>
          <a:endParaRPr lang="en-US" sz="2300" kern="1200" dirty="0"/>
        </a:p>
      </dsp:txBody>
      <dsp:txXfrm>
        <a:off x="50119" y="2784151"/>
        <a:ext cx="3262500" cy="720000"/>
      </dsp:txXfrm>
    </dsp:sp>
    <dsp:sp modelId="{301AC2A5-1B20-4122-9194-3F735F674FAE}">
      <dsp:nvSpPr>
        <dsp:cNvPr id="0" name=""/>
        <dsp:cNvSpPr/>
      </dsp:nvSpPr>
      <dsp:spPr>
        <a:xfrm>
          <a:off x="4519745" y="17415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C53F60-FB82-4843-A190-B26BB6620184}">
      <dsp:nvSpPr>
        <dsp:cNvPr id="0" name=""/>
        <dsp:cNvSpPr/>
      </dsp:nvSpPr>
      <dsp:spPr>
        <a:xfrm>
          <a:off x="4943870" y="598276"/>
          <a:ext cx="1141875" cy="1141875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52EAB-1296-4654-9944-74AC36DB9A4E}">
      <dsp:nvSpPr>
        <dsp:cNvPr id="0" name=""/>
        <dsp:cNvSpPr/>
      </dsp:nvSpPr>
      <dsp:spPr>
        <a:xfrm>
          <a:off x="3883557" y="278415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i="1" kern="1200"/>
            <a:t>Visiting Professor Trento University</a:t>
          </a:r>
          <a:endParaRPr lang="en-US" sz="2300" kern="1200"/>
        </a:p>
      </dsp:txBody>
      <dsp:txXfrm>
        <a:off x="3883557" y="2784151"/>
        <a:ext cx="3262500" cy="720000"/>
      </dsp:txXfrm>
    </dsp:sp>
    <dsp:sp modelId="{1B9FB0BE-EC3E-45DF-8683-ADC7E49A3FF9}">
      <dsp:nvSpPr>
        <dsp:cNvPr id="0" name=""/>
        <dsp:cNvSpPr/>
      </dsp:nvSpPr>
      <dsp:spPr>
        <a:xfrm>
          <a:off x="8353182" y="174151"/>
          <a:ext cx="1990125" cy="1990125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8F40A2-FFA4-4B0F-99C7-62AF55EA39B0}">
      <dsp:nvSpPr>
        <dsp:cNvPr id="0" name=""/>
        <dsp:cNvSpPr/>
      </dsp:nvSpPr>
      <dsp:spPr>
        <a:xfrm>
          <a:off x="8777307" y="598276"/>
          <a:ext cx="1141875" cy="1141875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222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50643-C38B-4FFB-9766-AEA95CE345E6}">
      <dsp:nvSpPr>
        <dsp:cNvPr id="0" name=""/>
        <dsp:cNvSpPr/>
      </dsp:nvSpPr>
      <dsp:spPr>
        <a:xfrm>
          <a:off x="7716995" y="2784151"/>
          <a:ext cx="32625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2300" i="1" kern="1200">
              <a:hlinkClick xmlns:r="http://schemas.openxmlformats.org/officeDocument/2006/relationships" r:id="rId7"/>
            </a:rPr>
            <a:t>sjef.vanerp@kpnmail.nl</a:t>
          </a:r>
          <a:r>
            <a:rPr lang="en-GB" sz="2300" i="1" kern="1200"/>
            <a:t> </a:t>
          </a:r>
          <a:endParaRPr lang="en-US" sz="2300" kern="1200"/>
        </a:p>
      </dsp:txBody>
      <dsp:txXfrm>
        <a:off x="7716995" y="2784151"/>
        <a:ext cx="32625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FF81CEA5-62FD-4C83-BDE3-91DFB9827D8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FA1CBFD-6AD0-48C4-B91B-58830F6F4C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D95C7D2-ABF9-47D5-A466-C024D5C5A4EE}" type="datetime1">
              <a:rPr lang="nl-NL" smtClean="0"/>
              <a:t>1-11-2024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A9E55D22-46A3-4B8C-AD40-252FE7896C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E70DCEF-9071-4B17-801B-37B4465C8E1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90168E-626C-4E60-93C0-A00D256094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93477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72C4D06-A9D8-4A2A-8BD7-6476B55DB23D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/>
              <a:t>Klik om de tekststijlen van het model te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6B3AB32-59DF-41F1-9618-EDFBF5049629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61805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C6B3AB32-59DF-41F1-9618-EDFBF5049629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0047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nl-NL" noProof="0" smtClean="0"/>
              <a:t>3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314040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nl-NL" noProof="0" smtClean="0"/>
              <a:t>4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111374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C6B3AB32-59DF-41F1-9618-EDFBF5049629}" type="slidenum">
              <a:rPr lang="nl-NL" noProof="0" smtClean="0"/>
              <a:t>8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4516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 noProof="0"/>
              <a:t>Klik om de subtitelstijl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5987116-4901-4649-9594-EB5BB5B891FF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10301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514DF9E-4CDC-43FA-9E45-80ADD6219AE2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54701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8839201" y="675726"/>
            <a:ext cx="2004164" cy="5183073"/>
          </a:xfrm>
        </p:spPr>
        <p:txBody>
          <a:bodyPr vert="eaVert"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774923" y="675726"/>
            <a:ext cx="7896279" cy="5183073"/>
          </a:xfrm>
        </p:spPr>
        <p:txBody>
          <a:bodyPr vert="eaVert"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A83F3FB-33AA-4FC5-8E07-D3459C94B810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91526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98C30F-0793-45F7-9D88-900024FC115E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73998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3043910"/>
            <a:ext cx="11029615" cy="149750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65C4826-BE1E-461D-99D2-2BA6332DA850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909290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,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C95475-4C0D-4899-B2C1-19355512A25B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68716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887219" y="2250892"/>
            <a:ext cx="5087075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581194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523735" y="2250892"/>
            <a:ext cx="5087073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217709" y="2926052"/>
            <a:ext cx="5393100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24E60D-6E2F-4B76-B9BE-7C0DA6060AC3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428574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9E451B9-61F0-4F77-B94D-B1A2EE9E8DE1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7" name="Rechthoek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6431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1D06FDC-A8B7-40A6-A4E8-02FDE5D699CA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412690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2" y="5262296"/>
            <a:ext cx="4909445" cy="689514"/>
          </a:xfrm>
        </p:spPr>
        <p:txBody>
          <a:bodyPr rtlCol="0"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447816" y="601200"/>
            <a:ext cx="11292840" cy="4204800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E3FC4FD-21F9-4A72-B14F-D07152C9B9DA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2923296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447817" y="599725"/>
            <a:ext cx="11290859" cy="3557252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B738FFE-BC55-4B56-87E2-2C977879A0D2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1280803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FC457B1E-AEFB-487E-A00C-BD3B08F41CB1}" type="datetime1">
              <a:rPr lang="nl-NL" noProof="0" smtClean="0"/>
              <a:t>1-11-2024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pPr rtl="0"/>
            <a:fld id="{D57F1E4F-1CFF-5643-939E-217C01CDF56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sp>
        <p:nvSpPr>
          <p:cNvPr id="9" name="Rechthoe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hthoe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hthoe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2855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hthoek 14">
            <a:extLst>
              <a:ext uri="{FF2B5EF4-FFF2-40B4-BE49-F238E27FC236}">
                <a16:creationId xmlns:a16="http://schemas.microsoft.com/office/drawing/2014/main" id="{493D4EDA-58E0-40CC-B3CA-14CDEB349D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7" name="Afbeelding 6" descr="Digitale verbindingen">
            <a:extLst>
              <a:ext uri="{FF2B5EF4-FFF2-40B4-BE49-F238E27FC236}">
                <a16:creationId xmlns:a16="http://schemas.microsoft.com/office/drawing/2014/main" id="{3840F91C-EDD0-4D4E-A4AB-E6C77856C8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265" t="9091" r="3502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17" name="Groep 16">
            <a:extLst>
              <a:ext uri="{FF2B5EF4-FFF2-40B4-BE49-F238E27FC236}">
                <a16:creationId xmlns:a16="http://schemas.microsoft.com/office/drawing/2014/main" id="{AA9EB0BC-A85E-4C26-B355-5DFCEF6CC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3643E56B-BD42-413D-B17D-7958270F5D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96C04F74-9467-4FA5-95DC-8D481A2974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  <p:sp>
          <p:nvSpPr>
            <p:cNvPr id="20" name="Rechthoek 19">
              <a:extLst>
                <a:ext uri="{FF2B5EF4-FFF2-40B4-BE49-F238E27FC236}">
                  <a16:creationId xmlns:a16="http://schemas.microsoft.com/office/drawing/2014/main" id="{D73DE1C3-5C37-42E9-A3F0-256F193832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GB"/>
            </a:p>
          </p:txBody>
        </p:sp>
      </p:grpSp>
      <p:sp>
        <p:nvSpPr>
          <p:cNvPr id="22" name="Rechthoek 21">
            <a:extLst>
              <a:ext uri="{FF2B5EF4-FFF2-40B4-BE49-F238E27FC236}">
                <a16:creationId xmlns:a16="http://schemas.microsoft.com/office/drawing/2014/main" id="{4A2E7EC3-E07C-46CE-9B25-41865A5068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2C5318-1A1E-49D0-B2E2-A4B0FA9E8A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4572000"/>
            <a:ext cx="10993549" cy="895244"/>
          </a:xfrm>
        </p:spPr>
        <p:txBody>
          <a:bodyPr rtlCol="0">
            <a:noAutofit/>
          </a:bodyPr>
          <a:lstStyle/>
          <a:p>
            <a:pPr algn="ctr" rtl="0"/>
            <a:r>
              <a:rPr lang="nl-NL" sz="4000" dirty="0">
                <a:solidFill>
                  <a:schemeClr val="bg1"/>
                </a:solidFill>
              </a:rPr>
              <a:t>data ‘</a:t>
            </a:r>
            <a:r>
              <a:rPr lang="nl-NL" sz="4000" dirty="0" err="1">
                <a:solidFill>
                  <a:schemeClr val="bg1"/>
                </a:solidFill>
              </a:rPr>
              <a:t>ownership</a:t>
            </a:r>
            <a:r>
              <a:rPr lang="nl-NL" sz="4000" dirty="0">
                <a:solidFill>
                  <a:schemeClr val="bg1"/>
                </a:solidFill>
              </a:rPr>
              <a:t>’ and Land </a:t>
            </a:r>
            <a:r>
              <a:rPr lang="nl-NL" sz="4000" dirty="0" err="1">
                <a:solidFill>
                  <a:schemeClr val="bg1"/>
                </a:solidFill>
              </a:rPr>
              <a:t>Registration</a:t>
            </a:r>
            <a:endParaRPr lang="nl-NL" sz="4000" dirty="0">
              <a:solidFill>
                <a:schemeClr val="bg1"/>
              </a:solidFill>
            </a:endParaRP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48B6CF59-4E5B-494D-A2F7-97ADD01E64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5467246"/>
            <a:ext cx="10993546" cy="484822"/>
          </a:xfrm>
        </p:spPr>
        <p:txBody>
          <a:bodyPr rtlCol="0">
            <a:normAutofit/>
          </a:bodyPr>
          <a:lstStyle/>
          <a:p>
            <a:pPr algn="ctr" rtl="0"/>
            <a:r>
              <a:rPr lang="nl-NL" dirty="0">
                <a:solidFill>
                  <a:srgbClr val="7CEBFF"/>
                </a:solidFill>
              </a:rPr>
              <a:t>The new frontier: digital </a:t>
            </a:r>
            <a:r>
              <a:rPr lang="nl-NL" dirty="0" err="1">
                <a:solidFill>
                  <a:srgbClr val="7CEBFF"/>
                </a:solidFill>
              </a:rPr>
              <a:t>succession</a:t>
            </a:r>
            <a:endParaRPr lang="nl-NL" dirty="0">
              <a:solidFill>
                <a:srgbClr val="7CE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700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5548-31C7-9346-3C31-9DD62AEA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anchor="b">
            <a:normAutofit/>
          </a:bodyPr>
          <a:lstStyle/>
          <a:p>
            <a:r>
              <a:rPr lang="en-US" dirty="0"/>
              <a:t>data ‘ownership’ and Land Registration</a:t>
            </a:r>
            <a:br>
              <a:rPr lang="en-GB" dirty="0"/>
            </a:br>
            <a:endParaRPr lang="en-GB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4A748982-DF49-293D-D822-00CBE15346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2570271"/>
              </p:ext>
            </p:extLst>
          </p:nvPr>
        </p:nvGraphicFramePr>
        <p:xfrm>
          <a:off x="581192" y="2180496"/>
          <a:ext cx="11029615" cy="3678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5199511"/>
      </p:ext>
    </p:extLst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E814B09E-6163-51A4-E72B-0877278545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pPr algn="ctr"/>
            <a:r>
              <a:rPr lang="en-US" dirty="0"/>
              <a:t>data ‘ownership’ and Land Registration</a:t>
            </a:r>
            <a:br>
              <a:rPr lang="en-US" dirty="0"/>
            </a:br>
            <a:endParaRPr lang="en-US" dirty="0"/>
          </a:p>
        </p:txBody>
      </p:sp>
      <p:pic>
        <p:nvPicPr>
          <p:cNvPr id="3" name="Afbeelding 2" descr="Afbeelding met tekst, menu, boek, papier&#10;&#10;Automatisch gegenereerde beschrijving">
            <a:extLst>
              <a:ext uri="{FF2B5EF4-FFF2-40B4-BE49-F238E27FC236}">
                <a16:creationId xmlns:a16="http://schemas.microsoft.com/office/drawing/2014/main" id="{A3B321F4-DBA2-FC11-902D-4781D68C8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870357" y="2228003"/>
            <a:ext cx="4844062" cy="3633047"/>
          </a:xfrm>
          <a:prstGeom prst="rect">
            <a:avLst/>
          </a:prstGeom>
          <a:noFill/>
        </p:spPr>
      </p:pic>
      <p:pic>
        <p:nvPicPr>
          <p:cNvPr id="4" name="Tijdelijke aanduiding voor inhoud 3" descr="Afbeelding met tekst, schermopname, persoon, pak&#10;&#10;Automatisch gegenereerde beschrijving">
            <a:extLst>
              <a:ext uri="{FF2B5EF4-FFF2-40B4-BE49-F238E27FC236}">
                <a16:creationId xmlns:a16="http://schemas.microsoft.com/office/drawing/2014/main" id="{638BD0E8-3B9B-2722-291A-88222BF93D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71702" y="2227263"/>
            <a:ext cx="5255646" cy="3633787"/>
          </a:xfrm>
        </p:spPr>
      </p:pic>
    </p:spTree>
    <p:extLst>
      <p:ext uri="{BB962C8B-B14F-4D97-AF65-F5344CB8AC3E}">
        <p14:creationId xmlns:p14="http://schemas.microsoft.com/office/powerpoint/2010/main" val="23950450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5548-31C7-9346-3C31-9DD62AEA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/>
              <a:t>data ‘ownership’ and Land Registration</a:t>
            </a:r>
            <a:br>
              <a:rPr lang="en-GB"/>
            </a:b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A8E2D-C181-D0E4-EEE3-7688151A0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pPr marL="324000" lvl="1" indent="0">
              <a:lnSpc>
                <a:spcPct val="90000"/>
              </a:lnSpc>
              <a:buNone/>
            </a:pPr>
            <a:r>
              <a:rPr lang="en-GB" sz="1300" b="1"/>
              <a:t>Introduction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A traditional view on a person’s ‘patrimony’ (‘estate’)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A changing view on ‘object’ and ‘subject’, and consequently ‘legal relationships’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Nature (an ‘object’) can become a ‘subject’, like data (e.g. a DAO)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A subject can become an object (e.g. a consumer’s profile)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Traditional property law provides a criterion for data to become an object: the data must be specific or specifiable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Only a change in the law can provide a criterion for the creation of a legal ‘subject’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Legal relationships are part of the numerus </a:t>
            </a:r>
            <a:r>
              <a:rPr lang="en-GB" sz="1300" err="1"/>
              <a:t>clausus</a:t>
            </a:r>
            <a:r>
              <a:rPr lang="en-GB" sz="1300"/>
              <a:t> and imply a vision of ‘subject’ and ‘object’ 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In succession, we have a physical person who passes away, leaving physical and digital assets and a virtual person who may continue</a:t>
            </a:r>
          </a:p>
        </p:txBody>
      </p:sp>
      <p:pic>
        <p:nvPicPr>
          <p:cNvPr id="5" name="Tijdelijke aanduiding voor inhoud 4" descr="Afbeelding met tekst, schermopname, persoon, hand">
            <a:extLst>
              <a:ext uri="{FF2B5EF4-FFF2-40B4-BE49-F238E27FC236}">
                <a16:creationId xmlns:a16="http://schemas.microsoft.com/office/drawing/2014/main" id="{84331A5E-220C-0F25-E3EB-123D265872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 r="1581" b="1"/>
          <a:stretch/>
        </p:blipFill>
        <p:spPr>
          <a:xfrm>
            <a:off x="6188417" y="2228003"/>
            <a:ext cx="5422392" cy="3633047"/>
          </a:xfrm>
          <a:noFill/>
        </p:spPr>
      </p:pic>
    </p:spTree>
    <p:extLst>
      <p:ext uri="{BB962C8B-B14F-4D97-AF65-F5344CB8AC3E}">
        <p14:creationId xmlns:p14="http://schemas.microsoft.com/office/powerpoint/2010/main" val="8307350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5548-31C7-9346-3C31-9DD62AEA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/>
              <a:t>data ‘ownership’ and Land Registration</a:t>
            </a:r>
            <a:br>
              <a:rPr lang="en-GB"/>
            </a:br>
            <a:endParaRPr lang="en-GB"/>
          </a:p>
        </p:txBody>
      </p:sp>
      <p:pic>
        <p:nvPicPr>
          <p:cNvPr id="15" name="Tijdelijke aanduiding voor inhoud 14" descr="Afbeelding met elektronica, stroomkring, Elektronisch onderdeel, Elektronische engineering&#10;&#10;Automatisch gegenereerde beschrijving">
            <a:extLst>
              <a:ext uri="{FF2B5EF4-FFF2-40B4-BE49-F238E27FC236}">
                <a16:creationId xmlns:a16="http://schemas.microsoft.com/office/drawing/2014/main" id="{1E6725DC-A2B2-6ECC-0B23-4218DDED14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81193" y="2688929"/>
            <a:ext cx="5422390" cy="2711195"/>
          </a:xfrm>
          <a:noFill/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A8E2D-C181-D0E4-EEE3-7688151A0D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300" b="1"/>
              <a:t>Digital succession, ‘property’, privacy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What is a ‘digital succession’? Form (last will) and Substance (digital assets)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Only legal rights regarding objects can be inherited by a recognised legal subject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Property law is made more complex by succession and privacy law (‘post-mortem privacy’)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Role of blockchain technology: last will as ‘block’, crypto-currencies, tokens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300"/>
              <a:t>(Proposed) legislative measures: 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GB" sz="1300"/>
              <a:t>	a. EU: (draft report by European Law Institute)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GB" sz="1300"/>
              <a:t>	b. US: (Uniform Law Commission) – Uniform Electronic Wills 	Act and Revised Uniform Fiduciary Access to Digital Assets Act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GB" sz="1300"/>
              <a:t>	c. Australia (NSW) – Report by NSW Law Reform Commission</a:t>
            </a:r>
            <a:endParaRPr lang="en-GB" sz="1300" dirty="0"/>
          </a:p>
        </p:txBody>
      </p:sp>
    </p:spTree>
    <p:extLst>
      <p:ext uri="{BB962C8B-B14F-4D97-AF65-F5344CB8AC3E}">
        <p14:creationId xmlns:p14="http://schemas.microsoft.com/office/powerpoint/2010/main" val="249695696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5548-31C7-9346-3C31-9DD62AEA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‘ownership’ and Land Registration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A8E2D-C181-D0E4-EEE3-7688151A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Tracing, access, control and passing</a:t>
            </a:r>
          </a:p>
          <a:p>
            <a:pPr marL="724050" lvl="1" indent="-400050">
              <a:buAutoNum type="romanUcPeriod"/>
            </a:pPr>
            <a:r>
              <a:rPr lang="en-GB" dirty="0"/>
              <a:t>Practical difficulties (private law: guardians, judicial enforcement officers, executors, notaries, land registrars)</a:t>
            </a:r>
          </a:p>
          <a:p>
            <a:pPr marL="724050" lvl="1" indent="-400050">
              <a:buAutoNum type="romanUcPeriod"/>
            </a:pPr>
            <a:r>
              <a:rPr lang="en-GB" dirty="0"/>
              <a:t>Tracing: How do you find digital assets?</a:t>
            </a:r>
          </a:p>
          <a:p>
            <a:pPr marL="724050" lvl="1" indent="-400050">
              <a:buAutoNum type="romanUcPeriod"/>
            </a:pPr>
            <a:r>
              <a:rPr lang="en-GB" dirty="0"/>
              <a:t>Access: Where, by whom and how do you get access?</a:t>
            </a:r>
          </a:p>
          <a:p>
            <a:pPr marL="724050" lvl="1" indent="-400050">
              <a:buAutoNum type="romanUcPeriod"/>
            </a:pPr>
            <a:r>
              <a:rPr lang="en-GB" dirty="0"/>
              <a:t>Control: You need more than the fact that there are digital assets, you need control over the content</a:t>
            </a:r>
          </a:p>
          <a:p>
            <a:pPr marL="724050" lvl="1" indent="-400050">
              <a:buAutoNum type="romanUcPeriod"/>
            </a:pPr>
            <a:r>
              <a:rPr lang="en-GB" dirty="0"/>
              <a:t>Passing: How do digital assets (more particularly: blockchain based) pass in case of succession?</a:t>
            </a:r>
          </a:p>
          <a:p>
            <a:pPr marL="724050" lvl="1" indent="-400050">
              <a:buAutoNum type="romanUcPeriod"/>
            </a:pPr>
            <a:r>
              <a:rPr lang="en-GB" dirty="0"/>
              <a:t>Should we </a:t>
            </a:r>
            <a:r>
              <a:rPr lang="en-US" dirty="0"/>
              <a:t>divide a succession into a ‘traditional’ part and a ‘virtual’ part (governed by IT tools</a:t>
            </a:r>
            <a:r>
              <a:rPr lang="en-GB" dirty="0"/>
              <a:t> such as blockchain and smart contracts, perhaps even with a surviving subject)?</a:t>
            </a:r>
          </a:p>
        </p:txBody>
      </p:sp>
    </p:spTree>
    <p:extLst>
      <p:ext uri="{BB962C8B-B14F-4D97-AF65-F5344CB8AC3E}">
        <p14:creationId xmlns:p14="http://schemas.microsoft.com/office/powerpoint/2010/main" val="3536304268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5548-31C7-9346-3C31-9DD62AEA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Digital Succession and Blockchain</a:t>
            </a:r>
            <a:br>
              <a:rPr lang="en-GB" dirty="0"/>
            </a:b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A8E2D-C181-D0E4-EEE3-7688151A0D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/>
              <a:t>Digital property: types</a:t>
            </a:r>
          </a:p>
          <a:p>
            <a:pPr marL="724050" lvl="1" indent="-400050">
              <a:buAutoNum type="romanUcPeriod"/>
            </a:pPr>
            <a:r>
              <a:rPr lang="en-GB" dirty="0"/>
              <a:t>Economic v. emotional value</a:t>
            </a:r>
          </a:p>
          <a:p>
            <a:pPr marL="724050" lvl="1" indent="-400050">
              <a:buAutoNum type="romanUcPeriod"/>
            </a:pPr>
            <a:r>
              <a:rPr lang="en-GB" dirty="0"/>
              <a:t>Importance of the carrier of data (distinguish the - physical or virtual - container from the digital content and the ‘real world object’)</a:t>
            </a:r>
          </a:p>
          <a:p>
            <a:pPr marL="724050" lvl="1" indent="-400050">
              <a:buAutoNum type="romanUcPeriod"/>
            </a:pPr>
            <a:r>
              <a:rPr lang="en-GB" dirty="0"/>
              <a:t>Importance of to whom the carrier belongs (private person, enterprise or government)</a:t>
            </a:r>
          </a:p>
          <a:p>
            <a:pPr marL="724050" lvl="1" indent="-400050">
              <a:buAutoNum type="romanUcPeriod"/>
            </a:pPr>
            <a:r>
              <a:rPr lang="en-GB" dirty="0"/>
              <a:t>Securities, cryptocurrencies, tokens, NFT’s</a:t>
            </a:r>
          </a:p>
          <a:p>
            <a:pPr marL="724050" lvl="1" indent="-400050">
              <a:buAutoNum type="romanUcPeriod"/>
            </a:pPr>
            <a:r>
              <a:rPr lang="en-GB" dirty="0"/>
              <a:t>Social media accounts</a:t>
            </a:r>
          </a:p>
          <a:p>
            <a:pPr marL="724050" lvl="1" indent="-400050">
              <a:buAutoNum type="romanUcPeriod"/>
            </a:pPr>
            <a:r>
              <a:rPr lang="en-GB" dirty="0"/>
              <a:t>Collections stored on a cloud server</a:t>
            </a:r>
          </a:p>
        </p:txBody>
      </p:sp>
    </p:spTree>
    <p:extLst>
      <p:ext uri="{BB962C8B-B14F-4D97-AF65-F5344CB8AC3E}">
        <p14:creationId xmlns:p14="http://schemas.microsoft.com/office/powerpoint/2010/main" val="68463209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5548-31C7-9346-3C31-9DD62AEA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 dirty="0"/>
              <a:t>data ‘ownership’ and Land Registration</a:t>
            </a:r>
            <a:br>
              <a:rPr lang="en-GB" dirty="0"/>
            </a:b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A8E2D-C181-D0E4-EEE3-7688151A0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500" b="1" dirty="0"/>
              <a:t>Digital property: rights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500" dirty="0"/>
              <a:t>Public law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GB" sz="1500" dirty="0"/>
              <a:t>	a. Fundamental human rights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GB" sz="1500" dirty="0"/>
              <a:t>	b. Privacy law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GB" sz="1500" dirty="0"/>
              <a:t>	c. criminal law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500" dirty="0"/>
              <a:t>Private law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US" sz="1500" dirty="0"/>
              <a:t>	a. Contract law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US" sz="1500" dirty="0"/>
              <a:t>	b. Property law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US" sz="1500" dirty="0"/>
              <a:t>	c. IP law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US" sz="1500" dirty="0"/>
              <a:t>	d. Succession law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500" dirty="0"/>
              <a:t>IT (computer code) as law</a:t>
            </a:r>
          </a:p>
        </p:txBody>
      </p:sp>
      <p:pic>
        <p:nvPicPr>
          <p:cNvPr id="5" name="Tijdelijke aanduiding voor inhoud 4" descr="Afbeelding met schermopname, persoon, technologie, hand&#10;&#10;Automatisch gegenereerde beschrijving">
            <a:extLst>
              <a:ext uri="{FF2B5EF4-FFF2-40B4-BE49-F238E27FC236}">
                <a16:creationId xmlns:a16="http://schemas.microsoft.com/office/drawing/2014/main" id="{CDA138B5-167D-F73D-BA25-76022E7E1E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88075" y="2688431"/>
            <a:ext cx="5422900" cy="2711450"/>
          </a:xfrm>
        </p:spPr>
      </p:pic>
    </p:spTree>
    <p:extLst>
      <p:ext uri="{BB962C8B-B14F-4D97-AF65-F5344CB8AC3E}">
        <p14:creationId xmlns:p14="http://schemas.microsoft.com/office/powerpoint/2010/main" val="399002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5548-31C7-9346-3C31-9DD62AEA6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‘ownership’ and Land Registration</a:t>
            </a:r>
            <a:br>
              <a:rPr lang="en-GB" dirty="0"/>
            </a:br>
            <a:endParaRPr lang="en-GB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A8E2D-C181-D0E4-EEE3-7688151A0D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4320788"/>
          </a:xfrm>
        </p:spPr>
        <p:txBody>
          <a:bodyPr/>
          <a:lstStyle/>
          <a:p>
            <a:pPr marL="324000" lvl="1" indent="0" algn="ctr">
              <a:buNone/>
            </a:pPr>
            <a:r>
              <a:rPr lang="en-GB" b="1" dirty="0"/>
              <a:t>Digital succession as the new frontier, also for land registration</a:t>
            </a:r>
          </a:p>
          <a:p>
            <a:pPr marL="724050" lvl="1" indent="-400050">
              <a:buAutoNum type="romanUcPeriod"/>
            </a:pPr>
            <a:r>
              <a:rPr lang="en-GB" dirty="0"/>
              <a:t>In succession, we have </a:t>
            </a:r>
          </a:p>
          <a:p>
            <a:pPr marL="594000" lvl="2" indent="0">
              <a:buNone/>
            </a:pPr>
            <a:r>
              <a:rPr lang="en-GB" dirty="0"/>
              <a:t>	a </a:t>
            </a:r>
            <a:r>
              <a:rPr lang="en-GB" b="1" dirty="0"/>
              <a:t>physical person </a:t>
            </a:r>
            <a:r>
              <a:rPr lang="en-GB" dirty="0"/>
              <a:t>who passes away, </a:t>
            </a:r>
          </a:p>
          <a:p>
            <a:pPr marL="594000" lvl="2" indent="0">
              <a:buNone/>
            </a:pPr>
            <a:r>
              <a:rPr lang="en-GB" dirty="0"/>
              <a:t>	b. leaving </a:t>
            </a:r>
            <a:r>
              <a:rPr lang="en-GB" b="1" dirty="0"/>
              <a:t>physical</a:t>
            </a:r>
            <a:r>
              <a:rPr lang="en-GB" dirty="0"/>
              <a:t> and </a:t>
            </a:r>
            <a:r>
              <a:rPr lang="en-GB" b="1" dirty="0"/>
              <a:t>digital assets </a:t>
            </a:r>
            <a:r>
              <a:rPr lang="en-GB" dirty="0"/>
              <a:t>and </a:t>
            </a:r>
          </a:p>
          <a:p>
            <a:pPr marL="594000" lvl="2" indent="0">
              <a:buNone/>
            </a:pPr>
            <a:r>
              <a:rPr lang="en-GB" dirty="0"/>
              <a:t>	c. a </a:t>
            </a:r>
            <a:r>
              <a:rPr lang="en-GB" b="1" dirty="0"/>
              <a:t>virtual person </a:t>
            </a:r>
            <a:r>
              <a:rPr lang="en-GB" dirty="0"/>
              <a:t>who may continue</a:t>
            </a:r>
          </a:p>
          <a:p>
            <a:pPr marL="724050" lvl="1" indent="-400050">
              <a:buAutoNum type="romanUcPeriod"/>
            </a:pPr>
            <a:r>
              <a:rPr lang="en-GB" dirty="0"/>
              <a:t>Land, houses etc. are physical assets, but what about an accompanying ‘data passport’ (‘object wallet’) or immovable property that is ‘tokenised’? How do such digital assets pass to heirs or legatees?</a:t>
            </a:r>
          </a:p>
          <a:p>
            <a:pPr marL="724050" lvl="1" indent="-400050">
              <a:buAutoNum type="romanUcPeriod"/>
            </a:pPr>
            <a:r>
              <a:rPr lang="en-GB" dirty="0"/>
              <a:t>Under EU law we will all have our own digital ‘wallet’. Which land registry information will be in this wallet, and who will be entitled to it upon succession?</a:t>
            </a:r>
          </a:p>
          <a:p>
            <a:pPr marL="724050" lvl="1" indent="-400050">
              <a:buAutoNum type="romanUcPeriod"/>
            </a:pPr>
            <a:r>
              <a:rPr lang="en-GB" dirty="0"/>
              <a:t>How does the land registry deal with a digital last will</a:t>
            </a:r>
            <a:r>
              <a:rPr lang="en-US" dirty="0"/>
              <a:t> and digital certificate of succession and solve the riddle of how the transfer of a token may (or may not) result in the </a:t>
            </a:r>
            <a:r>
              <a:rPr lang="en-GB" dirty="0"/>
              <a:t>transfer of the ‘real-world’ (i.e. physical) asset?</a:t>
            </a:r>
          </a:p>
          <a:p>
            <a:pPr marL="724050" lvl="1" indent="-400050">
              <a:buAutoNum type="romanUcPeriod"/>
            </a:pPr>
            <a:r>
              <a:rPr lang="en-GB" dirty="0"/>
              <a:t>How does the land registry accommodate a ‘digital facilitator’, especially if this is a DAO?</a:t>
            </a:r>
          </a:p>
        </p:txBody>
      </p:sp>
    </p:spTree>
    <p:extLst>
      <p:ext uri="{BB962C8B-B14F-4D97-AF65-F5344CB8AC3E}">
        <p14:creationId xmlns:p14="http://schemas.microsoft.com/office/powerpoint/2010/main" val="1081526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E95548-31C7-9346-3C31-9DD62AEA6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b">
            <a:normAutofit/>
          </a:bodyPr>
          <a:lstStyle/>
          <a:p>
            <a:r>
              <a:rPr lang="en-US"/>
              <a:t>data ‘ownership’ and Land Registration</a:t>
            </a:r>
            <a:br>
              <a:rPr lang="en-GB"/>
            </a:br>
            <a:endParaRPr lang="en-GB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BAA8E2D-C181-D0E4-EEE3-7688151A0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500" b="1" dirty="0"/>
              <a:t>Road map towards the future:  What to consider?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500" dirty="0"/>
              <a:t>Management of digital succession (including immovable property rights) by blockchain technology and smart contracts, using e-wills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500" dirty="0"/>
              <a:t>If the European Succession Certificate were in blockchain format, how would this be registered?</a:t>
            </a:r>
          </a:p>
          <a:p>
            <a:pPr marL="724050" lvl="1" indent="-400050">
              <a:lnSpc>
                <a:spcPct val="90000"/>
              </a:lnSpc>
              <a:buAutoNum type="romanUcPeriod"/>
            </a:pPr>
            <a:r>
              <a:rPr lang="en-GB" sz="1500" dirty="0"/>
              <a:t>If immovable property is ‘tokenised’, it should be clear 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GB" sz="1500" dirty="0"/>
              <a:t>	a) who has access and control in case of, among others, 	succession</a:t>
            </a:r>
          </a:p>
          <a:p>
            <a:pPr marL="594000" lvl="2" indent="0">
              <a:lnSpc>
                <a:spcPct val="90000"/>
              </a:lnSpc>
              <a:buNone/>
            </a:pPr>
            <a:r>
              <a:rPr lang="en-GB" sz="1500" dirty="0"/>
              <a:t>	b) that a distinction must be made between the 	‘container’, the digital content (land registry data and 	data passport) and ‘real world objects’ (the physical 	asset), and how they are connected.</a:t>
            </a:r>
          </a:p>
        </p:txBody>
      </p:sp>
      <p:pic>
        <p:nvPicPr>
          <p:cNvPr id="11" name="Tijdelijke aanduiding voor inhoud 10" descr="Afbeelding met tekst, buitenshuis, wolk, Verkeersbord&#10;&#10;Automatisch gegenereerde beschrijving">
            <a:extLst>
              <a:ext uri="{FF2B5EF4-FFF2-40B4-BE49-F238E27FC236}">
                <a16:creationId xmlns:a16="http://schemas.microsoft.com/office/drawing/2014/main" id="{5879772B-10AD-E8E1-65BB-8124A8C84C6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680" r="1" b="1"/>
          <a:stretch/>
        </p:blipFill>
        <p:spPr>
          <a:xfrm>
            <a:off x="6188417" y="2228003"/>
            <a:ext cx="5422392" cy="3633047"/>
          </a:xfrm>
          <a:noFill/>
        </p:spPr>
      </p:pic>
    </p:spTree>
    <p:extLst>
      <p:ext uri="{BB962C8B-B14F-4D97-AF65-F5344CB8AC3E}">
        <p14:creationId xmlns:p14="http://schemas.microsoft.com/office/powerpoint/2010/main" val="117829984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Aangepast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1208801_TF56390039_Win32" id="{FCB14B3E-2B92-48B8-A334-05E7A8EE34E1}" vid="{B6EC9E21-8C82-4EB1-BBE7-A370F785D0C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1">
    <wetp:webextensionref xmlns:r="http://schemas.openxmlformats.org/officeDocument/2006/relationships" r:id="rId1"/>
  </wetp:taskpane>
  <wetp:taskpane dockstate="right" visibility="0" width="350" row="1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8347E816-C0BB-4C75-917E-FC11B78B3B0F}">
  <we:reference id="wa104380278" version="1.0.0.6" store="nl-NL" storeType="OMEX"/>
  <we:alternateReferences>
    <we:reference id="wa104380278" version="1.0.0.6" store="nl-NL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738981A4-3CA5-4E7B-BD65-03E2C093A72A}">
  <we:reference id="wa200005566" version="3.0.0.2" store="nl-NL" storeType="OMEX"/>
  <we:alternateReferences>
    <we:reference id="wa200005566" version="3.0.0.2" store="wa200005566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E319104EBA25B44BDCE9A2FB31C6748" ma:contentTypeVersion="18" ma:contentTypeDescription="Crear nuevo documento." ma:contentTypeScope="" ma:versionID="7bebd931e79577c35a1d4e2ef98bd475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fa426ec1391e24cd8a0762d7439e6fa7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ba94f69d-739d-4ca6-b5bf-1b29db5e72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db4c49f-9f6b-4214-a675-01a046996ba2}" ma:internalName="TaxCatchAll" ma:showField="CatchAllData" ma:web="e66461d7-75a6-4067-a786-bcc092b1a58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66461d7-75a6-4067-a786-bcc092b1a58c" xsi:nil="true"/>
    <lcf76f155ced4ddcb4097134ff3c332f xmlns="f44f20c0-8dbc-4b5c-9096-fd3e4d0777c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61F4C8-60E5-442F-AB42-7F7260A9F8B9}"/>
</file>

<file path=customXml/itemProps2.xml><?xml version="1.0" encoding="utf-8"?>
<ds:datastoreItem xmlns:ds="http://schemas.openxmlformats.org/officeDocument/2006/customXml" ds:itemID="{1CC29BEA-133A-482E-8636-E40538F30FF9}"/>
</file>

<file path=customXml/itemProps3.xml><?xml version="1.0" encoding="utf-8"?>
<ds:datastoreItem xmlns:ds="http://schemas.openxmlformats.org/officeDocument/2006/customXml" ds:itemID="{E339B8E4-3660-441C-B54A-EC182B581EFB}"/>
</file>

<file path=docProps/app.xml><?xml version="1.0" encoding="utf-8"?>
<Properties xmlns="http://schemas.openxmlformats.org/officeDocument/2006/extended-properties" xmlns:vt="http://schemas.openxmlformats.org/officeDocument/2006/docPropsVTypes">
  <Template>{856A1BC8-FC87-465A-B9F2-EC2EA1E18E7D}tf56390039_win32</Template>
  <TotalTime>870</TotalTime>
  <Words>932</Words>
  <Application>Microsoft Office PowerPoint</Application>
  <PresentationFormat>Breedbeeld</PresentationFormat>
  <Paragraphs>76</Paragraphs>
  <Slides>10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Calibri</vt:lpstr>
      <vt:lpstr>Gill Sans MT</vt:lpstr>
      <vt:lpstr>Wingdings 2</vt:lpstr>
      <vt:lpstr>Aangepast</vt:lpstr>
      <vt:lpstr>data ‘ownership’ and Land Registration</vt:lpstr>
      <vt:lpstr>data ‘ownership’ and Land Registration </vt:lpstr>
      <vt:lpstr>data ‘ownership’ and Land Registration </vt:lpstr>
      <vt:lpstr>data ‘ownership’ and Land Registration </vt:lpstr>
      <vt:lpstr>data ‘ownership’ and Land Registration </vt:lpstr>
      <vt:lpstr>Digital Succession and Blockchain </vt:lpstr>
      <vt:lpstr>data ‘ownership’ and Land Registration </vt:lpstr>
      <vt:lpstr>data ‘ownership’ and Land Registration </vt:lpstr>
      <vt:lpstr>data ‘ownership’ and Land Registration </vt:lpstr>
      <vt:lpstr>data ‘ownership’ and Land Registration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Sjef van Erp</dc:creator>
  <cp:lastModifiedBy>Sjef van Erp</cp:lastModifiedBy>
  <cp:revision>13</cp:revision>
  <dcterms:created xsi:type="dcterms:W3CDTF">2024-09-25T15:17:24Z</dcterms:created>
  <dcterms:modified xsi:type="dcterms:W3CDTF">2024-11-01T14:41:48Z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0x0101003E319104EBA25B44BDCE9A2FB31C6748</vt:lpwstr>
  </property>
</Properties>
</file>