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98" r:id="rId5"/>
    <p:sldId id="289" r:id="rId6"/>
    <p:sldId id="329" r:id="rId7"/>
    <p:sldId id="330" r:id="rId8"/>
    <p:sldId id="332" r:id="rId9"/>
    <p:sldId id="333" r:id="rId10"/>
    <p:sldId id="334" r:id="rId11"/>
    <p:sldId id="335" r:id="rId12"/>
    <p:sldId id="336" r:id="rId13"/>
    <p:sldId id="337" r:id="rId14"/>
    <p:sldId id="301" r:id="rId15"/>
    <p:sldId id="33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8E81C1-11F8-4611-8C3B-4521D6EA2705}" type="datetimeFigureOut">
              <a:rPr lang="it-IT" smtClean="0"/>
              <a:t>12/03/2025</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065730-B83C-49B6-ABF8-F3FEB08E13EA}" type="slidenum">
              <a:rPr lang="it-IT" smtClean="0"/>
              <a:t>‹Nº›</a:t>
            </a:fld>
            <a:endParaRPr lang="it-IT"/>
          </a:p>
        </p:txBody>
      </p:sp>
    </p:spTree>
    <p:extLst>
      <p:ext uri="{BB962C8B-B14F-4D97-AF65-F5344CB8AC3E}">
        <p14:creationId xmlns:p14="http://schemas.microsoft.com/office/powerpoint/2010/main" val="3923634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fld id="{8FC985C5-FB61-48DD-BF79-2A91195B3B9D}" type="datetimeFigureOut">
              <a:rPr lang="it-IT" smtClean="0"/>
              <a:t>12/03/2025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F9B88F6-B227-4F24-B357-49F8F5A89CA7}" type="slidenum">
              <a:rPr lang="it-IT" smtClean="0"/>
              <a:t>‹Nº›</a:t>
            </a:fld>
            <a:endParaRPr lang="it-IT"/>
          </a:p>
        </p:txBody>
      </p:sp>
    </p:spTree>
    <p:extLst>
      <p:ext uri="{BB962C8B-B14F-4D97-AF65-F5344CB8AC3E}">
        <p14:creationId xmlns:p14="http://schemas.microsoft.com/office/powerpoint/2010/main" val="16827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8FC985C5-FB61-48DD-BF79-2A91195B3B9D}" type="datetimeFigureOut">
              <a:rPr lang="it-IT" smtClean="0"/>
              <a:t>12/03/2025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F9B88F6-B227-4F24-B357-49F8F5A89CA7}" type="slidenum">
              <a:rPr lang="it-IT" smtClean="0"/>
              <a:t>‹Nº›</a:t>
            </a:fld>
            <a:endParaRPr lang="it-IT"/>
          </a:p>
        </p:txBody>
      </p:sp>
    </p:spTree>
    <p:extLst>
      <p:ext uri="{BB962C8B-B14F-4D97-AF65-F5344CB8AC3E}">
        <p14:creationId xmlns:p14="http://schemas.microsoft.com/office/powerpoint/2010/main" val="3814174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8FC985C5-FB61-48DD-BF79-2A91195B3B9D}" type="datetimeFigureOut">
              <a:rPr lang="it-IT" smtClean="0"/>
              <a:t>12/03/2025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F9B88F6-B227-4F24-B357-49F8F5A89CA7}" type="slidenum">
              <a:rPr lang="it-IT" smtClean="0"/>
              <a:t>‹Nº›</a:t>
            </a:fld>
            <a:endParaRPr lang="it-IT"/>
          </a:p>
        </p:txBody>
      </p:sp>
    </p:spTree>
    <p:extLst>
      <p:ext uri="{BB962C8B-B14F-4D97-AF65-F5344CB8AC3E}">
        <p14:creationId xmlns:p14="http://schemas.microsoft.com/office/powerpoint/2010/main" val="2075278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8FC985C5-FB61-48DD-BF79-2A91195B3B9D}" type="datetimeFigureOut">
              <a:rPr lang="it-IT" smtClean="0"/>
              <a:t>12/03/2025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F9B88F6-B227-4F24-B357-49F8F5A89CA7}" type="slidenum">
              <a:rPr lang="it-IT" smtClean="0"/>
              <a:t>‹Nº›</a:t>
            </a:fld>
            <a:endParaRPr lang="it-IT"/>
          </a:p>
        </p:txBody>
      </p:sp>
    </p:spTree>
    <p:extLst>
      <p:ext uri="{BB962C8B-B14F-4D97-AF65-F5344CB8AC3E}">
        <p14:creationId xmlns:p14="http://schemas.microsoft.com/office/powerpoint/2010/main" val="4198166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FC985C5-FB61-48DD-BF79-2A91195B3B9D}" type="datetimeFigureOut">
              <a:rPr lang="it-IT" smtClean="0"/>
              <a:t>12/03/2025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F9B88F6-B227-4F24-B357-49F8F5A89CA7}" type="slidenum">
              <a:rPr lang="it-IT" smtClean="0"/>
              <a:t>‹Nº›</a:t>
            </a:fld>
            <a:endParaRPr lang="it-IT"/>
          </a:p>
        </p:txBody>
      </p:sp>
    </p:spTree>
    <p:extLst>
      <p:ext uri="{BB962C8B-B14F-4D97-AF65-F5344CB8AC3E}">
        <p14:creationId xmlns:p14="http://schemas.microsoft.com/office/powerpoint/2010/main" val="249642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8FC985C5-FB61-48DD-BF79-2A91195B3B9D}" type="datetimeFigureOut">
              <a:rPr lang="it-IT" smtClean="0"/>
              <a:t>12/03/2025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F9B88F6-B227-4F24-B357-49F8F5A89CA7}" type="slidenum">
              <a:rPr lang="it-IT" smtClean="0"/>
              <a:t>‹Nº›</a:t>
            </a:fld>
            <a:endParaRPr lang="it-IT"/>
          </a:p>
        </p:txBody>
      </p:sp>
    </p:spTree>
    <p:extLst>
      <p:ext uri="{BB962C8B-B14F-4D97-AF65-F5344CB8AC3E}">
        <p14:creationId xmlns:p14="http://schemas.microsoft.com/office/powerpoint/2010/main" val="541905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8FC985C5-FB61-48DD-BF79-2A91195B3B9D}" type="datetimeFigureOut">
              <a:rPr lang="it-IT" smtClean="0"/>
              <a:t>12/03/2025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F9B88F6-B227-4F24-B357-49F8F5A89CA7}" type="slidenum">
              <a:rPr lang="it-IT" smtClean="0"/>
              <a:t>‹Nº›</a:t>
            </a:fld>
            <a:endParaRPr lang="it-IT"/>
          </a:p>
        </p:txBody>
      </p:sp>
    </p:spTree>
    <p:extLst>
      <p:ext uri="{BB962C8B-B14F-4D97-AF65-F5344CB8AC3E}">
        <p14:creationId xmlns:p14="http://schemas.microsoft.com/office/powerpoint/2010/main" val="2971110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8FC985C5-FB61-48DD-BF79-2A91195B3B9D}" type="datetimeFigureOut">
              <a:rPr lang="it-IT" smtClean="0"/>
              <a:t>12/03/2025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F9B88F6-B227-4F24-B357-49F8F5A89CA7}" type="slidenum">
              <a:rPr lang="it-IT" smtClean="0"/>
              <a:t>‹Nº›</a:t>
            </a:fld>
            <a:endParaRPr lang="it-IT"/>
          </a:p>
        </p:txBody>
      </p:sp>
    </p:spTree>
    <p:extLst>
      <p:ext uri="{BB962C8B-B14F-4D97-AF65-F5344CB8AC3E}">
        <p14:creationId xmlns:p14="http://schemas.microsoft.com/office/powerpoint/2010/main" val="1854815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C985C5-FB61-48DD-BF79-2A91195B3B9D}" type="datetimeFigureOut">
              <a:rPr lang="it-IT" smtClean="0"/>
              <a:t>12/03/2025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F9B88F6-B227-4F24-B357-49F8F5A89CA7}" type="slidenum">
              <a:rPr lang="it-IT" smtClean="0"/>
              <a:t>‹Nº›</a:t>
            </a:fld>
            <a:endParaRPr lang="it-IT"/>
          </a:p>
        </p:txBody>
      </p:sp>
    </p:spTree>
    <p:extLst>
      <p:ext uri="{BB962C8B-B14F-4D97-AF65-F5344CB8AC3E}">
        <p14:creationId xmlns:p14="http://schemas.microsoft.com/office/powerpoint/2010/main" val="370199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FC985C5-FB61-48DD-BF79-2A91195B3B9D}" type="datetimeFigureOut">
              <a:rPr lang="it-IT" smtClean="0"/>
              <a:t>12/03/2025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F9B88F6-B227-4F24-B357-49F8F5A89CA7}" type="slidenum">
              <a:rPr lang="it-IT" smtClean="0"/>
              <a:t>‹Nº›</a:t>
            </a:fld>
            <a:endParaRPr lang="it-IT"/>
          </a:p>
        </p:txBody>
      </p:sp>
    </p:spTree>
    <p:extLst>
      <p:ext uri="{BB962C8B-B14F-4D97-AF65-F5344CB8AC3E}">
        <p14:creationId xmlns:p14="http://schemas.microsoft.com/office/powerpoint/2010/main" val="2244571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FC985C5-FB61-48DD-BF79-2A91195B3B9D}" type="datetimeFigureOut">
              <a:rPr lang="it-IT" smtClean="0"/>
              <a:t>12/03/2025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F9B88F6-B227-4F24-B357-49F8F5A89CA7}" type="slidenum">
              <a:rPr lang="it-IT" smtClean="0"/>
              <a:t>‹Nº›</a:t>
            </a:fld>
            <a:endParaRPr lang="it-IT"/>
          </a:p>
        </p:txBody>
      </p:sp>
    </p:spTree>
    <p:extLst>
      <p:ext uri="{BB962C8B-B14F-4D97-AF65-F5344CB8AC3E}">
        <p14:creationId xmlns:p14="http://schemas.microsoft.com/office/powerpoint/2010/main" val="801376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985C5-FB61-48DD-BF79-2A91195B3B9D}" type="datetimeFigureOut">
              <a:rPr lang="it-IT" smtClean="0"/>
              <a:t>12/03/2025</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9B88F6-B227-4F24-B357-49F8F5A89CA7}" type="slidenum">
              <a:rPr lang="it-IT" smtClean="0"/>
              <a:t>‹Nº›</a:t>
            </a:fld>
            <a:endParaRPr lang="it-IT"/>
          </a:p>
        </p:txBody>
      </p:sp>
    </p:spTree>
    <p:extLst>
      <p:ext uri="{BB962C8B-B14F-4D97-AF65-F5344CB8AC3E}">
        <p14:creationId xmlns:p14="http://schemas.microsoft.com/office/powerpoint/2010/main" val="25758721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F883E541-E9C4-43A8-AC3B-4D921A6188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8498" y="261950"/>
            <a:ext cx="1648960" cy="491339"/>
          </a:xfrm>
          <a:prstGeom prst="rect">
            <a:avLst/>
          </a:prstGeom>
        </p:spPr>
      </p:pic>
      <p:sp>
        <p:nvSpPr>
          <p:cNvPr id="2" name="Rettangolo 1"/>
          <p:cNvSpPr/>
          <p:nvPr/>
        </p:nvSpPr>
        <p:spPr>
          <a:xfrm>
            <a:off x="1169822" y="4750960"/>
            <a:ext cx="7326870" cy="1184940"/>
          </a:xfrm>
          <a:prstGeom prst="rect">
            <a:avLst/>
          </a:prstGeom>
        </p:spPr>
        <p:txBody>
          <a:bodyPr wrap="square">
            <a:spAutoFit/>
          </a:bodyPr>
          <a:lstStyle/>
          <a:p>
            <a:r>
              <a:rPr lang="pl-PL" sz="1500"/>
              <a:t>ELRN Workshop</a:t>
            </a:r>
          </a:p>
          <a:p>
            <a:r>
              <a:rPr lang="pl-PL" sz="1400" err="1"/>
              <a:t>Brussels</a:t>
            </a:r>
            <a:r>
              <a:rPr lang="pl-PL" sz="1400"/>
              <a:t>, 12th March 2025</a:t>
            </a:r>
          </a:p>
          <a:p>
            <a:r>
              <a:rPr lang="pl-PL" sz="1400" err="1"/>
              <a:t>Mhail</a:t>
            </a:r>
            <a:r>
              <a:rPr lang="pl-PL" sz="1400"/>
              <a:t> </a:t>
            </a:r>
            <a:r>
              <a:rPr lang="pl-PL" sz="1400" err="1"/>
              <a:t>Taus</a:t>
            </a:r>
            <a:r>
              <a:rPr lang="pl-PL" sz="1400"/>
              <a:t> – ELRA </a:t>
            </a:r>
            <a:r>
              <a:rPr lang="pl-PL" sz="1400" err="1"/>
              <a:t>President</a:t>
            </a:r>
            <a:endParaRPr lang="pl-PL" sz="1400"/>
          </a:p>
          <a:p>
            <a:r>
              <a:rPr lang="en-US" sz="1400"/>
              <a:t>Marta Rekawek – </a:t>
            </a:r>
            <a:r>
              <a:rPr lang="en-US" sz="1400" err="1"/>
              <a:t>Pachwicewicz</a:t>
            </a:r>
            <a:r>
              <a:rPr lang="pl-PL" sz="1400"/>
              <a:t> - </a:t>
            </a:r>
            <a:r>
              <a:rPr lang="en-US" sz="1400"/>
              <a:t>ELRA representative</a:t>
            </a:r>
            <a:endParaRPr lang="pl-PL" sz="1400"/>
          </a:p>
          <a:p>
            <a:r>
              <a:rPr lang="en-US" sz="1400"/>
              <a:t> in the EC Working</a:t>
            </a:r>
            <a:r>
              <a:rPr lang="pl-PL" sz="1400"/>
              <a:t> </a:t>
            </a:r>
            <a:r>
              <a:rPr lang="en-US" sz="1400"/>
              <a:t>Group</a:t>
            </a:r>
            <a:endParaRPr lang="pl-PL" sz="1400"/>
          </a:p>
        </p:txBody>
      </p:sp>
      <p:sp>
        <p:nvSpPr>
          <p:cNvPr id="5" name="pole tekstowe 4">
            <a:extLst>
              <a:ext uri="{FF2B5EF4-FFF2-40B4-BE49-F238E27FC236}">
                <a16:creationId xmlns:a16="http://schemas.microsoft.com/office/drawing/2014/main" id="{5CECE0E4-9394-9834-5D46-1661ABCF3CC3}"/>
              </a:ext>
            </a:extLst>
          </p:cNvPr>
          <p:cNvSpPr txBox="1"/>
          <p:nvPr/>
        </p:nvSpPr>
        <p:spPr>
          <a:xfrm>
            <a:off x="746449" y="1856792"/>
            <a:ext cx="7109927" cy="1508105"/>
          </a:xfrm>
          <a:prstGeom prst="rect">
            <a:avLst/>
          </a:prstGeom>
          <a:noFill/>
        </p:spPr>
        <p:txBody>
          <a:bodyPr wrap="square">
            <a:spAutoFit/>
          </a:bodyPr>
          <a:lstStyle/>
          <a:p>
            <a:pPr algn="ctr"/>
            <a:r>
              <a:rPr lang="pl-PL" sz="2800" b="1" err="1"/>
              <a:t>Implementation</a:t>
            </a:r>
            <a:r>
              <a:rPr lang="pl-PL" sz="2800" b="1"/>
              <a:t> </a:t>
            </a:r>
          </a:p>
          <a:p>
            <a:pPr algn="ctr"/>
            <a:r>
              <a:rPr lang="pl-PL" sz="2800" b="1"/>
              <a:t>of EU </a:t>
            </a:r>
            <a:r>
              <a:rPr lang="pl-PL" sz="2800" b="1" err="1"/>
              <a:t>Regulation</a:t>
            </a:r>
            <a:r>
              <a:rPr lang="pl-PL" sz="2800" b="1"/>
              <a:t>: </a:t>
            </a:r>
            <a:r>
              <a:rPr lang="pl-PL" sz="2800" b="1" err="1"/>
              <a:t>Succession</a:t>
            </a:r>
            <a:r>
              <a:rPr lang="pl-PL" sz="2800" b="1"/>
              <a:t> </a:t>
            </a:r>
            <a:r>
              <a:rPr lang="pl-PL" sz="2800" b="1" err="1"/>
              <a:t>Regulation</a:t>
            </a:r>
            <a:r>
              <a:rPr lang="pl-PL" sz="2800" b="1"/>
              <a:t>.</a:t>
            </a:r>
          </a:p>
          <a:p>
            <a:pPr algn="ctr"/>
            <a:r>
              <a:rPr lang="pl-PL" b="1"/>
              <a:t>ELRA Report on the EC </a:t>
            </a:r>
            <a:r>
              <a:rPr lang="pl-PL" b="1" err="1"/>
              <a:t>evaluation</a:t>
            </a:r>
            <a:r>
              <a:rPr lang="pl-PL" b="1"/>
              <a:t> on </a:t>
            </a:r>
            <a:r>
              <a:rPr lang="pl-PL" b="1" err="1"/>
              <a:t>national</a:t>
            </a:r>
            <a:r>
              <a:rPr lang="pl-PL" b="1"/>
              <a:t> </a:t>
            </a:r>
            <a:r>
              <a:rPr lang="pl-PL" b="1" err="1"/>
              <a:t>requirements&amp;reasons</a:t>
            </a:r>
            <a:r>
              <a:rPr lang="pl-PL" b="1"/>
              <a:t> for </a:t>
            </a:r>
            <a:r>
              <a:rPr lang="pl-PL" b="1" err="1"/>
              <a:t>rejection</a:t>
            </a:r>
            <a:r>
              <a:rPr lang="pl-PL" b="1"/>
              <a:t> of </a:t>
            </a:r>
            <a:r>
              <a:rPr lang="pl-PL" b="1" err="1"/>
              <a:t>application</a:t>
            </a:r>
            <a:r>
              <a:rPr lang="pl-PL" b="1"/>
              <a:t> for ECS </a:t>
            </a:r>
            <a:r>
              <a:rPr lang="pl-PL" b="1" err="1"/>
              <a:t>registration</a:t>
            </a:r>
            <a:endParaRPr lang="pl-PL" b="1"/>
          </a:p>
        </p:txBody>
      </p:sp>
      <p:pic>
        <p:nvPicPr>
          <p:cNvPr id="7" name="Obraz 6">
            <a:extLst>
              <a:ext uri="{FF2B5EF4-FFF2-40B4-BE49-F238E27FC236}">
                <a16:creationId xmlns:a16="http://schemas.microsoft.com/office/drawing/2014/main" id="{9B901D94-56E8-A941-4CC2-70E05D7542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714" y="387552"/>
            <a:ext cx="1791478" cy="714717"/>
          </a:xfrm>
          <a:prstGeom prst="rect">
            <a:avLst/>
          </a:prstGeom>
        </p:spPr>
      </p:pic>
    </p:spTree>
    <p:extLst>
      <p:ext uri="{BB962C8B-B14F-4D97-AF65-F5344CB8AC3E}">
        <p14:creationId xmlns:p14="http://schemas.microsoft.com/office/powerpoint/2010/main" val="1984333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28E92A-5BF0-B625-955F-AD6DEEF6FD37}"/>
            </a:ext>
          </a:extLst>
        </p:cNvPr>
        <p:cNvGrpSpPr/>
        <p:nvPr/>
      </p:nvGrpSpPr>
      <p:grpSpPr>
        <a:xfrm>
          <a:off x="0" y="0"/>
          <a:ext cx="0" cy="0"/>
          <a:chOff x="0" y="0"/>
          <a:chExt cx="0" cy="0"/>
        </a:xfrm>
      </p:grpSpPr>
      <p:pic>
        <p:nvPicPr>
          <p:cNvPr id="6" name="Imagen 5">
            <a:extLst>
              <a:ext uri="{FF2B5EF4-FFF2-40B4-BE49-F238E27FC236}">
                <a16:creationId xmlns:a16="http://schemas.microsoft.com/office/drawing/2014/main" id="{6E6BAD92-7974-5A0D-D7A6-49851A886B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249" y="298014"/>
            <a:ext cx="1648960" cy="491339"/>
          </a:xfrm>
          <a:prstGeom prst="rect">
            <a:avLst/>
          </a:prstGeom>
        </p:spPr>
      </p:pic>
      <p:sp>
        <p:nvSpPr>
          <p:cNvPr id="8" name="CuadroTexto 7">
            <a:extLst>
              <a:ext uri="{FF2B5EF4-FFF2-40B4-BE49-F238E27FC236}">
                <a16:creationId xmlns:a16="http://schemas.microsoft.com/office/drawing/2014/main" id="{A9027F02-04D7-5258-5D39-65D624D8C306}"/>
              </a:ext>
            </a:extLst>
          </p:cNvPr>
          <p:cNvSpPr txBox="1"/>
          <p:nvPr/>
        </p:nvSpPr>
        <p:spPr>
          <a:xfrm>
            <a:off x="1985419" y="1061108"/>
            <a:ext cx="5076287" cy="707886"/>
          </a:xfrm>
          <a:prstGeom prst="rect">
            <a:avLst/>
          </a:prstGeom>
          <a:noFill/>
        </p:spPr>
        <p:txBody>
          <a:bodyPr wrap="square">
            <a:spAutoFit/>
          </a:bodyPr>
          <a:lstStyle/>
          <a:p>
            <a:pPr algn="ctr"/>
            <a:r>
              <a:rPr lang="pl-PL" sz="2000" b="1">
                <a:solidFill>
                  <a:srgbClr val="FF0000"/>
                </a:solidFill>
              </a:rPr>
              <a:t>EJN Working </a:t>
            </a:r>
            <a:r>
              <a:rPr lang="pl-PL" sz="2000" b="1" err="1">
                <a:solidFill>
                  <a:srgbClr val="FF0000"/>
                </a:solidFill>
              </a:rPr>
              <a:t>Group</a:t>
            </a:r>
            <a:r>
              <a:rPr lang="pl-PL" sz="2000" b="1">
                <a:solidFill>
                  <a:srgbClr val="FF0000"/>
                </a:solidFill>
              </a:rPr>
              <a:t> </a:t>
            </a:r>
            <a:r>
              <a:rPr lang="pl-PL" sz="2000" b="1" err="1">
                <a:solidFill>
                  <a:srgbClr val="FF0000"/>
                </a:solidFill>
              </a:rPr>
              <a:t>Succession</a:t>
            </a:r>
            <a:r>
              <a:rPr lang="pl-PL" sz="2000" b="1">
                <a:solidFill>
                  <a:srgbClr val="FF0000"/>
                </a:solidFill>
              </a:rPr>
              <a:t> Law </a:t>
            </a:r>
          </a:p>
          <a:p>
            <a:pPr algn="ctr"/>
            <a:r>
              <a:rPr lang="pl-PL" sz="2000" b="1">
                <a:solidFill>
                  <a:srgbClr val="FF0000"/>
                </a:solidFill>
              </a:rPr>
              <a:t>– </a:t>
            </a:r>
            <a:r>
              <a:rPr lang="pl-PL" sz="2000" b="1" err="1">
                <a:solidFill>
                  <a:srgbClr val="FF0000"/>
                </a:solidFill>
              </a:rPr>
              <a:t>ELRA’s</a:t>
            </a:r>
            <a:r>
              <a:rPr lang="pl-PL" sz="2000" b="1">
                <a:solidFill>
                  <a:srgbClr val="FF0000"/>
                </a:solidFill>
              </a:rPr>
              <a:t> </a:t>
            </a:r>
            <a:r>
              <a:rPr lang="pl-PL" sz="2000" b="1" err="1">
                <a:solidFill>
                  <a:srgbClr val="FF0000"/>
                </a:solidFill>
              </a:rPr>
              <a:t>Contribution</a:t>
            </a:r>
            <a:endParaRPr lang="en-GB" sz="2000" b="1">
              <a:solidFill>
                <a:srgbClr val="FF0000"/>
              </a:solidFill>
            </a:endParaRPr>
          </a:p>
        </p:txBody>
      </p:sp>
      <p:sp>
        <p:nvSpPr>
          <p:cNvPr id="5" name="pole tekstowe 4">
            <a:extLst>
              <a:ext uri="{FF2B5EF4-FFF2-40B4-BE49-F238E27FC236}">
                <a16:creationId xmlns:a16="http://schemas.microsoft.com/office/drawing/2014/main" id="{B4489335-85E9-7A8C-F3F0-0CB961C1D119}"/>
              </a:ext>
            </a:extLst>
          </p:cNvPr>
          <p:cNvSpPr txBox="1"/>
          <p:nvPr/>
        </p:nvSpPr>
        <p:spPr>
          <a:xfrm>
            <a:off x="865761" y="1978569"/>
            <a:ext cx="7558391" cy="3374129"/>
          </a:xfrm>
          <a:prstGeom prst="rect">
            <a:avLst/>
          </a:prstGeom>
          <a:noFill/>
        </p:spPr>
        <p:txBody>
          <a:bodyPr wrap="square">
            <a:spAutoFit/>
          </a:bodyPr>
          <a:lstStyle/>
          <a:p>
            <a:pPr algn="just">
              <a:lnSpc>
                <a:spcPct val="107000"/>
              </a:lnSpc>
              <a:spcAft>
                <a:spcPts val="800"/>
              </a:spcAft>
            </a:pPr>
            <a:r>
              <a:rPr lang="pl-PL" b="1" err="1">
                <a:effectLst/>
                <a:latin typeface="Calibri" panose="020F0502020204030204" pitchFamily="34" charset="0"/>
                <a:ea typeface="Calibri" panose="020F0502020204030204" pitchFamily="34" charset="0"/>
                <a:cs typeface="Times New Roman" panose="02020603050405020304" pitchFamily="18" charset="0"/>
              </a:rPr>
              <a:t>Conclusions</a:t>
            </a:r>
            <a:r>
              <a:rPr lang="pl-PL" b="1">
                <a:effectLst/>
                <a:latin typeface="Calibri" panose="020F0502020204030204" pitchFamily="34" charset="0"/>
                <a:ea typeface="Calibri" panose="020F0502020204030204" pitchFamily="34" charset="0"/>
                <a:cs typeface="Times New Roman" panose="02020603050405020304" pitchFamily="18" charset="0"/>
              </a:rPr>
              <a:t> of </a:t>
            </a:r>
            <a:r>
              <a:rPr lang="pl-PL" b="1" err="1">
                <a:effectLst/>
                <a:latin typeface="Calibri" panose="020F0502020204030204" pitchFamily="34" charset="0"/>
                <a:ea typeface="Calibri" panose="020F0502020204030204" pitchFamily="34" charset="0"/>
                <a:cs typeface="Times New Roman" panose="02020603050405020304" pitchFamily="18" charset="0"/>
              </a:rPr>
              <a:t>ELRA’s</a:t>
            </a:r>
            <a:r>
              <a:rPr lang="pl-PL" b="1">
                <a:effectLst/>
                <a:latin typeface="Calibri" panose="020F0502020204030204" pitchFamily="34" charset="0"/>
                <a:ea typeface="Calibri" panose="020F0502020204030204" pitchFamily="34" charset="0"/>
                <a:cs typeface="Times New Roman" panose="02020603050405020304" pitchFamily="18" charset="0"/>
              </a:rPr>
              <a:t> Report</a:t>
            </a:r>
          </a:p>
          <a:p>
            <a:pPr marL="285750" indent="-285750" algn="just">
              <a:spcAft>
                <a:spcPts val="800"/>
              </a:spcAft>
              <a:buFont typeface="Arial" panose="020B0604020202020204" pitchFamily="34" charset="0"/>
              <a:buChar char="•"/>
            </a:pPr>
            <a:r>
              <a:rPr lang="en-US" sz="1400">
                <a:effectLst/>
                <a:latin typeface="Calibri" panose="020F0502020204030204" pitchFamily="34" charset="0"/>
                <a:ea typeface="Calibri" panose="020F0502020204030204" pitchFamily="34" charset="0"/>
                <a:cs typeface="Times New Roman" panose="02020603050405020304" pitchFamily="18" charset="0"/>
              </a:rPr>
              <a:t>trans-national information concerning the properties, forming part of the estate should be collected, </a:t>
            </a:r>
            <a:r>
              <a:rPr lang="en-US" sz="1400" err="1">
                <a:effectLst/>
                <a:latin typeface="Calibri" panose="020F0502020204030204" pitchFamily="34" charset="0"/>
                <a:ea typeface="Calibri" panose="020F0502020204030204" pitchFamily="34" charset="0"/>
                <a:cs typeface="Times New Roman" panose="02020603050405020304" pitchFamily="18" charset="0"/>
              </a:rPr>
              <a:t>analysed</a:t>
            </a:r>
            <a:r>
              <a:rPr lang="en-US" sz="1400">
                <a:effectLst/>
                <a:latin typeface="Calibri" panose="020F0502020204030204" pitchFamily="34" charset="0"/>
                <a:ea typeface="Calibri" panose="020F0502020204030204" pitchFamily="34" charset="0"/>
                <a:cs typeface="Times New Roman" panose="02020603050405020304" pitchFamily="18" charset="0"/>
              </a:rPr>
              <a:t> and completed, what will help to prevent problems of entry in the land register</a:t>
            </a:r>
          </a:p>
          <a:p>
            <a:pPr marL="285750" indent="-285750" algn="just">
              <a:spcAft>
                <a:spcPts val="800"/>
              </a:spcAft>
              <a:buFont typeface="Arial" panose="020B0604020202020204" pitchFamily="34" charset="0"/>
              <a:buChar char="•"/>
            </a:pPr>
            <a:r>
              <a:rPr lang="en-US" sz="1400">
                <a:effectLst/>
                <a:latin typeface="Calibri" panose="020F0502020204030204" pitchFamily="34" charset="0"/>
                <a:ea typeface="Calibri" panose="020F0502020204030204" pitchFamily="34" charset="0"/>
                <a:cs typeface="Times New Roman" panose="02020603050405020304" pitchFamily="18" charset="0"/>
              </a:rPr>
              <a:t>ECS plays an important role in the legal process of registering the right to real estate in the national land registers</a:t>
            </a:r>
          </a:p>
          <a:p>
            <a:pPr marL="285750" indent="-285750" algn="just">
              <a:spcAft>
                <a:spcPts val="800"/>
              </a:spcAft>
              <a:buFont typeface="Arial" panose="020B0604020202020204" pitchFamily="34" charset="0"/>
              <a:buChar char="•"/>
            </a:pPr>
            <a:r>
              <a:rPr lang="en-US" sz="1400">
                <a:effectLst/>
                <a:latin typeface="Calibri" panose="020F0502020204030204" pitchFamily="34" charset="0"/>
                <a:ea typeface="Calibri" panose="020F0502020204030204" pitchFamily="34" charset="0"/>
                <a:cs typeface="Times New Roman" panose="02020603050405020304" pitchFamily="18" charset="0"/>
              </a:rPr>
              <a:t>the great diversity of national law requirements in the area of land registrations, due to different legal traditions and histories</a:t>
            </a:r>
            <a:r>
              <a:rPr lang="pl-PL" sz="1400">
                <a:effectLst/>
                <a:latin typeface="Calibri" panose="020F0502020204030204" pitchFamily="34" charset="0"/>
                <a:ea typeface="Calibri" panose="020F0502020204030204" pitchFamily="34" charset="0"/>
                <a:cs typeface="Times New Roman" panose="02020603050405020304" pitchFamily="18" charset="0"/>
              </a:rPr>
              <a:t> - </a:t>
            </a:r>
            <a:r>
              <a:rPr lang="en-US" sz="1400">
                <a:effectLst/>
                <a:latin typeface="Calibri" panose="020F0502020204030204" pitchFamily="34" charset="0"/>
                <a:ea typeface="Calibri" panose="020F0502020204030204" pitchFamily="34" charset="0"/>
                <a:cs typeface="Times New Roman" panose="02020603050405020304" pitchFamily="18" charset="0"/>
              </a:rPr>
              <a:t>the principle of </a:t>
            </a:r>
            <a:r>
              <a:rPr lang="en-US" sz="1400" i="1">
                <a:effectLst/>
                <a:latin typeface="Calibri" panose="020F0502020204030204" pitchFamily="34" charset="0"/>
                <a:ea typeface="Calibri" panose="020F0502020204030204" pitchFamily="34" charset="0"/>
                <a:cs typeface="Times New Roman" panose="02020603050405020304" pitchFamily="18" charset="0"/>
              </a:rPr>
              <a:t>lex rei </a:t>
            </a:r>
            <a:r>
              <a:rPr lang="en-US" sz="1400" i="1" err="1">
                <a:effectLst/>
                <a:latin typeface="Calibri" panose="020F0502020204030204" pitchFamily="34" charset="0"/>
                <a:ea typeface="Calibri" panose="020F0502020204030204" pitchFamily="34" charset="0"/>
                <a:cs typeface="Times New Roman" panose="02020603050405020304" pitchFamily="18" charset="0"/>
              </a:rPr>
              <a:t>sitae</a:t>
            </a:r>
            <a:r>
              <a:rPr lang="en-US" sz="1400" i="1">
                <a:effectLst/>
                <a:latin typeface="Calibri" panose="020F0502020204030204" pitchFamily="34" charset="0"/>
                <a:ea typeface="Calibri" panose="020F0502020204030204" pitchFamily="34" charset="0"/>
                <a:cs typeface="Times New Roman" panose="02020603050405020304" pitchFamily="18" charset="0"/>
              </a:rPr>
              <a:t> </a:t>
            </a:r>
            <a:r>
              <a:rPr lang="en-US" sz="1400">
                <a:effectLst/>
                <a:latin typeface="Calibri" panose="020F0502020204030204" pitchFamily="34" charset="0"/>
                <a:ea typeface="Calibri" panose="020F0502020204030204" pitchFamily="34" charset="0"/>
                <a:cs typeface="Times New Roman" panose="02020603050405020304" pitchFamily="18" charset="0"/>
              </a:rPr>
              <a:t>linked to the law of a particular register</a:t>
            </a:r>
            <a:endParaRPr lang="pl-PL" sz="14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Aft>
                <a:spcPts val="800"/>
              </a:spcAft>
              <a:buFont typeface="Arial" panose="020B0604020202020204" pitchFamily="34" charset="0"/>
              <a:buChar char="•"/>
            </a:pPr>
            <a:r>
              <a:rPr lang="en-US" sz="1400">
                <a:effectLst/>
                <a:latin typeface="Calibri" panose="020F0502020204030204" pitchFamily="34" charset="0"/>
                <a:ea typeface="Calibri" panose="020F0502020204030204" pitchFamily="34" charset="0"/>
                <a:cs typeface="Times New Roman" panose="02020603050405020304" pitchFamily="18" charset="0"/>
              </a:rPr>
              <a:t> it is important that the ECS captures information that considers national specificities</a:t>
            </a:r>
            <a:endParaRPr lang="pl-PL" sz="14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Aft>
                <a:spcPts val="800"/>
              </a:spcAft>
              <a:buFont typeface="Arial" panose="020B0604020202020204" pitchFamily="34" charset="0"/>
              <a:buChar char="•"/>
            </a:pPr>
            <a:r>
              <a:rPr lang="en-US" sz="1400">
                <a:effectLst/>
                <a:latin typeface="Calibri" panose="020F0502020204030204" pitchFamily="34" charset="0"/>
                <a:ea typeface="Calibri" panose="020F0502020204030204" pitchFamily="34" charset="0"/>
                <a:cs typeface="Times New Roman" panose="02020603050405020304" pitchFamily="18" charset="0"/>
              </a:rPr>
              <a:t>information from the CPs of the Member</a:t>
            </a:r>
            <a:r>
              <a:rPr lang="pl-PL" sz="1400">
                <a:effectLst/>
                <a:latin typeface="Calibri" panose="020F0502020204030204" pitchFamily="34" charset="0"/>
                <a:ea typeface="Calibri" panose="020F0502020204030204" pitchFamily="34" charset="0"/>
                <a:cs typeface="Times New Roman" panose="02020603050405020304" pitchFamily="18" charset="0"/>
              </a:rPr>
              <a:t> </a:t>
            </a:r>
            <a:r>
              <a:rPr lang="en-US" sz="1400">
                <a:effectLst/>
                <a:latin typeface="Calibri" panose="020F0502020204030204" pitchFamily="34" charset="0"/>
                <a:ea typeface="Calibri" panose="020F0502020204030204" pitchFamily="34" charset="0"/>
                <a:cs typeface="Times New Roman" panose="02020603050405020304" pitchFamily="18" charset="0"/>
              </a:rPr>
              <a:t>States made available on the e-Justice Portal will help issuing authorities to </a:t>
            </a:r>
            <a:r>
              <a:rPr lang="en-US" sz="1400" err="1">
                <a:effectLst/>
                <a:latin typeface="Calibri" panose="020F0502020204030204" pitchFamily="34" charset="0"/>
                <a:ea typeface="Calibri" panose="020F0502020204030204" pitchFamily="34" charset="0"/>
                <a:cs typeface="Times New Roman" panose="02020603050405020304" pitchFamily="18" charset="0"/>
              </a:rPr>
              <a:t>individualise</a:t>
            </a:r>
            <a:r>
              <a:rPr lang="en-US" sz="1400">
                <a:effectLst/>
                <a:latin typeface="Calibri" panose="020F0502020204030204" pitchFamily="34" charset="0"/>
                <a:ea typeface="Calibri" panose="020F0502020204030204" pitchFamily="34" charset="0"/>
                <a:cs typeface="Times New Roman" panose="02020603050405020304" pitchFamily="18" charset="0"/>
              </a:rPr>
              <a:t> a specific ECS across borders</a:t>
            </a:r>
            <a:r>
              <a:rPr lang="pl-PL" sz="140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spcAft>
                <a:spcPts val="800"/>
              </a:spcAft>
              <a:buFont typeface="Arial" panose="020B0604020202020204" pitchFamily="34" charset="0"/>
              <a:buChar char="•"/>
            </a:pPr>
            <a:endParaRPr lang="pl-PL" sz="14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Obraz 2">
            <a:extLst>
              <a:ext uri="{FF2B5EF4-FFF2-40B4-BE49-F238E27FC236}">
                <a16:creationId xmlns:a16="http://schemas.microsoft.com/office/drawing/2014/main" id="{EC41CE43-D050-C5A1-CC6C-DE99247E1DB9}"/>
              </a:ext>
            </a:extLst>
          </p:cNvPr>
          <p:cNvPicPr>
            <a:picLocks noChangeAspect="1"/>
          </p:cNvPicPr>
          <p:nvPr/>
        </p:nvPicPr>
        <p:blipFill>
          <a:blip r:embed="rId3"/>
          <a:stretch>
            <a:fillRect/>
          </a:stretch>
        </p:blipFill>
        <p:spPr>
          <a:xfrm>
            <a:off x="442126" y="235832"/>
            <a:ext cx="1543293" cy="615702"/>
          </a:xfrm>
          <a:prstGeom prst="rect">
            <a:avLst/>
          </a:prstGeom>
        </p:spPr>
      </p:pic>
    </p:spTree>
    <p:extLst>
      <p:ext uri="{BB962C8B-B14F-4D97-AF65-F5344CB8AC3E}">
        <p14:creationId xmlns:p14="http://schemas.microsoft.com/office/powerpoint/2010/main" val="2115061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C3C45201-75B0-4212-88D3-A71BE50E2148}"/>
              </a:ext>
            </a:extLst>
          </p:cNvPr>
          <p:cNvSpPr txBox="1"/>
          <p:nvPr/>
        </p:nvSpPr>
        <p:spPr>
          <a:xfrm>
            <a:off x="1260383" y="1796434"/>
            <a:ext cx="6315416" cy="681248"/>
          </a:xfrm>
          <a:prstGeom prst="rect">
            <a:avLst/>
          </a:prstGeom>
        </p:spPr>
        <p:txBody>
          <a:bodyPr vert="horz" lIns="68580" tIns="34290" rIns="68580" bIns="34290" rtlCol="0">
            <a:normAutofit fontScale="25000" lnSpcReduction="20000"/>
          </a:bodyPr>
          <a:lstStyle/>
          <a:p>
            <a:pPr>
              <a:lnSpc>
                <a:spcPct val="170000"/>
              </a:lnSpc>
              <a:spcAft>
                <a:spcPts val="450"/>
              </a:spcAft>
            </a:pPr>
            <a:r>
              <a:rPr lang="pl-PL" sz="9600" b="1">
                <a:solidFill>
                  <a:srgbClr val="002060"/>
                </a:solidFill>
                <a:effectLst>
                  <a:outerShdw blurRad="38100" dist="38100" dir="2700000" algn="tl">
                    <a:srgbClr val="000000">
                      <a:alpha val="43137"/>
                    </a:srgbClr>
                  </a:outerShdw>
                </a:effectLst>
              </a:rPr>
              <a:t>ANY COMMENTS /INFORMATION/ QUESTIONS? </a:t>
            </a:r>
            <a:endParaRPr lang="en-US" sz="9600" b="1">
              <a:solidFill>
                <a:srgbClr val="002060"/>
              </a:solidFill>
              <a:effectLst>
                <a:outerShdw blurRad="38100" dist="38100" dir="2700000" algn="tl">
                  <a:srgbClr val="000000">
                    <a:alpha val="43137"/>
                  </a:srgbClr>
                </a:outerShdw>
              </a:effectLst>
            </a:endParaRPr>
          </a:p>
          <a:p>
            <a:pPr>
              <a:lnSpc>
                <a:spcPct val="170000"/>
              </a:lnSpc>
              <a:spcAft>
                <a:spcPts val="450"/>
              </a:spcAft>
            </a:pPr>
            <a:r>
              <a:rPr lang="pl-PL" sz="7200">
                <a:solidFill>
                  <a:srgbClr val="002060"/>
                </a:solidFill>
              </a:rPr>
              <a:t>                   </a:t>
            </a:r>
          </a:p>
          <a:p>
            <a:pPr>
              <a:lnSpc>
                <a:spcPct val="170000"/>
              </a:lnSpc>
              <a:spcAft>
                <a:spcPts val="450"/>
              </a:spcAft>
            </a:pPr>
            <a:r>
              <a:rPr lang="pl-PL" sz="5600">
                <a:solidFill>
                  <a:srgbClr val="002060"/>
                </a:solidFill>
              </a:rPr>
              <a:t>		</a:t>
            </a:r>
            <a:endParaRPr lang="en-US" sz="5600">
              <a:solidFill>
                <a:srgbClr val="002060"/>
              </a:solidFill>
            </a:endParaRPr>
          </a:p>
          <a:p>
            <a:pPr indent="-171450">
              <a:lnSpc>
                <a:spcPct val="90000"/>
              </a:lnSpc>
              <a:spcAft>
                <a:spcPts val="450"/>
              </a:spcAft>
              <a:buFont typeface="Arial" panose="020B0604020202020204" pitchFamily="34" charset="0"/>
              <a:buChar char="•"/>
            </a:pPr>
            <a:endParaRPr lang="en-US" sz="1500"/>
          </a:p>
        </p:txBody>
      </p:sp>
      <p:pic>
        <p:nvPicPr>
          <p:cNvPr id="4" name="Imagen 3" descr="Un dibujo de una cara feliz&#10;&#10;Descripción generada automáticamente con confianza media">
            <a:extLst>
              <a:ext uri="{FF2B5EF4-FFF2-40B4-BE49-F238E27FC236}">
                <a16:creationId xmlns:a16="http://schemas.microsoft.com/office/drawing/2014/main" id="{6E732AD2-B47F-4888-BDF5-14E95EFBAC02}"/>
              </a:ext>
            </a:extLst>
          </p:cNvPr>
          <p:cNvPicPr>
            <a:picLocks noChangeAspect="1"/>
          </p:cNvPicPr>
          <p:nvPr/>
        </p:nvPicPr>
        <p:blipFill>
          <a:blip r:embed="rId2"/>
          <a:stretch>
            <a:fillRect/>
          </a:stretch>
        </p:blipFill>
        <p:spPr>
          <a:xfrm>
            <a:off x="1260383" y="3969688"/>
            <a:ext cx="3026955" cy="821262"/>
          </a:xfrm>
          <a:prstGeom prst="rect">
            <a:avLst/>
          </a:prstGeom>
        </p:spPr>
      </p:pic>
      <p:pic>
        <p:nvPicPr>
          <p:cNvPr id="2" name="Obraz 1">
            <a:extLst>
              <a:ext uri="{FF2B5EF4-FFF2-40B4-BE49-F238E27FC236}">
                <a16:creationId xmlns:a16="http://schemas.microsoft.com/office/drawing/2014/main" id="{B30E0EB3-A4CC-3F87-8F62-7A67FF65C8AF}"/>
              </a:ext>
            </a:extLst>
          </p:cNvPr>
          <p:cNvPicPr>
            <a:picLocks noChangeAspect="1"/>
          </p:cNvPicPr>
          <p:nvPr/>
        </p:nvPicPr>
        <p:blipFill>
          <a:blip r:embed="rId3"/>
          <a:stretch>
            <a:fillRect/>
          </a:stretch>
        </p:blipFill>
        <p:spPr>
          <a:xfrm>
            <a:off x="6027576" y="3910986"/>
            <a:ext cx="1946868" cy="777208"/>
          </a:xfrm>
          <a:prstGeom prst="rect">
            <a:avLst/>
          </a:prstGeom>
        </p:spPr>
      </p:pic>
    </p:spTree>
    <p:extLst>
      <p:ext uri="{BB962C8B-B14F-4D97-AF65-F5344CB8AC3E}">
        <p14:creationId xmlns:p14="http://schemas.microsoft.com/office/powerpoint/2010/main" val="4164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CA259C0-00AB-5ECF-25AB-1AE0F693AC41}"/>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45F874A8-2875-8046-669B-E4C692853208}"/>
              </a:ext>
            </a:extLst>
          </p:cNvPr>
          <p:cNvSpPr txBox="1"/>
          <p:nvPr/>
        </p:nvSpPr>
        <p:spPr>
          <a:xfrm>
            <a:off x="1260383" y="1796434"/>
            <a:ext cx="6315416" cy="681248"/>
          </a:xfrm>
          <a:prstGeom prst="rect">
            <a:avLst/>
          </a:prstGeom>
        </p:spPr>
        <p:txBody>
          <a:bodyPr vert="horz" lIns="68580" tIns="34290" rIns="68580" bIns="34290" rtlCol="0">
            <a:normAutofit fontScale="25000" lnSpcReduction="20000"/>
          </a:bodyPr>
          <a:lstStyle/>
          <a:p>
            <a:pPr>
              <a:lnSpc>
                <a:spcPct val="170000"/>
              </a:lnSpc>
              <a:spcAft>
                <a:spcPts val="450"/>
              </a:spcAft>
            </a:pPr>
            <a:r>
              <a:rPr lang="en-US" sz="12000" b="1">
                <a:solidFill>
                  <a:srgbClr val="002060"/>
                </a:solidFill>
                <a:effectLst>
                  <a:outerShdw blurRad="38100" dist="38100" dir="2700000" algn="tl">
                    <a:srgbClr val="000000">
                      <a:alpha val="43137"/>
                    </a:srgbClr>
                  </a:outerShdw>
                </a:effectLst>
              </a:rPr>
              <a:t>THANK YOU FOR YOUR ATTENTION</a:t>
            </a:r>
            <a:r>
              <a:rPr lang="pl-PL" sz="12000" b="1">
                <a:solidFill>
                  <a:srgbClr val="002060"/>
                </a:solidFill>
                <a:effectLst>
                  <a:outerShdw blurRad="38100" dist="38100" dir="2700000" algn="tl">
                    <a:srgbClr val="000000">
                      <a:alpha val="43137"/>
                    </a:srgbClr>
                  </a:outerShdw>
                </a:effectLst>
              </a:rPr>
              <a:t>!</a:t>
            </a:r>
            <a:endParaRPr lang="en-US" sz="12000" b="1">
              <a:solidFill>
                <a:srgbClr val="002060"/>
              </a:solidFill>
              <a:effectLst>
                <a:outerShdw blurRad="38100" dist="38100" dir="2700000" algn="tl">
                  <a:srgbClr val="000000">
                    <a:alpha val="43137"/>
                  </a:srgbClr>
                </a:outerShdw>
              </a:effectLst>
            </a:endParaRPr>
          </a:p>
          <a:p>
            <a:pPr>
              <a:lnSpc>
                <a:spcPct val="170000"/>
              </a:lnSpc>
              <a:spcAft>
                <a:spcPts val="450"/>
              </a:spcAft>
            </a:pPr>
            <a:r>
              <a:rPr lang="pl-PL" sz="7200">
                <a:solidFill>
                  <a:srgbClr val="002060"/>
                </a:solidFill>
              </a:rPr>
              <a:t>                   </a:t>
            </a:r>
          </a:p>
          <a:p>
            <a:pPr>
              <a:lnSpc>
                <a:spcPct val="170000"/>
              </a:lnSpc>
              <a:spcAft>
                <a:spcPts val="450"/>
              </a:spcAft>
            </a:pPr>
            <a:r>
              <a:rPr lang="pl-PL" sz="5600">
                <a:solidFill>
                  <a:srgbClr val="002060"/>
                </a:solidFill>
              </a:rPr>
              <a:t>		</a:t>
            </a:r>
            <a:endParaRPr lang="en-US" sz="5600">
              <a:solidFill>
                <a:srgbClr val="002060"/>
              </a:solidFill>
            </a:endParaRPr>
          </a:p>
          <a:p>
            <a:pPr indent="-171450">
              <a:lnSpc>
                <a:spcPct val="90000"/>
              </a:lnSpc>
              <a:spcAft>
                <a:spcPts val="450"/>
              </a:spcAft>
              <a:buFont typeface="Arial" panose="020B0604020202020204" pitchFamily="34" charset="0"/>
              <a:buChar char="•"/>
            </a:pPr>
            <a:endParaRPr lang="en-US" sz="1500"/>
          </a:p>
        </p:txBody>
      </p:sp>
      <p:pic>
        <p:nvPicPr>
          <p:cNvPr id="4" name="Imagen 3" descr="Un dibujo de una cara feliz&#10;&#10;Descripción generada automáticamente con confianza media">
            <a:extLst>
              <a:ext uri="{FF2B5EF4-FFF2-40B4-BE49-F238E27FC236}">
                <a16:creationId xmlns:a16="http://schemas.microsoft.com/office/drawing/2014/main" id="{811B5E6F-E389-3BBC-CB28-51F805CA72B1}"/>
              </a:ext>
            </a:extLst>
          </p:cNvPr>
          <p:cNvPicPr>
            <a:picLocks noChangeAspect="1"/>
          </p:cNvPicPr>
          <p:nvPr/>
        </p:nvPicPr>
        <p:blipFill>
          <a:blip r:embed="rId2"/>
          <a:stretch>
            <a:fillRect/>
          </a:stretch>
        </p:blipFill>
        <p:spPr>
          <a:xfrm>
            <a:off x="1260383" y="3969688"/>
            <a:ext cx="3026955" cy="821262"/>
          </a:xfrm>
          <a:prstGeom prst="rect">
            <a:avLst/>
          </a:prstGeom>
        </p:spPr>
      </p:pic>
      <p:pic>
        <p:nvPicPr>
          <p:cNvPr id="2" name="Obraz 1">
            <a:extLst>
              <a:ext uri="{FF2B5EF4-FFF2-40B4-BE49-F238E27FC236}">
                <a16:creationId xmlns:a16="http://schemas.microsoft.com/office/drawing/2014/main" id="{B8A56662-D69F-54BC-F7EF-DCC5BE2FB615}"/>
              </a:ext>
            </a:extLst>
          </p:cNvPr>
          <p:cNvPicPr>
            <a:picLocks noChangeAspect="1"/>
          </p:cNvPicPr>
          <p:nvPr/>
        </p:nvPicPr>
        <p:blipFill>
          <a:blip r:embed="rId3"/>
          <a:stretch>
            <a:fillRect/>
          </a:stretch>
        </p:blipFill>
        <p:spPr>
          <a:xfrm>
            <a:off x="6027576" y="3910986"/>
            <a:ext cx="1946868" cy="777208"/>
          </a:xfrm>
          <a:prstGeom prst="rect">
            <a:avLst/>
          </a:prstGeom>
        </p:spPr>
      </p:pic>
    </p:spTree>
    <p:extLst>
      <p:ext uri="{BB962C8B-B14F-4D97-AF65-F5344CB8AC3E}">
        <p14:creationId xmlns:p14="http://schemas.microsoft.com/office/powerpoint/2010/main" val="691449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F883E541-E9C4-43A8-AC3B-4D921A6188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249" y="298014"/>
            <a:ext cx="1648960" cy="491339"/>
          </a:xfrm>
          <a:prstGeom prst="rect">
            <a:avLst/>
          </a:prstGeom>
        </p:spPr>
      </p:pic>
      <p:sp>
        <p:nvSpPr>
          <p:cNvPr id="8" name="CuadroTexto 7">
            <a:extLst>
              <a:ext uri="{FF2B5EF4-FFF2-40B4-BE49-F238E27FC236}">
                <a16:creationId xmlns:a16="http://schemas.microsoft.com/office/drawing/2014/main" id="{B43E3F5F-D4B5-44D6-A76B-EA0710877FBA}"/>
              </a:ext>
            </a:extLst>
          </p:cNvPr>
          <p:cNvSpPr txBox="1"/>
          <p:nvPr/>
        </p:nvSpPr>
        <p:spPr>
          <a:xfrm>
            <a:off x="1985419" y="1061108"/>
            <a:ext cx="5076287" cy="707886"/>
          </a:xfrm>
          <a:prstGeom prst="rect">
            <a:avLst/>
          </a:prstGeom>
          <a:noFill/>
        </p:spPr>
        <p:txBody>
          <a:bodyPr wrap="square">
            <a:spAutoFit/>
          </a:bodyPr>
          <a:lstStyle/>
          <a:p>
            <a:pPr algn="ctr"/>
            <a:r>
              <a:rPr lang="pl-PL" sz="2000" b="1">
                <a:solidFill>
                  <a:srgbClr val="FF0000"/>
                </a:solidFill>
              </a:rPr>
              <a:t>EJN Working </a:t>
            </a:r>
            <a:r>
              <a:rPr lang="pl-PL" sz="2000" b="1" err="1">
                <a:solidFill>
                  <a:srgbClr val="FF0000"/>
                </a:solidFill>
              </a:rPr>
              <a:t>Group</a:t>
            </a:r>
            <a:r>
              <a:rPr lang="pl-PL" sz="2000" b="1">
                <a:solidFill>
                  <a:srgbClr val="FF0000"/>
                </a:solidFill>
              </a:rPr>
              <a:t> </a:t>
            </a:r>
            <a:r>
              <a:rPr lang="pl-PL" sz="2000" b="1" err="1">
                <a:solidFill>
                  <a:srgbClr val="FF0000"/>
                </a:solidFill>
              </a:rPr>
              <a:t>Succession</a:t>
            </a:r>
            <a:r>
              <a:rPr lang="pl-PL" sz="2000" b="1">
                <a:solidFill>
                  <a:srgbClr val="FF0000"/>
                </a:solidFill>
              </a:rPr>
              <a:t> Law </a:t>
            </a:r>
          </a:p>
          <a:p>
            <a:pPr algn="ctr"/>
            <a:r>
              <a:rPr lang="pl-PL" sz="2000" b="1">
                <a:solidFill>
                  <a:srgbClr val="FF0000"/>
                </a:solidFill>
              </a:rPr>
              <a:t>– </a:t>
            </a:r>
            <a:r>
              <a:rPr lang="pl-PL" sz="2000" b="1" err="1">
                <a:solidFill>
                  <a:srgbClr val="FF0000"/>
                </a:solidFill>
              </a:rPr>
              <a:t>ELRA’s</a:t>
            </a:r>
            <a:r>
              <a:rPr lang="pl-PL" sz="2000" b="1">
                <a:solidFill>
                  <a:srgbClr val="FF0000"/>
                </a:solidFill>
              </a:rPr>
              <a:t> </a:t>
            </a:r>
            <a:r>
              <a:rPr lang="pl-PL" sz="2000" b="1" err="1">
                <a:solidFill>
                  <a:srgbClr val="FF0000"/>
                </a:solidFill>
              </a:rPr>
              <a:t>Contribution</a:t>
            </a:r>
            <a:endParaRPr lang="en-GB" sz="2000" b="1">
              <a:solidFill>
                <a:srgbClr val="FF0000"/>
              </a:solidFill>
            </a:endParaRPr>
          </a:p>
        </p:txBody>
      </p:sp>
      <p:sp>
        <p:nvSpPr>
          <p:cNvPr id="5" name="pole tekstowe 4">
            <a:extLst>
              <a:ext uri="{FF2B5EF4-FFF2-40B4-BE49-F238E27FC236}">
                <a16:creationId xmlns:a16="http://schemas.microsoft.com/office/drawing/2014/main" id="{793740AE-0148-8AE6-4440-8B31590A61C1}"/>
              </a:ext>
            </a:extLst>
          </p:cNvPr>
          <p:cNvSpPr txBox="1"/>
          <p:nvPr/>
        </p:nvSpPr>
        <p:spPr>
          <a:xfrm>
            <a:off x="802433" y="2194012"/>
            <a:ext cx="7289563" cy="3646960"/>
          </a:xfrm>
          <a:prstGeom prst="rect">
            <a:avLst/>
          </a:prstGeom>
          <a:noFill/>
        </p:spPr>
        <p:txBody>
          <a:bodyPr wrap="square">
            <a:spAutoFit/>
          </a:bodyPr>
          <a:lstStyle/>
          <a:p>
            <a:pPr algn="ctr">
              <a:lnSpc>
                <a:spcPct val="107000"/>
              </a:lnSpc>
              <a:spcAft>
                <a:spcPts val="800"/>
              </a:spcAft>
            </a:pPr>
            <a:r>
              <a:rPr lang="pl-PL" sz="1800" b="1" u="sng">
                <a:effectLst/>
                <a:latin typeface="Calibri" panose="020F0502020204030204" pitchFamily="34" charset="0"/>
                <a:ea typeface="Calibri" panose="020F0502020204030204" pitchFamily="34" charset="0"/>
                <a:cs typeface="Times New Roman" panose="02020603050405020304" pitchFamily="18" charset="0"/>
              </a:rPr>
              <a:t>New </a:t>
            </a:r>
            <a:r>
              <a:rPr lang="pl-PL" sz="1800" b="1" u="sng" err="1">
                <a:effectLst/>
                <a:latin typeface="Calibri" panose="020F0502020204030204" pitchFamily="34" charset="0"/>
                <a:ea typeface="Calibri" panose="020F0502020204030204" pitchFamily="34" charset="0"/>
                <a:cs typeface="Times New Roman" panose="02020603050405020304" pitchFamily="18" charset="0"/>
              </a:rPr>
              <a:t>document</a:t>
            </a:r>
            <a:r>
              <a:rPr lang="pl-PL" sz="1800" b="1" u="sng">
                <a:effectLst/>
                <a:latin typeface="Calibri" panose="020F0502020204030204" pitchFamily="34" charset="0"/>
                <a:ea typeface="Calibri" panose="020F0502020204030204" pitchFamily="34" charset="0"/>
                <a:cs typeface="Times New Roman" panose="02020603050405020304" pitchFamily="18" charset="0"/>
              </a:rPr>
              <a:t>:</a:t>
            </a:r>
          </a:p>
          <a:p>
            <a:pPr algn="ct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Conclusions </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of the results of the survey of ELRN Contact Points on </a:t>
            </a:r>
            <a:r>
              <a:rPr lang="en-GB" sz="1800" i="1">
                <a:solidFill>
                  <a:srgbClr val="333333"/>
                </a:solidFill>
                <a:effectLst/>
                <a:latin typeface="Roboto" panose="02000000000000000000" pitchFamily="2" charset="0"/>
                <a:ea typeface="Calibri" panose="020F0502020204030204" pitchFamily="34" charset="0"/>
                <a:cs typeface="Times New Roman" panose="02020603050405020304" pitchFamily="18" charset="0"/>
              </a:rPr>
              <a:t>Regulation (EU) No 650/2012 of the European Parliament and of the Council of 4 July 2012 on jurisdiction, applicable law, recognition and enforcement of decisions and acceptance and enforcement of authentic instruments in matters of succession and on the creation of a European Certificate of Succession</a:t>
            </a:r>
            <a:r>
              <a:rPr lang="en-GB" sz="1800">
                <a:effectLst/>
                <a:latin typeface="Calibri" panose="020F0502020204030204" pitchFamily="34" charset="0"/>
                <a:ea typeface="Calibri" panose="020F0502020204030204" pitchFamily="34" charset="0"/>
                <a:cs typeface="Times New Roman" panose="02020603050405020304" pitchFamily="18" charset="0"/>
              </a:rPr>
              <a:t>, additionally to</a:t>
            </a:r>
            <a:r>
              <a:rPr lang="pl-PL" sz="1800">
                <a:effectLst/>
                <a:latin typeface="Calibri" panose="020F0502020204030204" pitchFamily="34" charset="0"/>
                <a:ea typeface="Calibri" panose="020F0502020204030204" pitchFamily="34" charset="0"/>
                <a:cs typeface="Times New Roman" panose="02020603050405020304" pitchFamily="18" charset="0"/>
              </a:rPr>
              <a:t> the </a:t>
            </a:r>
            <a:r>
              <a:rPr lang="pl-PL" sz="1800" err="1">
                <a:effectLst/>
                <a:latin typeface="Calibri" panose="020F0502020204030204" pitchFamily="34" charset="0"/>
                <a:ea typeface="Calibri" panose="020F0502020204030204" pitchFamily="34" charset="0"/>
                <a:cs typeface="Times New Roman" panose="02020603050405020304" pitchFamily="18" charset="0"/>
              </a:rPr>
              <a:t>European</a:t>
            </a:r>
            <a:r>
              <a:rPr lang="pl-PL" sz="1800">
                <a:effectLst/>
                <a:latin typeface="Calibri" panose="020F0502020204030204" pitchFamily="34" charset="0"/>
                <a:ea typeface="Calibri" panose="020F0502020204030204" pitchFamily="34" charset="0"/>
                <a:cs typeface="Times New Roman" panose="02020603050405020304" pitchFamily="18" charset="0"/>
              </a:rPr>
              <a:t> </a:t>
            </a:r>
            <a:r>
              <a:rPr lang="pl-PL" sz="1800" err="1">
                <a:effectLst/>
                <a:latin typeface="Calibri" panose="020F0502020204030204" pitchFamily="34" charset="0"/>
                <a:ea typeface="Calibri" panose="020F0502020204030204" pitchFamily="34" charset="0"/>
                <a:cs typeface="Times New Roman" panose="02020603050405020304" pitchFamily="18" charset="0"/>
              </a:rPr>
              <a:t>Commission</a:t>
            </a:r>
            <a:r>
              <a:rPr lang="pl-PL" sz="1800">
                <a:effectLst/>
                <a:latin typeface="Calibri" panose="020F0502020204030204" pitchFamily="34" charset="0"/>
                <a:ea typeface="Calibri" panose="020F0502020204030204" pitchFamily="34" charset="0"/>
                <a:cs typeface="Times New Roman" panose="02020603050405020304" pitchFamily="18" charset="0"/>
              </a:rPr>
              <a:t> </a:t>
            </a:r>
            <a:r>
              <a:rPr lang="pl-PL" sz="1800" err="1">
                <a:effectLst/>
                <a:latin typeface="Calibri" panose="020F0502020204030204" pitchFamily="34" charset="0"/>
                <a:ea typeface="Calibri" panose="020F0502020204030204" pitchFamily="34" charset="0"/>
                <a:cs typeface="Times New Roman" panose="02020603050405020304" pitchFamily="18" charset="0"/>
              </a:rPr>
              <a:t>Questionnaire</a:t>
            </a:r>
            <a:r>
              <a:rPr lang="pl-PL" sz="1800">
                <a:effectLst/>
                <a:latin typeface="Calibri" panose="020F0502020204030204" pitchFamily="34" charset="0"/>
                <a:ea typeface="Calibri" panose="020F0502020204030204" pitchFamily="34" charset="0"/>
                <a:cs typeface="Times New Roman" panose="02020603050405020304" pitchFamily="18" charset="0"/>
              </a:rPr>
              <a:t> – </a:t>
            </a:r>
            <a:r>
              <a:rPr lang="pl-PL" sz="1800" err="1">
                <a:effectLst/>
                <a:latin typeface="Calibri" panose="020F0502020204030204" pitchFamily="34" charset="0"/>
                <a:ea typeface="Calibri" panose="020F0502020204030204" pitchFamily="34" charset="0"/>
                <a:cs typeface="Times New Roman" panose="02020603050405020304" pitchFamily="18" charset="0"/>
              </a:rPr>
              <a:t>Working</a:t>
            </a:r>
            <a:r>
              <a:rPr lang="pl-PL" sz="1800">
                <a:effectLst/>
                <a:latin typeface="Calibri" panose="020F0502020204030204" pitchFamily="34" charset="0"/>
                <a:ea typeface="Calibri" panose="020F0502020204030204" pitchFamily="34" charset="0"/>
                <a:cs typeface="Times New Roman" panose="02020603050405020304" pitchFamily="18" charset="0"/>
              </a:rPr>
              <a:t> </a:t>
            </a:r>
            <a:r>
              <a:rPr lang="pl-PL" sz="1800" err="1">
                <a:effectLst/>
                <a:latin typeface="Calibri" panose="020F0502020204030204" pitchFamily="34" charset="0"/>
                <a:ea typeface="Calibri" panose="020F0502020204030204" pitchFamily="34" charset="0"/>
                <a:cs typeface="Times New Roman" panose="02020603050405020304" pitchFamily="18" charset="0"/>
              </a:rPr>
              <a:t>Group</a:t>
            </a:r>
            <a:r>
              <a:rPr lang="pl-PL" sz="1800">
                <a:effectLst/>
                <a:latin typeface="Calibri" panose="020F0502020204030204" pitchFamily="34" charset="0"/>
                <a:ea typeface="Calibri" panose="020F0502020204030204" pitchFamily="34" charset="0"/>
                <a:cs typeface="Times New Roman" panose="02020603050405020304" pitchFamily="18" charset="0"/>
              </a:rPr>
              <a:t> </a:t>
            </a:r>
            <a:r>
              <a:rPr lang="pl-PL" sz="1800" err="1">
                <a:effectLst/>
                <a:latin typeface="Calibri" panose="020F0502020204030204" pitchFamily="34" charset="0"/>
                <a:ea typeface="Calibri" panose="020F0502020204030204" pitchFamily="34" charset="0"/>
                <a:cs typeface="Times New Roman" panose="02020603050405020304" pitchFamily="18" charset="0"/>
              </a:rPr>
              <a:t>Succession</a:t>
            </a:r>
            <a:r>
              <a:rPr lang="pl-PL" sz="1800">
                <a:effectLst/>
                <a:latin typeface="Calibri" panose="020F0502020204030204" pitchFamily="34" charset="0"/>
                <a:ea typeface="Calibri" panose="020F0502020204030204" pitchFamily="34" charset="0"/>
                <a:cs typeface="Times New Roman" panose="02020603050405020304" pitchFamily="18" charset="0"/>
              </a:rPr>
              <a:t> Law </a:t>
            </a:r>
            <a:r>
              <a:rPr lang="pl-PL" sz="1800" err="1">
                <a:effectLst/>
                <a:latin typeface="Calibri" panose="020F0502020204030204" pitchFamily="34" charset="0"/>
                <a:ea typeface="Calibri" panose="020F0502020204030204" pitchFamily="34" charset="0"/>
                <a:cs typeface="Times New Roman" panose="02020603050405020304" pitchFamily="18" charset="0"/>
              </a:rPr>
              <a:t>established</a:t>
            </a:r>
            <a:r>
              <a:rPr lang="pl-PL" sz="1800">
                <a:effectLst/>
                <a:latin typeface="Calibri" panose="020F0502020204030204" pitchFamily="34" charset="0"/>
                <a:ea typeface="Calibri" panose="020F0502020204030204" pitchFamily="34" charset="0"/>
                <a:cs typeface="Times New Roman" panose="02020603050405020304" pitchFamily="18" charset="0"/>
              </a:rPr>
              <a:t> </a:t>
            </a:r>
            <a:r>
              <a:rPr lang="pl-PL" sz="1800" err="1">
                <a:effectLst/>
                <a:latin typeface="Calibri" panose="020F0502020204030204" pitchFamily="34" charset="0"/>
                <a:ea typeface="Calibri" panose="020F0502020204030204" pitchFamily="34" charset="0"/>
                <a:cs typeface="Times New Roman" panose="02020603050405020304" pitchFamily="18" charset="0"/>
              </a:rPr>
              <a:t>at</a:t>
            </a:r>
            <a:r>
              <a:rPr lang="pl-PL" sz="1800">
                <a:effectLst/>
                <a:latin typeface="Calibri" panose="020F0502020204030204" pitchFamily="34" charset="0"/>
                <a:ea typeface="Calibri" panose="020F0502020204030204" pitchFamily="34" charset="0"/>
                <a:cs typeface="Times New Roman" panose="02020603050405020304" pitchFamily="18" charset="0"/>
              </a:rPr>
              <a:t> the </a:t>
            </a:r>
            <a:r>
              <a:rPr lang="pl-PL" sz="1800" err="1">
                <a:effectLst/>
                <a:latin typeface="Calibri" panose="020F0502020204030204" pitchFamily="34" charset="0"/>
                <a:ea typeface="Calibri" panose="020F0502020204030204" pitchFamily="34" charset="0"/>
                <a:cs typeface="Times New Roman" panose="02020603050405020304" pitchFamily="18" charset="0"/>
              </a:rPr>
              <a:t>European</a:t>
            </a:r>
            <a:r>
              <a:rPr lang="pl-PL" sz="1800">
                <a:effectLst/>
                <a:latin typeface="Calibri" panose="020F0502020204030204" pitchFamily="34" charset="0"/>
                <a:ea typeface="Calibri" panose="020F0502020204030204" pitchFamily="34" charset="0"/>
                <a:cs typeface="Times New Roman" panose="02020603050405020304" pitchFamily="18" charset="0"/>
              </a:rPr>
              <a:t> </a:t>
            </a:r>
            <a:r>
              <a:rPr lang="pl-PL" sz="1800" err="1">
                <a:effectLst/>
                <a:latin typeface="Calibri" panose="020F0502020204030204" pitchFamily="34" charset="0"/>
                <a:ea typeface="Calibri" panose="020F0502020204030204" pitchFamily="34" charset="0"/>
                <a:cs typeface="Times New Roman" panose="02020603050405020304" pitchFamily="18" charset="0"/>
              </a:rPr>
              <a:t>Judicial</a:t>
            </a:r>
            <a:r>
              <a:rPr lang="pl-PL" sz="1800">
                <a:effectLst/>
                <a:latin typeface="Calibri" panose="020F0502020204030204" pitchFamily="34" charset="0"/>
                <a:ea typeface="Calibri" panose="020F0502020204030204" pitchFamily="34" charset="0"/>
                <a:cs typeface="Times New Roman" panose="02020603050405020304" pitchFamily="18" charset="0"/>
              </a:rPr>
              <a:t> Network (EC). </a:t>
            </a:r>
            <a:r>
              <a:rPr lang="en-GB" sz="1800">
                <a:effectLst/>
                <a:latin typeface="Calibri" panose="020F0502020204030204" pitchFamily="34" charset="0"/>
                <a:ea typeface="Calibri" panose="020F0502020204030204" pitchFamily="34" charset="0"/>
                <a:cs typeface="Times New Roman" panose="02020603050405020304" pitchFamily="18" charset="0"/>
              </a:rPr>
              <a:t>ELRA’s Working document.</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pl-PL" sz="1800" err="1">
                <a:effectLst/>
                <a:latin typeface="Calibri" panose="020F0502020204030204" pitchFamily="34" charset="0"/>
                <a:ea typeface="Calibri" panose="020F0502020204030204" pitchFamily="34" charset="0"/>
                <a:cs typeface="Times New Roman" panose="02020603050405020304" pitchFamily="18" charset="0"/>
              </a:rPr>
              <a:t>Brussels</a:t>
            </a:r>
            <a:r>
              <a:rPr lang="pl-PL" sz="1800">
                <a:effectLst/>
                <a:latin typeface="Calibri" panose="020F0502020204030204" pitchFamily="34" charset="0"/>
                <a:ea typeface="Calibri" panose="020F0502020204030204" pitchFamily="34" charset="0"/>
                <a:cs typeface="Times New Roman" panose="02020603050405020304" pitchFamily="18" charset="0"/>
              </a:rPr>
              <a:t>, 16th </a:t>
            </a:r>
            <a:r>
              <a:rPr lang="pl-PL" sz="1800" err="1">
                <a:effectLst/>
                <a:latin typeface="Calibri" panose="020F0502020204030204" pitchFamily="34" charset="0"/>
                <a:ea typeface="Calibri" panose="020F0502020204030204" pitchFamily="34" charset="0"/>
                <a:cs typeface="Times New Roman" panose="02020603050405020304" pitchFamily="18" charset="0"/>
              </a:rPr>
              <a:t>December</a:t>
            </a:r>
            <a:r>
              <a:rPr lang="pl-PL" sz="1800">
                <a:effectLst/>
                <a:latin typeface="Calibri" panose="020F0502020204030204" pitchFamily="34" charset="0"/>
                <a:ea typeface="Calibri" panose="020F0502020204030204" pitchFamily="34" charset="0"/>
                <a:cs typeface="Times New Roman" panose="02020603050405020304" pitchFamily="18" charset="0"/>
              </a:rPr>
              <a:t> 2024</a:t>
            </a:r>
          </a:p>
        </p:txBody>
      </p:sp>
      <p:pic>
        <p:nvPicPr>
          <p:cNvPr id="3" name="Obraz 2">
            <a:extLst>
              <a:ext uri="{FF2B5EF4-FFF2-40B4-BE49-F238E27FC236}">
                <a16:creationId xmlns:a16="http://schemas.microsoft.com/office/drawing/2014/main" id="{DE04C963-39A3-41AA-E5F3-944F302ABF84}"/>
              </a:ext>
            </a:extLst>
          </p:cNvPr>
          <p:cNvPicPr>
            <a:picLocks noChangeAspect="1"/>
          </p:cNvPicPr>
          <p:nvPr/>
        </p:nvPicPr>
        <p:blipFill>
          <a:blip r:embed="rId3"/>
          <a:stretch>
            <a:fillRect/>
          </a:stretch>
        </p:blipFill>
        <p:spPr>
          <a:xfrm>
            <a:off x="442126" y="235832"/>
            <a:ext cx="1543293" cy="615702"/>
          </a:xfrm>
          <a:prstGeom prst="rect">
            <a:avLst/>
          </a:prstGeom>
        </p:spPr>
      </p:pic>
    </p:spTree>
    <p:extLst>
      <p:ext uri="{BB962C8B-B14F-4D97-AF65-F5344CB8AC3E}">
        <p14:creationId xmlns:p14="http://schemas.microsoft.com/office/powerpoint/2010/main" val="1522404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9CCDED-432F-D6BC-D509-DC8540DF40E4}"/>
            </a:ext>
          </a:extLst>
        </p:cNvPr>
        <p:cNvGrpSpPr/>
        <p:nvPr/>
      </p:nvGrpSpPr>
      <p:grpSpPr>
        <a:xfrm>
          <a:off x="0" y="0"/>
          <a:ext cx="0" cy="0"/>
          <a:chOff x="0" y="0"/>
          <a:chExt cx="0" cy="0"/>
        </a:xfrm>
      </p:grpSpPr>
      <p:pic>
        <p:nvPicPr>
          <p:cNvPr id="6" name="Imagen 5">
            <a:extLst>
              <a:ext uri="{FF2B5EF4-FFF2-40B4-BE49-F238E27FC236}">
                <a16:creationId xmlns:a16="http://schemas.microsoft.com/office/drawing/2014/main" id="{72A06FC7-57BA-D284-559B-8AA95C6F23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249" y="298014"/>
            <a:ext cx="1648960" cy="491339"/>
          </a:xfrm>
          <a:prstGeom prst="rect">
            <a:avLst/>
          </a:prstGeom>
        </p:spPr>
      </p:pic>
      <p:sp>
        <p:nvSpPr>
          <p:cNvPr id="8" name="CuadroTexto 7">
            <a:extLst>
              <a:ext uri="{FF2B5EF4-FFF2-40B4-BE49-F238E27FC236}">
                <a16:creationId xmlns:a16="http://schemas.microsoft.com/office/drawing/2014/main" id="{806DC9A7-2AE0-7B46-71C2-7609C286C629}"/>
              </a:ext>
            </a:extLst>
          </p:cNvPr>
          <p:cNvSpPr txBox="1"/>
          <p:nvPr/>
        </p:nvSpPr>
        <p:spPr>
          <a:xfrm>
            <a:off x="1985419" y="1061108"/>
            <a:ext cx="5076287" cy="707886"/>
          </a:xfrm>
          <a:prstGeom prst="rect">
            <a:avLst/>
          </a:prstGeom>
          <a:noFill/>
        </p:spPr>
        <p:txBody>
          <a:bodyPr wrap="square">
            <a:spAutoFit/>
          </a:bodyPr>
          <a:lstStyle/>
          <a:p>
            <a:pPr algn="ctr"/>
            <a:r>
              <a:rPr lang="pl-PL" sz="2000" b="1">
                <a:solidFill>
                  <a:srgbClr val="FF0000"/>
                </a:solidFill>
              </a:rPr>
              <a:t>EJN Working </a:t>
            </a:r>
            <a:r>
              <a:rPr lang="pl-PL" sz="2000" b="1" err="1">
                <a:solidFill>
                  <a:srgbClr val="FF0000"/>
                </a:solidFill>
              </a:rPr>
              <a:t>Group</a:t>
            </a:r>
            <a:r>
              <a:rPr lang="pl-PL" sz="2000" b="1">
                <a:solidFill>
                  <a:srgbClr val="FF0000"/>
                </a:solidFill>
              </a:rPr>
              <a:t> </a:t>
            </a:r>
            <a:r>
              <a:rPr lang="pl-PL" sz="2000" b="1" err="1">
                <a:solidFill>
                  <a:srgbClr val="FF0000"/>
                </a:solidFill>
              </a:rPr>
              <a:t>Succession</a:t>
            </a:r>
            <a:r>
              <a:rPr lang="pl-PL" sz="2000" b="1">
                <a:solidFill>
                  <a:srgbClr val="FF0000"/>
                </a:solidFill>
              </a:rPr>
              <a:t> Law </a:t>
            </a:r>
          </a:p>
          <a:p>
            <a:pPr algn="ctr"/>
            <a:r>
              <a:rPr lang="pl-PL" sz="2000" b="1">
                <a:solidFill>
                  <a:srgbClr val="FF0000"/>
                </a:solidFill>
              </a:rPr>
              <a:t>– </a:t>
            </a:r>
            <a:r>
              <a:rPr lang="pl-PL" sz="2000" b="1" err="1">
                <a:solidFill>
                  <a:srgbClr val="FF0000"/>
                </a:solidFill>
              </a:rPr>
              <a:t>ELRA’s</a:t>
            </a:r>
            <a:r>
              <a:rPr lang="pl-PL" sz="2000" b="1">
                <a:solidFill>
                  <a:srgbClr val="FF0000"/>
                </a:solidFill>
              </a:rPr>
              <a:t> </a:t>
            </a:r>
            <a:r>
              <a:rPr lang="pl-PL" sz="2000" b="1" err="1">
                <a:solidFill>
                  <a:srgbClr val="FF0000"/>
                </a:solidFill>
              </a:rPr>
              <a:t>Contribution</a:t>
            </a:r>
            <a:endParaRPr lang="en-GB" sz="2000" b="1">
              <a:solidFill>
                <a:srgbClr val="FF0000"/>
              </a:solidFill>
            </a:endParaRPr>
          </a:p>
        </p:txBody>
      </p:sp>
      <p:sp>
        <p:nvSpPr>
          <p:cNvPr id="5" name="pole tekstowe 4">
            <a:extLst>
              <a:ext uri="{FF2B5EF4-FFF2-40B4-BE49-F238E27FC236}">
                <a16:creationId xmlns:a16="http://schemas.microsoft.com/office/drawing/2014/main" id="{FE41B231-5CA4-56D2-AEC8-F3A7FFAE5206}"/>
              </a:ext>
            </a:extLst>
          </p:cNvPr>
          <p:cNvSpPr txBox="1"/>
          <p:nvPr/>
        </p:nvSpPr>
        <p:spPr>
          <a:xfrm>
            <a:off x="802433" y="2194012"/>
            <a:ext cx="7289563" cy="3120150"/>
          </a:xfrm>
          <a:prstGeom prst="rect">
            <a:avLst/>
          </a:prstGeom>
          <a:noFill/>
        </p:spPr>
        <p:txBody>
          <a:bodyPr wrap="square">
            <a:spAutoFit/>
          </a:bodyPr>
          <a:lstStyle/>
          <a:p>
            <a:pPr algn="just">
              <a:lnSpc>
                <a:spcPct val="107000"/>
              </a:lnSpc>
              <a:spcAft>
                <a:spcPts val="800"/>
              </a:spcAft>
            </a:pPr>
            <a:r>
              <a:rPr lang="en-US" sz="1600">
                <a:effectLst/>
                <a:latin typeface="Calibri" panose="020F0502020204030204" pitchFamily="34" charset="0"/>
                <a:ea typeface="Calibri" panose="020F0502020204030204" pitchFamily="34" charset="0"/>
                <a:cs typeface="Times New Roman" panose="02020603050405020304" pitchFamily="18" charset="0"/>
              </a:rPr>
              <a:t>ELRA's research on national requirements to register rights on real estate in a cross-border context</a:t>
            </a:r>
            <a:r>
              <a:rPr lang="pl-PL" sz="1600">
                <a:effectLst/>
                <a:latin typeface="Calibri" panose="020F0502020204030204" pitchFamily="34" charset="0"/>
                <a:ea typeface="Calibri" panose="020F0502020204030204" pitchFamily="34" charset="0"/>
                <a:cs typeface="Times New Roman" panose="02020603050405020304" pitchFamily="18" charset="0"/>
              </a:rPr>
              <a:t>:</a:t>
            </a:r>
            <a:r>
              <a:rPr lang="en-US" sz="1600">
                <a:effectLst/>
                <a:latin typeface="Calibri" panose="020F0502020204030204" pitchFamily="34" charset="0"/>
                <a:ea typeface="Calibri" panose="020F0502020204030204" pitchFamily="34" charset="0"/>
                <a:cs typeface="Times New Roman" panose="02020603050405020304" pitchFamily="18" charset="0"/>
              </a:rPr>
              <a:t> </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pl-PL" sz="1600" err="1">
                <a:latin typeface="Calibri" panose="020F0502020204030204" pitchFamily="34" charset="0"/>
                <a:ea typeface="Calibri" panose="020F0502020204030204" pitchFamily="34" charset="0"/>
                <a:cs typeface="Times New Roman" panose="02020603050405020304" pitchFamily="18" charset="0"/>
              </a:rPr>
              <a:t>detailed</a:t>
            </a:r>
            <a:r>
              <a:rPr lang="pl-PL" sz="1600">
                <a:latin typeface="Calibri" panose="020F0502020204030204" pitchFamily="34" charset="0"/>
                <a:ea typeface="Calibri" panose="020F0502020204030204" pitchFamily="34" charset="0"/>
                <a:cs typeface="Times New Roman" panose="02020603050405020304" pitchFamily="18" charset="0"/>
              </a:rPr>
              <a:t> ELRN </a:t>
            </a:r>
            <a:r>
              <a:rPr lang="pl-PL" sz="1600" err="1">
                <a:latin typeface="Calibri" panose="020F0502020204030204" pitchFamily="34" charset="0"/>
                <a:ea typeface="Calibri" panose="020F0502020204030204" pitchFamily="34" charset="0"/>
                <a:cs typeface="Times New Roman" panose="02020603050405020304" pitchFamily="18" charset="0"/>
              </a:rPr>
              <a:t>survey</a:t>
            </a:r>
            <a:r>
              <a:rPr lang="pl-PL" sz="1600">
                <a:latin typeface="Calibri" panose="020F0502020204030204" pitchFamily="34" charset="0"/>
                <a:ea typeface="Calibri" panose="020F0502020204030204" pitchFamily="34" charset="0"/>
                <a:cs typeface="Times New Roman" panose="02020603050405020304" pitchFamily="18" charset="0"/>
              </a:rPr>
              <a:t>, </a:t>
            </a:r>
          </a:p>
          <a:p>
            <a:pPr marL="285750" indent="-285750" algn="just">
              <a:lnSpc>
                <a:spcPct val="107000"/>
              </a:lnSpc>
              <a:spcAft>
                <a:spcPts val="800"/>
              </a:spcAft>
              <a:buFont typeface="Arial" panose="020B0604020202020204" pitchFamily="34" charset="0"/>
              <a:buChar char="•"/>
            </a:pPr>
            <a:r>
              <a:rPr lang="pl-PL" sz="1600" err="1">
                <a:latin typeface="Calibri" panose="020F0502020204030204" pitchFamily="34" charset="0"/>
                <a:ea typeface="Calibri" panose="020F0502020204030204" pitchFamily="34" charset="0"/>
                <a:cs typeface="Times New Roman" panose="02020603050405020304" pitchFamily="18" charset="0"/>
              </a:rPr>
              <a:t>written</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responses</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submitted</a:t>
            </a:r>
            <a:r>
              <a:rPr lang="pl-PL" sz="1600">
                <a:latin typeface="Calibri" panose="020F0502020204030204" pitchFamily="34" charset="0"/>
                <a:ea typeface="Calibri" panose="020F0502020204030204" pitchFamily="34" charset="0"/>
                <a:cs typeface="Times New Roman" panose="02020603050405020304" pitchFamily="18" charset="0"/>
              </a:rPr>
              <a:t> by 19 ELRN </a:t>
            </a:r>
            <a:r>
              <a:rPr lang="pl-PL" sz="1600" err="1">
                <a:latin typeface="Calibri" panose="020F0502020204030204" pitchFamily="34" charset="0"/>
                <a:ea typeface="Calibri" panose="020F0502020204030204" pitchFamily="34" charset="0"/>
                <a:cs typeface="Times New Roman" panose="02020603050405020304" pitchFamily="18" charset="0"/>
              </a:rPr>
              <a:t>member</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organisations</a:t>
            </a:r>
            <a:r>
              <a:rPr lang="pl-PL" sz="1600">
                <a:latin typeface="Calibri" panose="020F0502020204030204" pitchFamily="34" charset="0"/>
                <a:ea typeface="Calibri" panose="020F0502020204030204" pitchFamily="34" charset="0"/>
                <a:cs typeface="Times New Roman" panose="02020603050405020304" pitchFamily="18" charset="0"/>
              </a:rPr>
              <a:t> and  </a:t>
            </a:r>
            <a:r>
              <a:rPr lang="pl-PL" sz="1600" err="1">
                <a:latin typeface="Calibri" panose="020F0502020204030204" pitchFamily="34" charset="0"/>
                <a:ea typeface="Calibri" panose="020F0502020204030204" pitchFamily="34" charset="0"/>
                <a:cs typeface="Times New Roman" panose="02020603050405020304" pitchFamily="18" charset="0"/>
              </a:rPr>
              <a:t>addressed</a:t>
            </a:r>
            <a:r>
              <a:rPr lang="pl-PL" sz="1600">
                <a:latin typeface="Calibri" panose="020F0502020204030204" pitchFamily="34" charset="0"/>
                <a:ea typeface="Calibri" panose="020F0502020204030204" pitchFamily="34" charset="0"/>
                <a:cs typeface="Times New Roman" panose="02020603050405020304" pitchFamily="18" charset="0"/>
              </a:rPr>
              <a:t> the </a:t>
            </a:r>
            <a:r>
              <a:rPr lang="pl-PL" sz="1600" err="1">
                <a:latin typeface="Calibri" panose="020F0502020204030204" pitchFamily="34" charset="0"/>
                <a:ea typeface="Calibri" panose="020F0502020204030204" pitchFamily="34" charset="0"/>
                <a:cs typeface="Times New Roman" panose="02020603050405020304" pitchFamily="18" charset="0"/>
              </a:rPr>
              <a:t>actual</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state</a:t>
            </a:r>
            <a:r>
              <a:rPr lang="pl-PL" sz="1600">
                <a:latin typeface="Calibri" panose="020F0502020204030204" pitchFamily="34" charset="0"/>
                <a:ea typeface="Calibri" panose="020F0502020204030204" pitchFamily="34" charset="0"/>
                <a:cs typeface="Times New Roman" panose="02020603050405020304" pitchFamily="18" charset="0"/>
              </a:rPr>
              <a:t> of </a:t>
            </a:r>
            <a:r>
              <a:rPr lang="pl-PL" sz="1600" err="1">
                <a:latin typeface="Calibri" panose="020F0502020204030204" pitchFamily="34" charset="0"/>
                <a:ea typeface="Calibri" panose="020F0502020204030204" pitchFamily="34" charset="0"/>
                <a:cs typeface="Times New Roman" panose="02020603050405020304" pitchFamily="18" charset="0"/>
              </a:rPr>
              <a:t>play</a:t>
            </a:r>
            <a:r>
              <a:rPr lang="pl-PL" sz="1600">
                <a:latin typeface="Calibri" panose="020F0502020204030204" pitchFamily="34" charset="0"/>
                <a:ea typeface="Calibri" panose="020F0502020204030204" pitchFamily="34" charset="0"/>
                <a:cs typeface="Times New Roman" panose="02020603050405020304" pitchFamily="18" charset="0"/>
              </a:rPr>
              <a:t> in a </a:t>
            </a:r>
            <a:r>
              <a:rPr lang="pl-PL" sz="1600" err="1">
                <a:latin typeface="Calibri" panose="020F0502020204030204" pitchFamily="34" charset="0"/>
                <a:ea typeface="Calibri" panose="020F0502020204030204" pitchFamily="34" charset="0"/>
                <a:cs typeface="Times New Roman" panose="02020603050405020304" pitchFamily="18" charset="0"/>
              </a:rPr>
              <a:t>total</a:t>
            </a:r>
            <a:r>
              <a:rPr lang="pl-PL" sz="1600">
                <a:latin typeface="Calibri" panose="020F0502020204030204" pitchFamily="34" charset="0"/>
                <a:ea typeface="Calibri" panose="020F0502020204030204" pitchFamily="34" charset="0"/>
                <a:cs typeface="Times New Roman" panose="02020603050405020304" pitchFamily="18" charset="0"/>
              </a:rPr>
              <a:t> of  18 </a:t>
            </a:r>
            <a:r>
              <a:rPr lang="pl-PL" sz="1600" err="1">
                <a:latin typeface="Calibri" panose="020F0502020204030204" pitchFamily="34" charset="0"/>
                <a:ea typeface="Calibri" panose="020F0502020204030204" pitchFamily="34" charset="0"/>
                <a:cs typeface="Times New Roman" panose="02020603050405020304" pitchFamily="18" charset="0"/>
              </a:rPr>
              <a:t>Member</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States</a:t>
            </a:r>
            <a:r>
              <a:rPr lang="pl-PL" sz="1600">
                <a:latin typeface="Calibri" panose="020F0502020204030204" pitchFamily="34" charset="0"/>
                <a:ea typeface="Calibri" panose="020F0502020204030204" pitchFamily="34" charset="0"/>
                <a:cs typeface="Times New Roman" panose="02020603050405020304" pitchFamily="18" charset="0"/>
              </a:rPr>
              <a:t>, i.e. Austria, </a:t>
            </a:r>
            <a:r>
              <a:rPr lang="pl-PL" sz="1600" err="1">
                <a:latin typeface="Calibri" panose="020F0502020204030204" pitchFamily="34" charset="0"/>
                <a:ea typeface="Calibri" panose="020F0502020204030204" pitchFamily="34" charset="0"/>
                <a:cs typeface="Times New Roman" panose="02020603050405020304" pitchFamily="18" charset="0"/>
              </a:rPr>
              <a:t>Bulgaria</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Cyprus</a:t>
            </a:r>
            <a:r>
              <a:rPr lang="pl-PL" sz="1600">
                <a:latin typeface="Calibri" panose="020F0502020204030204" pitchFamily="34" charset="0"/>
                <a:ea typeface="Calibri" panose="020F0502020204030204" pitchFamily="34" charset="0"/>
                <a:cs typeface="Times New Roman" panose="02020603050405020304" pitchFamily="18" charset="0"/>
              </a:rPr>
              <a:t>, Estonia, </a:t>
            </a:r>
            <a:r>
              <a:rPr lang="pl-PL" sz="1600" err="1">
                <a:latin typeface="Calibri" panose="020F0502020204030204" pitchFamily="34" charset="0"/>
                <a:ea typeface="Calibri" panose="020F0502020204030204" pitchFamily="34" charset="0"/>
                <a:cs typeface="Times New Roman" panose="02020603050405020304" pitchFamily="18" charset="0"/>
              </a:rPr>
              <a:t>Finland</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Hungary</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Ireland</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Italy</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Latvia</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Lithuania</a:t>
            </a:r>
            <a:r>
              <a:rPr lang="pl-PL" sz="1600">
                <a:latin typeface="Calibri" panose="020F0502020204030204" pitchFamily="34" charset="0"/>
                <a:ea typeface="Calibri" panose="020F0502020204030204" pitchFamily="34" charset="0"/>
                <a:cs typeface="Times New Roman" panose="02020603050405020304" pitchFamily="18" charset="0"/>
              </a:rPr>
              <a:t>, the </a:t>
            </a:r>
            <a:r>
              <a:rPr lang="pl-PL" sz="1600" err="1">
                <a:latin typeface="Calibri" panose="020F0502020204030204" pitchFamily="34" charset="0"/>
                <a:ea typeface="Calibri" panose="020F0502020204030204" pitchFamily="34" charset="0"/>
                <a:cs typeface="Times New Roman" panose="02020603050405020304" pitchFamily="18" charset="0"/>
              </a:rPr>
              <a:t>Netherlands</a:t>
            </a:r>
            <a:r>
              <a:rPr lang="pl-PL" sz="1600">
                <a:latin typeface="Calibri" panose="020F0502020204030204" pitchFamily="34" charset="0"/>
                <a:ea typeface="Calibri" panose="020F0502020204030204" pitchFamily="34" charset="0"/>
                <a:cs typeface="Times New Roman" panose="02020603050405020304" pitchFamily="18" charset="0"/>
              </a:rPr>
              <a:t>, Poland, Portugal, Romania, </a:t>
            </a:r>
            <a:r>
              <a:rPr lang="pl-PL" sz="1600" err="1">
                <a:latin typeface="Calibri" panose="020F0502020204030204" pitchFamily="34" charset="0"/>
                <a:ea typeface="Calibri" panose="020F0502020204030204" pitchFamily="34" charset="0"/>
                <a:cs typeface="Times New Roman" panose="02020603050405020304" pitchFamily="18" charset="0"/>
              </a:rPr>
              <a:t>Spain</a:t>
            </a:r>
            <a:r>
              <a:rPr lang="pl-PL" sz="1600">
                <a:latin typeface="Calibri" panose="020F0502020204030204" pitchFamily="34" charset="0"/>
                <a:ea typeface="Calibri" panose="020F0502020204030204" pitchFamily="34" charset="0"/>
                <a:cs typeface="Times New Roman" panose="02020603050405020304" pitchFamily="18" charset="0"/>
              </a:rPr>
              <a:t>, </a:t>
            </a:r>
            <a:r>
              <a:rPr lang="pl-PL" sz="1600" err="1">
                <a:latin typeface="Calibri" panose="020F0502020204030204" pitchFamily="34" charset="0"/>
                <a:ea typeface="Calibri" panose="020F0502020204030204" pitchFamily="34" charset="0"/>
                <a:cs typeface="Times New Roman" panose="02020603050405020304" pitchFamily="18" charset="0"/>
              </a:rPr>
              <a:t>Slovakia</a:t>
            </a:r>
            <a:r>
              <a:rPr lang="pl-PL" sz="1600">
                <a:latin typeface="Calibri" panose="020F0502020204030204" pitchFamily="34" charset="0"/>
                <a:ea typeface="Calibri" panose="020F0502020204030204" pitchFamily="34" charset="0"/>
                <a:cs typeface="Times New Roman" panose="02020603050405020304" pitchFamily="18" charset="0"/>
              </a:rPr>
              <a:t> and </a:t>
            </a:r>
            <a:r>
              <a:rPr lang="pl-PL" sz="1600" err="1">
                <a:latin typeface="Calibri" panose="020F0502020204030204" pitchFamily="34" charset="0"/>
                <a:ea typeface="Calibri" panose="020F0502020204030204" pitchFamily="34" charset="0"/>
                <a:cs typeface="Times New Roman" panose="02020603050405020304" pitchFamily="18" charset="0"/>
              </a:rPr>
              <a:t>Sweden</a:t>
            </a:r>
            <a:r>
              <a:rPr lang="pl-PL" sz="1600">
                <a:latin typeface="Calibri" panose="020F0502020204030204" pitchFamily="34" charset="0"/>
                <a:ea typeface="Calibri" panose="020F0502020204030204" pitchFamily="34" charset="0"/>
                <a:cs typeface="Times New Roman" panose="02020603050405020304" pitchFamily="18" charset="0"/>
              </a:rPr>
              <a:t>, </a:t>
            </a:r>
          </a:p>
          <a:p>
            <a:pPr marL="285750" indent="-285750" algn="just">
              <a:lnSpc>
                <a:spcPct val="107000"/>
              </a:lnSpc>
              <a:spcAft>
                <a:spcPts val="800"/>
              </a:spcAft>
              <a:buFont typeface="Arial" panose="020B0604020202020204" pitchFamily="34" charset="0"/>
              <a:buChar char="•"/>
            </a:pPr>
            <a:r>
              <a:rPr lang="pl-PL" sz="1600">
                <a:effectLst/>
                <a:latin typeface="Calibri" panose="020F0502020204030204" pitchFamily="34" charset="0"/>
                <a:ea typeface="Calibri" panose="020F0502020204030204" pitchFamily="34" charset="0"/>
                <a:cs typeface="Times New Roman" panose="02020603050405020304" pitchFamily="18" charset="0"/>
              </a:rPr>
              <a:t>p</a:t>
            </a:r>
            <a:r>
              <a:rPr lang="en-US" sz="1600" err="1">
                <a:effectLst/>
                <a:latin typeface="Calibri" panose="020F0502020204030204" pitchFamily="34" charset="0"/>
                <a:ea typeface="Calibri" panose="020F0502020204030204" pitchFamily="34" charset="0"/>
                <a:cs typeface="Times New Roman" panose="02020603050405020304" pitchFamily="18" charset="0"/>
              </a:rPr>
              <a:t>ractical</a:t>
            </a:r>
            <a:r>
              <a:rPr lang="en-US" sz="1600">
                <a:effectLst/>
                <a:latin typeface="Calibri" panose="020F0502020204030204" pitchFamily="34" charset="0"/>
                <a:ea typeface="Calibri" panose="020F0502020204030204" pitchFamily="34" charset="0"/>
                <a:cs typeface="Times New Roman" panose="02020603050405020304" pitchFamily="18" charset="0"/>
              </a:rPr>
              <a:t> issue presented in Question 8.2 </a:t>
            </a:r>
            <a:r>
              <a:rPr lang="en-US" sz="1600" err="1">
                <a:effectLst/>
                <a:latin typeface="Calibri" panose="020F0502020204030204" pitchFamily="34" charset="0"/>
                <a:ea typeface="Calibri" panose="020F0502020204030204" pitchFamily="34" charset="0"/>
                <a:cs typeface="Times New Roman" panose="02020603050405020304" pitchFamily="18" charset="0"/>
              </a:rPr>
              <a:t>analysed</a:t>
            </a:r>
            <a:r>
              <a:rPr lang="en-US" sz="1600">
                <a:effectLst/>
                <a:latin typeface="Calibri" panose="020F0502020204030204" pitchFamily="34" charset="0"/>
                <a:ea typeface="Calibri" panose="020F0502020204030204" pitchFamily="34" charset="0"/>
                <a:cs typeface="Times New Roman" panose="02020603050405020304" pitchFamily="18" charset="0"/>
              </a:rPr>
              <a:t> in relation to</a:t>
            </a:r>
            <a:r>
              <a:rPr lang="pl-PL" sz="1600">
                <a:effectLst/>
                <a:latin typeface="Calibri" panose="020F0502020204030204" pitchFamily="34" charset="0"/>
                <a:ea typeface="Calibri" panose="020F0502020204030204" pitchFamily="34" charset="0"/>
                <a:cs typeface="Times New Roman" panose="02020603050405020304" pitchFamily="18" charset="0"/>
              </a:rPr>
              <a:t> </a:t>
            </a:r>
            <a:r>
              <a:rPr lang="en-US" sz="1600">
                <a:effectLst/>
                <a:latin typeface="Calibri" panose="020F0502020204030204" pitchFamily="34" charset="0"/>
                <a:ea typeface="Calibri" panose="020F0502020204030204" pitchFamily="34" charset="0"/>
                <a:cs typeface="Times New Roman" panose="02020603050405020304" pitchFamily="18" charset="0"/>
              </a:rPr>
              <a:t>registration practice in the Member States and the relationship between</a:t>
            </a:r>
            <a:r>
              <a:rPr lang="pl-PL" sz="1600">
                <a:effectLst/>
                <a:latin typeface="Calibri" panose="020F0502020204030204" pitchFamily="34" charset="0"/>
                <a:ea typeface="Calibri" panose="020F0502020204030204" pitchFamily="34" charset="0"/>
                <a:cs typeface="Times New Roman" panose="02020603050405020304" pitchFamily="18" charset="0"/>
              </a:rPr>
              <a:t>:</a:t>
            </a:r>
          </a:p>
          <a:p>
            <a:pPr algn="ctr">
              <a:spcAft>
                <a:spcPts val="800"/>
              </a:spcAft>
            </a:pPr>
            <a:r>
              <a:rPr lang="en-US" sz="1600" i="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EU law (the Regulation) </a:t>
            </a:r>
            <a:r>
              <a:rPr lang="pl-PL" sz="1600" i="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vis.</a:t>
            </a:r>
            <a:r>
              <a:rPr lang="en-US" sz="1600" i="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national law (lex rei </a:t>
            </a:r>
            <a:r>
              <a:rPr lang="en-US" sz="1600" i="1"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sitae</a:t>
            </a:r>
            <a:r>
              <a:rPr lang="en-US" sz="1600" i="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v. lex</a:t>
            </a:r>
            <a:r>
              <a:rPr lang="pl-PL" sz="1600" i="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en-US" sz="1600" i="1"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registrationis</a:t>
            </a:r>
            <a:r>
              <a:rPr lang="en-US" sz="1600" i="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endParaRPr lang="pl-PL" sz="1600" i="1">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Obraz 2">
            <a:extLst>
              <a:ext uri="{FF2B5EF4-FFF2-40B4-BE49-F238E27FC236}">
                <a16:creationId xmlns:a16="http://schemas.microsoft.com/office/drawing/2014/main" id="{808D201C-380A-44DB-8B56-1F8624150079}"/>
              </a:ext>
            </a:extLst>
          </p:cNvPr>
          <p:cNvPicPr>
            <a:picLocks noChangeAspect="1"/>
          </p:cNvPicPr>
          <p:nvPr/>
        </p:nvPicPr>
        <p:blipFill>
          <a:blip r:embed="rId3"/>
          <a:stretch>
            <a:fillRect/>
          </a:stretch>
        </p:blipFill>
        <p:spPr>
          <a:xfrm>
            <a:off x="442126" y="235832"/>
            <a:ext cx="1543293" cy="615702"/>
          </a:xfrm>
          <a:prstGeom prst="rect">
            <a:avLst/>
          </a:prstGeom>
        </p:spPr>
      </p:pic>
    </p:spTree>
    <p:extLst>
      <p:ext uri="{BB962C8B-B14F-4D97-AF65-F5344CB8AC3E}">
        <p14:creationId xmlns:p14="http://schemas.microsoft.com/office/powerpoint/2010/main" val="2656089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D75927-BA37-B878-778F-5BF4302DC1CC}"/>
            </a:ext>
          </a:extLst>
        </p:cNvPr>
        <p:cNvGrpSpPr/>
        <p:nvPr/>
      </p:nvGrpSpPr>
      <p:grpSpPr>
        <a:xfrm>
          <a:off x="0" y="0"/>
          <a:ext cx="0" cy="0"/>
          <a:chOff x="0" y="0"/>
          <a:chExt cx="0" cy="0"/>
        </a:xfrm>
      </p:grpSpPr>
      <p:pic>
        <p:nvPicPr>
          <p:cNvPr id="6" name="Imagen 5">
            <a:extLst>
              <a:ext uri="{FF2B5EF4-FFF2-40B4-BE49-F238E27FC236}">
                <a16:creationId xmlns:a16="http://schemas.microsoft.com/office/drawing/2014/main" id="{A9FE60BC-8343-DD63-7A92-9ECD4DD1DF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249" y="298014"/>
            <a:ext cx="1648960" cy="491339"/>
          </a:xfrm>
          <a:prstGeom prst="rect">
            <a:avLst/>
          </a:prstGeom>
        </p:spPr>
      </p:pic>
      <p:sp>
        <p:nvSpPr>
          <p:cNvPr id="8" name="CuadroTexto 7">
            <a:extLst>
              <a:ext uri="{FF2B5EF4-FFF2-40B4-BE49-F238E27FC236}">
                <a16:creationId xmlns:a16="http://schemas.microsoft.com/office/drawing/2014/main" id="{F44723DF-ACE5-8AF5-B610-D428B0DB0BF6}"/>
              </a:ext>
            </a:extLst>
          </p:cNvPr>
          <p:cNvSpPr txBox="1"/>
          <p:nvPr/>
        </p:nvSpPr>
        <p:spPr>
          <a:xfrm>
            <a:off x="1985419" y="1061108"/>
            <a:ext cx="5076287" cy="707886"/>
          </a:xfrm>
          <a:prstGeom prst="rect">
            <a:avLst/>
          </a:prstGeom>
          <a:noFill/>
        </p:spPr>
        <p:txBody>
          <a:bodyPr wrap="square">
            <a:spAutoFit/>
          </a:bodyPr>
          <a:lstStyle/>
          <a:p>
            <a:pPr algn="ctr"/>
            <a:r>
              <a:rPr lang="pl-PL" sz="2000" b="1">
                <a:solidFill>
                  <a:srgbClr val="FF0000"/>
                </a:solidFill>
              </a:rPr>
              <a:t>EJN Working </a:t>
            </a:r>
            <a:r>
              <a:rPr lang="pl-PL" sz="2000" b="1" err="1">
                <a:solidFill>
                  <a:srgbClr val="FF0000"/>
                </a:solidFill>
              </a:rPr>
              <a:t>Group</a:t>
            </a:r>
            <a:r>
              <a:rPr lang="pl-PL" sz="2000" b="1">
                <a:solidFill>
                  <a:srgbClr val="FF0000"/>
                </a:solidFill>
              </a:rPr>
              <a:t> </a:t>
            </a:r>
            <a:r>
              <a:rPr lang="pl-PL" sz="2000" b="1" err="1">
                <a:solidFill>
                  <a:srgbClr val="FF0000"/>
                </a:solidFill>
              </a:rPr>
              <a:t>Succession</a:t>
            </a:r>
            <a:r>
              <a:rPr lang="pl-PL" sz="2000" b="1">
                <a:solidFill>
                  <a:srgbClr val="FF0000"/>
                </a:solidFill>
              </a:rPr>
              <a:t> Law </a:t>
            </a:r>
          </a:p>
          <a:p>
            <a:pPr algn="ctr"/>
            <a:r>
              <a:rPr lang="pl-PL" sz="2000" b="1">
                <a:solidFill>
                  <a:srgbClr val="FF0000"/>
                </a:solidFill>
              </a:rPr>
              <a:t>– </a:t>
            </a:r>
            <a:r>
              <a:rPr lang="pl-PL" sz="2000" b="1" err="1">
                <a:solidFill>
                  <a:srgbClr val="FF0000"/>
                </a:solidFill>
              </a:rPr>
              <a:t>ELRA’s</a:t>
            </a:r>
            <a:r>
              <a:rPr lang="pl-PL" sz="2000" b="1">
                <a:solidFill>
                  <a:srgbClr val="FF0000"/>
                </a:solidFill>
              </a:rPr>
              <a:t> </a:t>
            </a:r>
            <a:r>
              <a:rPr lang="pl-PL" sz="2000" b="1" err="1">
                <a:solidFill>
                  <a:srgbClr val="FF0000"/>
                </a:solidFill>
              </a:rPr>
              <a:t>Contribution</a:t>
            </a:r>
            <a:endParaRPr lang="en-GB" sz="2000" b="1">
              <a:solidFill>
                <a:srgbClr val="FF0000"/>
              </a:solidFill>
            </a:endParaRPr>
          </a:p>
        </p:txBody>
      </p:sp>
      <p:sp>
        <p:nvSpPr>
          <p:cNvPr id="5" name="pole tekstowe 4">
            <a:extLst>
              <a:ext uri="{FF2B5EF4-FFF2-40B4-BE49-F238E27FC236}">
                <a16:creationId xmlns:a16="http://schemas.microsoft.com/office/drawing/2014/main" id="{5E279E1B-8A8F-2D3A-B41A-4A0F6BA1DD02}"/>
              </a:ext>
            </a:extLst>
          </p:cNvPr>
          <p:cNvSpPr txBox="1"/>
          <p:nvPr/>
        </p:nvSpPr>
        <p:spPr>
          <a:xfrm>
            <a:off x="811764" y="2464600"/>
            <a:ext cx="8091996" cy="516936"/>
          </a:xfrm>
          <a:prstGeom prst="rect">
            <a:avLst/>
          </a:prstGeom>
          <a:noFill/>
        </p:spPr>
        <p:txBody>
          <a:bodyPr wrap="square">
            <a:spAutoFit/>
          </a:bodyPr>
          <a:lstStyle/>
          <a:p>
            <a:pPr algn="just">
              <a:lnSpc>
                <a:spcPct val="107000"/>
              </a:lnSpc>
              <a:spcAft>
                <a:spcPts val="800"/>
              </a:spcAft>
            </a:pPr>
            <a:endParaRPr lang="pl-PL" sz="10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pl-PL" sz="10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Obraz 2">
            <a:extLst>
              <a:ext uri="{FF2B5EF4-FFF2-40B4-BE49-F238E27FC236}">
                <a16:creationId xmlns:a16="http://schemas.microsoft.com/office/drawing/2014/main" id="{8D38BAF1-8230-4C8D-401A-63F7E4EBDBCB}"/>
              </a:ext>
            </a:extLst>
          </p:cNvPr>
          <p:cNvPicPr>
            <a:picLocks noChangeAspect="1"/>
          </p:cNvPicPr>
          <p:nvPr/>
        </p:nvPicPr>
        <p:blipFill>
          <a:blip r:embed="rId3"/>
          <a:stretch>
            <a:fillRect/>
          </a:stretch>
        </p:blipFill>
        <p:spPr>
          <a:xfrm>
            <a:off x="442126" y="235832"/>
            <a:ext cx="1543293" cy="615702"/>
          </a:xfrm>
          <a:prstGeom prst="rect">
            <a:avLst/>
          </a:prstGeom>
        </p:spPr>
      </p:pic>
      <p:pic>
        <p:nvPicPr>
          <p:cNvPr id="4" name="Obraz 3">
            <a:extLst>
              <a:ext uri="{FF2B5EF4-FFF2-40B4-BE49-F238E27FC236}">
                <a16:creationId xmlns:a16="http://schemas.microsoft.com/office/drawing/2014/main" id="{74EB843D-099A-4C63-45F8-E48178870B65}"/>
              </a:ext>
            </a:extLst>
          </p:cNvPr>
          <p:cNvPicPr>
            <a:picLocks noChangeAspect="1"/>
          </p:cNvPicPr>
          <p:nvPr/>
        </p:nvPicPr>
        <p:blipFill>
          <a:blip r:embed="rId4"/>
          <a:stretch>
            <a:fillRect/>
          </a:stretch>
        </p:blipFill>
        <p:spPr>
          <a:xfrm>
            <a:off x="0" y="1978569"/>
            <a:ext cx="9144000" cy="4506208"/>
          </a:xfrm>
          <a:prstGeom prst="rect">
            <a:avLst/>
          </a:prstGeom>
        </p:spPr>
      </p:pic>
    </p:spTree>
    <p:extLst>
      <p:ext uri="{BB962C8B-B14F-4D97-AF65-F5344CB8AC3E}">
        <p14:creationId xmlns:p14="http://schemas.microsoft.com/office/powerpoint/2010/main" val="3622949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EB80C-7906-3E3A-34C0-698C8F417D63}"/>
            </a:ext>
          </a:extLst>
        </p:cNvPr>
        <p:cNvGrpSpPr/>
        <p:nvPr/>
      </p:nvGrpSpPr>
      <p:grpSpPr>
        <a:xfrm>
          <a:off x="0" y="0"/>
          <a:ext cx="0" cy="0"/>
          <a:chOff x="0" y="0"/>
          <a:chExt cx="0" cy="0"/>
        </a:xfrm>
      </p:grpSpPr>
      <p:pic>
        <p:nvPicPr>
          <p:cNvPr id="6" name="Imagen 5">
            <a:extLst>
              <a:ext uri="{FF2B5EF4-FFF2-40B4-BE49-F238E27FC236}">
                <a16:creationId xmlns:a16="http://schemas.microsoft.com/office/drawing/2014/main" id="{2BFAF1F1-5490-579C-55E7-804686B033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9174" y="235832"/>
            <a:ext cx="1648960" cy="491339"/>
          </a:xfrm>
          <a:prstGeom prst="rect">
            <a:avLst/>
          </a:prstGeom>
        </p:spPr>
      </p:pic>
      <p:sp>
        <p:nvSpPr>
          <p:cNvPr id="8" name="CuadroTexto 7">
            <a:extLst>
              <a:ext uri="{FF2B5EF4-FFF2-40B4-BE49-F238E27FC236}">
                <a16:creationId xmlns:a16="http://schemas.microsoft.com/office/drawing/2014/main" id="{5DBE3484-5FD5-7997-FACD-0AA281196B67}"/>
              </a:ext>
            </a:extLst>
          </p:cNvPr>
          <p:cNvSpPr txBox="1"/>
          <p:nvPr/>
        </p:nvSpPr>
        <p:spPr>
          <a:xfrm>
            <a:off x="1985419" y="1061108"/>
            <a:ext cx="5076287" cy="707886"/>
          </a:xfrm>
          <a:prstGeom prst="rect">
            <a:avLst/>
          </a:prstGeom>
          <a:noFill/>
        </p:spPr>
        <p:txBody>
          <a:bodyPr wrap="square">
            <a:spAutoFit/>
          </a:bodyPr>
          <a:lstStyle/>
          <a:p>
            <a:pPr algn="ctr"/>
            <a:r>
              <a:rPr lang="pl-PL" sz="2000" b="1">
                <a:solidFill>
                  <a:srgbClr val="FF0000"/>
                </a:solidFill>
              </a:rPr>
              <a:t>EJN Working </a:t>
            </a:r>
            <a:r>
              <a:rPr lang="pl-PL" sz="2000" b="1" err="1">
                <a:solidFill>
                  <a:srgbClr val="FF0000"/>
                </a:solidFill>
              </a:rPr>
              <a:t>Group</a:t>
            </a:r>
            <a:r>
              <a:rPr lang="pl-PL" sz="2000" b="1">
                <a:solidFill>
                  <a:srgbClr val="FF0000"/>
                </a:solidFill>
              </a:rPr>
              <a:t> </a:t>
            </a:r>
            <a:r>
              <a:rPr lang="pl-PL" sz="2000" b="1" err="1">
                <a:solidFill>
                  <a:srgbClr val="FF0000"/>
                </a:solidFill>
              </a:rPr>
              <a:t>Succession</a:t>
            </a:r>
            <a:r>
              <a:rPr lang="pl-PL" sz="2000" b="1">
                <a:solidFill>
                  <a:srgbClr val="FF0000"/>
                </a:solidFill>
              </a:rPr>
              <a:t> Law </a:t>
            </a:r>
          </a:p>
          <a:p>
            <a:pPr algn="ctr"/>
            <a:r>
              <a:rPr lang="pl-PL" sz="2000" b="1">
                <a:solidFill>
                  <a:srgbClr val="FF0000"/>
                </a:solidFill>
              </a:rPr>
              <a:t>– </a:t>
            </a:r>
            <a:r>
              <a:rPr lang="pl-PL" sz="2000" b="1" err="1">
                <a:solidFill>
                  <a:srgbClr val="FF0000"/>
                </a:solidFill>
              </a:rPr>
              <a:t>ELRA’s</a:t>
            </a:r>
            <a:r>
              <a:rPr lang="pl-PL" sz="2000" b="1">
                <a:solidFill>
                  <a:srgbClr val="FF0000"/>
                </a:solidFill>
              </a:rPr>
              <a:t> </a:t>
            </a:r>
            <a:r>
              <a:rPr lang="pl-PL" sz="2000" b="1" err="1">
                <a:solidFill>
                  <a:srgbClr val="FF0000"/>
                </a:solidFill>
              </a:rPr>
              <a:t>Contribution</a:t>
            </a:r>
            <a:endParaRPr lang="en-GB" sz="2000" b="1">
              <a:solidFill>
                <a:srgbClr val="FF0000"/>
              </a:solidFill>
            </a:endParaRPr>
          </a:p>
        </p:txBody>
      </p:sp>
      <p:sp>
        <p:nvSpPr>
          <p:cNvPr id="5" name="pole tekstowe 4">
            <a:extLst>
              <a:ext uri="{FF2B5EF4-FFF2-40B4-BE49-F238E27FC236}">
                <a16:creationId xmlns:a16="http://schemas.microsoft.com/office/drawing/2014/main" id="{4AB12A76-7363-269F-4C63-F632F5E5E405}"/>
              </a:ext>
            </a:extLst>
          </p:cNvPr>
          <p:cNvSpPr txBox="1"/>
          <p:nvPr/>
        </p:nvSpPr>
        <p:spPr>
          <a:xfrm>
            <a:off x="802433" y="2194012"/>
            <a:ext cx="7289563" cy="3292633"/>
          </a:xfrm>
          <a:prstGeom prst="rect">
            <a:avLst/>
          </a:prstGeom>
          <a:noFill/>
        </p:spPr>
        <p:txBody>
          <a:bodyPr wrap="square">
            <a:spAutoFit/>
          </a:bodyPr>
          <a:lstStyle/>
          <a:p>
            <a:pPr algn="just">
              <a:lnSpc>
                <a:spcPct val="107000"/>
              </a:lnSpc>
              <a:spcAft>
                <a:spcPts val="800"/>
              </a:spcAft>
            </a:pPr>
            <a:r>
              <a:rPr lang="pl-PL" sz="1600">
                <a:latin typeface="Calibri" panose="020F0502020204030204" pitchFamily="34" charset="0"/>
                <a:ea typeface="Calibri" panose="020F0502020204030204" pitchFamily="34" charset="0"/>
                <a:cs typeface="Times New Roman" panose="02020603050405020304" pitchFamily="18" charset="0"/>
              </a:rPr>
              <a:t>T</a:t>
            </a:r>
            <a:r>
              <a:rPr lang="en-US" sz="1600">
                <a:effectLst/>
                <a:latin typeface="Calibri" panose="020F0502020204030204" pitchFamily="34" charset="0"/>
                <a:ea typeface="Calibri" panose="020F0502020204030204" pitchFamily="34" charset="0"/>
                <a:cs typeface="Times New Roman" panose="02020603050405020304" pitchFamily="18" charset="0"/>
              </a:rPr>
              <a:t>able illustrates</a:t>
            </a:r>
            <a:r>
              <a:rPr lang="pl-PL" sz="1600">
                <a:effectLst/>
                <a:latin typeface="Calibri" panose="020F0502020204030204" pitchFamily="34" charset="0"/>
                <a:ea typeface="Calibri" panose="020F0502020204030204" pitchFamily="34" charset="0"/>
                <a:cs typeface="Times New Roman" panose="02020603050405020304" pitchFamily="18" charset="0"/>
              </a:rPr>
              <a:t> and </a:t>
            </a:r>
            <a:r>
              <a:rPr lang="pl-PL" sz="1600" err="1">
                <a:effectLst/>
                <a:latin typeface="Calibri" panose="020F0502020204030204" pitchFamily="34" charset="0"/>
                <a:ea typeface="Calibri" panose="020F0502020204030204" pitchFamily="34" charset="0"/>
                <a:cs typeface="Times New Roman" panose="02020603050405020304" pitchFamily="18" charset="0"/>
              </a:rPr>
              <a:t>gives</a:t>
            </a:r>
            <a:r>
              <a:rPr lang="pl-PL" sz="1600">
                <a:effectLst/>
                <a:latin typeface="Calibri" panose="020F0502020204030204" pitchFamily="34" charset="0"/>
                <a:ea typeface="Calibri" panose="020F0502020204030204" pitchFamily="34" charset="0"/>
                <a:cs typeface="Times New Roman" panose="02020603050405020304" pitchFamily="18" charset="0"/>
              </a:rPr>
              <a:t> </a:t>
            </a:r>
            <a:r>
              <a:rPr lang="pl-PL" sz="1600" err="1">
                <a:effectLst/>
                <a:latin typeface="Calibri" panose="020F0502020204030204" pitchFamily="34" charset="0"/>
                <a:ea typeface="Calibri" panose="020F0502020204030204" pitchFamily="34" charset="0"/>
                <a:cs typeface="Times New Roman" panose="02020603050405020304" pitchFamily="18" charset="0"/>
              </a:rPr>
              <a:t>solution</a:t>
            </a:r>
            <a:r>
              <a:rPr lang="pl-PL" sz="160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US" sz="1600">
                <a:effectLst/>
                <a:latin typeface="Calibri" panose="020F0502020204030204" pitchFamily="34" charset="0"/>
                <a:ea typeface="Calibri" panose="020F0502020204030204" pitchFamily="34" charset="0"/>
                <a:cs typeface="Times New Roman" panose="02020603050405020304" pitchFamily="18" charset="0"/>
              </a:rPr>
              <a:t>registration requirements </a:t>
            </a:r>
            <a:r>
              <a:rPr lang="pl-PL" sz="1600">
                <a:effectLst/>
                <a:latin typeface="Calibri" panose="020F0502020204030204" pitchFamily="34" charset="0"/>
                <a:ea typeface="Calibri" panose="020F0502020204030204" pitchFamily="34" charset="0"/>
                <a:cs typeface="Times New Roman" panose="02020603050405020304" pitchFamily="18" charset="0"/>
              </a:rPr>
              <a:t>of </a:t>
            </a:r>
            <a:r>
              <a:rPr lang="en-US" sz="1600">
                <a:effectLst/>
                <a:latin typeface="Calibri" panose="020F0502020204030204" pitchFamily="34" charset="0"/>
                <a:ea typeface="Calibri" panose="020F0502020204030204" pitchFamily="34" charset="0"/>
                <a:cs typeface="Times New Roman" panose="02020603050405020304" pitchFamily="18" charset="0"/>
              </a:rPr>
              <a:t>each Member State</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US" sz="1600">
                <a:effectLst/>
                <a:latin typeface="Calibri" panose="020F0502020204030204" pitchFamily="34" charset="0"/>
                <a:ea typeface="Calibri" panose="020F0502020204030204" pitchFamily="34" charset="0"/>
                <a:cs typeface="Times New Roman" panose="02020603050405020304" pitchFamily="18" charset="0"/>
              </a:rPr>
              <a:t>what should be included in the European Certificate of Succession in any of its</a:t>
            </a:r>
            <a:r>
              <a:rPr lang="pl-PL" sz="1600">
                <a:effectLst/>
                <a:latin typeface="Calibri" panose="020F0502020204030204" pitchFamily="34" charset="0"/>
                <a:ea typeface="Calibri" panose="020F0502020204030204" pitchFamily="34" charset="0"/>
                <a:cs typeface="Times New Roman" panose="02020603050405020304" pitchFamily="18" charset="0"/>
              </a:rPr>
              <a:t> </a:t>
            </a:r>
            <a:r>
              <a:rPr lang="en-US" sz="1600">
                <a:effectLst/>
                <a:latin typeface="Calibri" panose="020F0502020204030204" pitchFamily="34" charset="0"/>
                <a:ea typeface="Calibri" panose="020F0502020204030204" pitchFamily="34" charset="0"/>
                <a:cs typeface="Times New Roman" panose="02020603050405020304" pitchFamily="18" charset="0"/>
              </a:rPr>
              <a:t>part (Annex V)</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pl-PL" sz="1600">
                <a:effectLst/>
                <a:latin typeface="Calibri" panose="020F0502020204030204" pitchFamily="34" charset="0"/>
                <a:ea typeface="Calibri" panose="020F0502020204030204" pitchFamily="34" charset="0"/>
                <a:cs typeface="Times New Roman" panose="02020603050405020304" pitchFamily="18" charset="0"/>
              </a:rPr>
              <a:t>t</a:t>
            </a:r>
            <a:r>
              <a:rPr lang="en-US" sz="1600">
                <a:effectLst/>
                <a:latin typeface="Calibri" panose="020F0502020204030204" pitchFamily="34" charset="0"/>
                <a:ea typeface="Calibri" panose="020F0502020204030204" pitchFamily="34" charset="0"/>
                <a:cs typeface="Times New Roman" panose="02020603050405020304" pitchFamily="18" charset="0"/>
              </a:rPr>
              <a:t>he</a:t>
            </a:r>
            <a:r>
              <a:rPr lang="pl-PL" sz="1600">
                <a:effectLst/>
                <a:latin typeface="Calibri" panose="020F0502020204030204" pitchFamily="34" charset="0"/>
                <a:ea typeface="Calibri" panose="020F0502020204030204" pitchFamily="34" charset="0"/>
                <a:cs typeface="Times New Roman" panose="02020603050405020304" pitchFamily="18" charset="0"/>
              </a:rPr>
              <a:t> </a:t>
            </a:r>
            <a:r>
              <a:rPr lang="en-US" sz="1600">
                <a:effectLst/>
                <a:latin typeface="Calibri" panose="020F0502020204030204" pitchFamily="34" charset="0"/>
                <a:ea typeface="Calibri" panose="020F0502020204030204" pitchFamily="34" charset="0"/>
                <a:cs typeface="Times New Roman" panose="02020603050405020304" pitchFamily="18" charset="0"/>
              </a:rPr>
              <a:t>inclusion of this information </a:t>
            </a:r>
            <a:r>
              <a:rPr lang="pl-PL" sz="1600" err="1">
                <a:effectLst/>
                <a:latin typeface="Calibri" panose="020F0502020204030204" pitchFamily="34" charset="0"/>
                <a:ea typeface="Calibri" panose="020F0502020204030204" pitchFamily="34" charset="0"/>
                <a:cs typeface="Times New Roman" panose="02020603050405020304" pitchFamily="18" charset="0"/>
              </a:rPr>
              <a:t>should</a:t>
            </a:r>
            <a:r>
              <a:rPr lang="pl-PL" sz="1600">
                <a:effectLst/>
                <a:latin typeface="Calibri" panose="020F0502020204030204" pitchFamily="34" charset="0"/>
                <a:ea typeface="Calibri" panose="020F0502020204030204" pitchFamily="34" charset="0"/>
                <a:cs typeface="Times New Roman" panose="02020603050405020304" pitchFamily="18" charset="0"/>
              </a:rPr>
              <a:t> be </a:t>
            </a:r>
            <a:r>
              <a:rPr lang="pl-PL" sz="1600" err="1">
                <a:effectLst/>
                <a:latin typeface="Calibri" panose="020F0502020204030204" pitchFamily="34" charset="0"/>
                <a:ea typeface="Calibri" panose="020F0502020204030204" pitchFamily="34" charset="0"/>
                <a:cs typeface="Times New Roman" panose="02020603050405020304" pitchFamily="18" charset="0"/>
              </a:rPr>
              <a:t>displayed</a:t>
            </a:r>
            <a:r>
              <a:rPr lang="pl-PL" sz="1600">
                <a:effectLst/>
                <a:latin typeface="Calibri" panose="020F0502020204030204" pitchFamily="34" charset="0"/>
                <a:ea typeface="Calibri" panose="020F0502020204030204" pitchFamily="34" charset="0"/>
                <a:cs typeface="Times New Roman" panose="02020603050405020304" pitchFamily="18" charset="0"/>
              </a:rPr>
              <a:t> </a:t>
            </a:r>
            <a:r>
              <a:rPr lang="en-US" sz="1600">
                <a:effectLst/>
                <a:latin typeface="Calibri" panose="020F0502020204030204" pitchFamily="34" charset="0"/>
                <a:ea typeface="Calibri" panose="020F0502020204030204" pitchFamily="34" charset="0"/>
                <a:cs typeface="Times New Roman" panose="02020603050405020304" pitchFamily="18" charset="0"/>
              </a:rPr>
              <a:t>as an additional field in the ECS (Annex V), combined with the information coming from the individual national orders e.g. on the e-Justice portal or in another</a:t>
            </a:r>
            <a:r>
              <a:rPr lang="pl-PL" sz="1600">
                <a:effectLst/>
                <a:latin typeface="Calibri" panose="020F0502020204030204" pitchFamily="34" charset="0"/>
                <a:ea typeface="Calibri" panose="020F0502020204030204" pitchFamily="34" charset="0"/>
                <a:cs typeface="Times New Roman" panose="02020603050405020304" pitchFamily="18" charset="0"/>
              </a:rPr>
              <a:t> </a:t>
            </a:r>
            <a:r>
              <a:rPr lang="en-US" sz="1600">
                <a:effectLst/>
                <a:latin typeface="Calibri" panose="020F0502020204030204" pitchFamily="34" charset="0"/>
                <a:ea typeface="Calibri" panose="020F0502020204030204" pitchFamily="34" charset="0"/>
                <a:cs typeface="Times New Roman" panose="02020603050405020304" pitchFamily="18" charset="0"/>
              </a:rPr>
              <a:t>user-friendly form (e.g. an annex to the instructions on the form, instruction on an ECS)</a:t>
            </a:r>
          </a:p>
          <a:p>
            <a:pPr marL="285750" indent="-285750" algn="just">
              <a:lnSpc>
                <a:spcPct val="107000"/>
              </a:lnSpc>
              <a:spcAft>
                <a:spcPts val="800"/>
              </a:spcAft>
              <a:buFontTx/>
              <a:buChar char="-"/>
            </a:pPr>
            <a:endParaRPr lang="pl-P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a:effectLst/>
                <a:latin typeface="Calibri" panose="020F0502020204030204" pitchFamily="34" charset="0"/>
                <a:ea typeface="Calibri" panose="020F0502020204030204" pitchFamily="34" charset="0"/>
                <a:cs typeface="Times New Roman" panose="02020603050405020304" pitchFamily="18" charset="0"/>
              </a:rPr>
              <a:t> </a:t>
            </a:r>
            <a:endParaRPr lang="pl-P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Obraz 2">
            <a:extLst>
              <a:ext uri="{FF2B5EF4-FFF2-40B4-BE49-F238E27FC236}">
                <a16:creationId xmlns:a16="http://schemas.microsoft.com/office/drawing/2014/main" id="{74852DBF-6236-236C-DC26-914194BFA543}"/>
              </a:ext>
            </a:extLst>
          </p:cNvPr>
          <p:cNvPicPr>
            <a:picLocks noChangeAspect="1"/>
          </p:cNvPicPr>
          <p:nvPr/>
        </p:nvPicPr>
        <p:blipFill>
          <a:blip r:embed="rId3"/>
          <a:stretch>
            <a:fillRect/>
          </a:stretch>
        </p:blipFill>
        <p:spPr>
          <a:xfrm>
            <a:off x="442126" y="235832"/>
            <a:ext cx="1543293" cy="615702"/>
          </a:xfrm>
          <a:prstGeom prst="rect">
            <a:avLst/>
          </a:prstGeom>
        </p:spPr>
      </p:pic>
    </p:spTree>
    <p:extLst>
      <p:ext uri="{BB962C8B-B14F-4D97-AF65-F5344CB8AC3E}">
        <p14:creationId xmlns:p14="http://schemas.microsoft.com/office/powerpoint/2010/main" val="3587975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4C311-46CE-C93A-BD4B-75FFFBCF777D}"/>
            </a:ext>
          </a:extLst>
        </p:cNvPr>
        <p:cNvGrpSpPr/>
        <p:nvPr/>
      </p:nvGrpSpPr>
      <p:grpSpPr>
        <a:xfrm>
          <a:off x="0" y="0"/>
          <a:ext cx="0" cy="0"/>
          <a:chOff x="0" y="0"/>
          <a:chExt cx="0" cy="0"/>
        </a:xfrm>
      </p:grpSpPr>
      <p:pic>
        <p:nvPicPr>
          <p:cNvPr id="6" name="Imagen 5">
            <a:extLst>
              <a:ext uri="{FF2B5EF4-FFF2-40B4-BE49-F238E27FC236}">
                <a16:creationId xmlns:a16="http://schemas.microsoft.com/office/drawing/2014/main" id="{06090E62-F1F3-60E6-ED75-1F01AEE78A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249" y="298014"/>
            <a:ext cx="1648960" cy="491339"/>
          </a:xfrm>
          <a:prstGeom prst="rect">
            <a:avLst/>
          </a:prstGeom>
        </p:spPr>
      </p:pic>
      <p:sp>
        <p:nvSpPr>
          <p:cNvPr id="8" name="CuadroTexto 7">
            <a:extLst>
              <a:ext uri="{FF2B5EF4-FFF2-40B4-BE49-F238E27FC236}">
                <a16:creationId xmlns:a16="http://schemas.microsoft.com/office/drawing/2014/main" id="{61F4C0A7-BBFE-B3DD-62F4-36A0A173911A}"/>
              </a:ext>
            </a:extLst>
          </p:cNvPr>
          <p:cNvSpPr txBox="1"/>
          <p:nvPr/>
        </p:nvSpPr>
        <p:spPr>
          <a:xfrm>
            <a:off x="1985419" y="1061108"/>
            <a:ext cx="5076287" cy="707886"/>
          </a:xfrm>
          <a:prstGeom prst="rect">
            <a:avLst/>
          </a:prstGeom>
          <a:noFill/>
        </p:spPr>
        <p:txBody>
          <a:bodyPr wrap="square">
            <a:spAutoFit/>
          </a:bodyPr>
          <a:lstStyle/>
          <a:p>
            <a:pPr algn="ctr"/>
            <a:r>
              <a:rPr lang="pl-PL" sz="2000" b="1">
                <a:solidFill>
                  <a:srgbClr val="FF0000"/>
                </a:solidFill>
              </a:rPr>
              <a:t>EJN Working </a:t>
            </a:r>
            <a:r>
              <a:rPr lang="pl-PL" sz="2000" b="1" err="1">
                <a:solidFill>
                  <a:srgbClr val="FF0000"/>
                </a:solidFill>
              </a:rPr>
              <a:t>Group</a:t>
            </a:r>
            <a:r>
              <a:rPr lang="pl-PL" sz="2000" b="1">
                <a:solidFill>
                  <a:srgbClr val="FF0000"/>
                </a:solidFill>
              </a:rPr>
              <a:t> </a:t>
            </a:r>
            <a:r>
              <a:rPr lang="pl-PL" sz="2000" b="1" err="1">
                <a:solidFill>
                  <a:srgbClr val="FF0000"/>
                </a:solidFill>
              </a:rPr>
              <a:t>Succession</a:t>
            </a:r>
            <a:r>
              <a:rPr lang="pl-PL" sz="2000" b="1">
                <a:solidFill>
                  <a:srgbClr val="FF0000"/>
                </a:solidFill>
              </a:rPr>
              <a:t> Law </a:t>
            </a:r>
          </a:p>
          <a:p>
            <a:pPr algn="ctr"/>
            <a:r>
              <a:rPr lang="pl-PL" sz="2000" b="1">
                <a:solidFill>
                  <a:srgbClr val="FF0000"/>
                </a:solidFill>
              </a:rPr>
              <a:t>– </a:t>
            </a:r>
            <a:r>
              <a:rPr lang="pl-PL" sz="2000" b="1" err="1">
                <a:solidFill>
                  <a:srgbClr val="FF0000"/>
                </a:solidFill>
              </a:rPr>
              <a:t>ELRA’s</a:t>
            </a:r>
            <a:r>
              <a:rPr lang="pl-PL" sz="2000" b="1">
                <a:solidFill>
                  <a:srgbClr val="FF0000"/>
                </a:solidFill>
              </a:rPr>
              <a:t> </a:t>
            </a:r>
            <a:r>
              <a:rPr lang="pl-PL" sz="2000" b="1" err="1">
                <a:solidFill>
                  <a:srgbClr val="FF0000"/>
                </a:solidFill>
              </a:rPr>
              <a:t>Contribution</a:t>
            </a:r>
            <a:endParaRPr lang="en-GB" sz="2000" b="1">
              <a:solidFill>
                <a:srgbClr val="FF0000"/>
              </a:solidFill>
            </a:endParaRPr>
          </a:p>
        </p:txBody>
      </p:sp>
      <p:sp>
        <p:nvSpPr>
          <p:cNvPr id="5" name="pole tekstowe 4">
            <a:extLst>
              <a:ext uri="{FF2B5EF4-FFF2-40B4-BE49-F238E27FC236}">
                <a16:creationId xmlns:a16="http://schemas.microsoft.com/office/drawing/2014/main" id="{205A5874-7806-834D-E102-48E572B4CF4D}"/>
              </a:ext>
            </a:extLst>
          </p:cNvPr>
          <p:cNvSpPr txBox="1"/>
          <p:nvPr/>
        </p:nvSpPr>
        <p:spPr>
          <a:xfrm>
            <a:off x="802433" y="2194012"/>
            <a:ext cx="7289563" cy="3774944"/>
          </a:xfrm>
          <a:prstGeom prst="rect">
            <a:avLst/>
          </a:prstGeom>
          <a:noFill/>
        </p:spPr>
        <p:txBody>
          <a:bodyPr wrap="square">
            <a:spAutoFit/>
          </a:bodyPr>
          <a:lstStyle/>
          <a:p>
            <a:pPr algn="just">
              <a:lnSpc>
                <a:spcPct val="107000"/>
              </a:lnSpc>
              <a:spcAft>
                <a:spcPts val="800"/>
              </a:spcAft>
            </a:pPr>
            <a:r>
              <a:rPr lang="en-US" sz="1600" b="1">
                <a:solidFill>
                  <a:schemeClr val="accent1"/>
                </a:solidFill>
                <a:latin typeface="Calibri" panose="020F0502020204030204" pitchFamily="34" charset="0"/>
                <a:ea typeface="Calibri" panose="020F0502020204030204" pitchFamily="34" charset="0"/>
                <a:cs typeface="Times New Roman" panose="02020603050405020304" pitchFamily="18" charset="0"/>
              </a:rPr>
              <a:t>Practical example</a:t>
            </a:r>
            <a:r>
              <a:rPr lang="pl-PL" sz="1600" b="1">
                <a:solidFill>
                  <a:schemeClr val="accent1"/>
                </a:solidFill>
                <a:latin typeface="Calibri" panose="020F0502020204030204" pitchFamily="34" charset="0"/>
                <a:ea typeface="Calibri" panose="020F0502020204030204" pitchFamily="34" charset="0"/>
                <a:cs typeface="Times New Roman" panose="02020603050405020304" pitchFamily="18" charset="0"/>
              </a:rPr>
              <a:t> </a:t>
            </a:r>
            <a:r>
              <a:rPr lang="en-US" sz="1600" b="1">
                <a:solidFill>
                  <a:schemeClr val="accent1"/>
                </a:solidFill>
                <a:latin typeface="Calibri" panose="020F0502020204030204" pitchFamily="34" charset="0"/>
                <a:ea typeface="Calibri" panose="020F0502020204030204" pitchFamily="34" charset="0"/>
                <a:cs typeface="Times New Roman" panose="02020603050405020304" pitchFamily="18" charset="0"/>
              </a:rPr>
              <a:t>of ECS which would be registered in LR of Austria </a:t>
            </a:r>
            <a:r>
              <a:rPr lang="pl-PL" sz="1600" b="1">
                <a:solidFill>
                  <a:schemeClr val="accent1"/>
                </a:solidFill>
                <a:latin typeface="Calibri" panose="020F0502020204030204" pitchFamily="34" charset="0"/>
                <a:ea typeface="Calibri" panose="020F0502020204030204" pitchFamily="34" charset="0"/>
                <a:cs typeface="Times New Roman" panose="02020603050405020304" pitchFamily="18" charset="0"/>
              </a:rPr>
              <a:t>(1) and Poland (2)</a:t>
            </a:r>
            <a:r>
              <a:rPr lang="en-US" sz="1600" b="1">
                <a:solidFill>
                  <a:schemeClr val="accent1"/>
                </a:solidFill>
                <a:latin typeface="Calibri" panose="020F0502020204030204" pitchFamily="34" charset="0"/>
                <a:ea typeface="Calibri" panose="020F0502020204030204" pitchFamily="34" charset="0"/>
                <a:cs typeface="Times New Roman" panose="02020603050405020304" pitchFamily="18" charset="0"/>
              </a:rPr>
              <a:t>: </a:t>
            </a:r>
            <a:endParaRPr lang="en-US" sz="1600" b="1">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l-PL">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1. </a:t>
            </a:r>
            <a:r>
              <a:rPr lang="pl-PL" b="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Austria:</a:t>
            </a:r>
            <a:r>
              <a:rPr lang="en-US">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it should contain information about identification of assets, identifications of all heirs, identification of shares for each heir, valid copy, validation of issuer and legal translation, but the additional issues as additional documents and tax document are not required, there is not mandatory registration and constitutive effects.  </a:t>
            </a:r>
          </a:p>
          <a:p>
            <a:pPr algn="just">
              <a:lnSpc>
                <a:spcPct val="107000"/>
              </a:lnSpc>
              <a:spcAft>
                <a:spcPts val="800"/>
              </a:spcAft>
            </a:pPr>
            <a:r>
              <a:rPr lang="pl-PL">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2. </a:t>
            </a:r>
            <a:r>
              <a:rPr lang="pl-PL" b="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Poland:</a:t>
            </a:r>
            <a:r>
              <a:rPr lang="pl-PL">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pl-PL"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information</a:t>
            </a:r>
            <a:r>
              <a:rPr lang="pl-PL">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pl-PL"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about</a:t>
            </a:r>
            <a:r>
              <a:rPr lang="pl-PL">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en-US">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identification of assets, identifications of all heirs, identification of shares for each heir, valid copy, validation of issuer, legal translation and mandatory registration, but the additional issues as any additional documents and tax document are not required, there is no constitutive effects. </a:t>
            </a:r>
            <a:endParaRPr lang="pl-PL">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Obraz 2">
            <a:extLst>
              <a:ext uri="{FF2B5EF4-FFF2-40B4-BE49-F238E27FC236}">
                <a16:creationId xmlns:a16="http://schemas.microsoft.com/office/drawing/2014/main" id="{4119842A-8311-1A37-5086-12EFC4CCB148}"/>
              </a:ext>
            </a:extLst>
          </p:cNvPr>
          <p:cNvPicPr>
            <a:picLocks noChangeAspect="1"/>
          </p:cNvPicPr>
          <p:nvPr/>
        </p:nvPicPr>
        <p:blipFill>
          <a:blip r:embed="rId3"/>
          <a:stretch>
            <a:fillRect/>
          </a:stretch>
        </p:blipFill>
        <p:spPr>
          <a:xfrm>
            <a:off x="442126" y="235832"/>
            <a:ext cx="1543293" cy="615702"/>
          </a:xfrm>
          <a:prstGeom prst="rect">
            <a:avLst/>
          </a:prstGeom>
        </p:spPr>
      </p:pic>
    </p:spTree>
    <p:extLst>
      <p:ext uri="{BB962C8B-B14F-4D97-AF65-F5344CB8AC3E}">
        <p14:creationId xmlns:p14="http://schemas.microsoft.com/office/powerpoint/2010/main" val="1389632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10A37E-3786-8EAE-2938-EE10610C983B}"/>
            </a:ext>
          </a:extLst>
        </p:cNvPr>
        <p:cNvGrpSpPr/>
        <p:nvPr/>
      </p:nvGrpSpPr>
      <p:grpSpPr>
        <a:xfrm>
          <a:off x="0" y="0"/>
          <a:ext cx="0" cy="0"/>
          <a:chOff x="0" y="0"/>
          <a:chExt cx="0" cy="0"/>
        </a:xfrm>
      </p:grpSpPr>
      <p:pic>
        <p:nvPicPr>
          <p:cNvPr id="6" name="Imagen 5">
            <a:extLst>
              <a:ext uri="{FF2B5EF4-FFF2-40B4-BE49-F238E27FC236}">
                <a16:creationId xmlns:a16="http://schemas.microsoft.com/office/drawing/2014/main" id="{91D1F48D-CCEA-9D0F-79D6-1C415E0BDD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249" y="298014"/>
            <a:ext cx="1648960" cy="491339"/>
          </a:xfrm>
          <a:prstGeom prst="rect">
            <a:avLst/>
          </a:prstGeom>
        </p:spPr>
      </p:pic>
      <p:sp>
        <p:nvSpPr>
          <p:cNvPr id="8" name="CuadroTexto 7">
            <a:extLst>
              <a:ext uri="{FF2B5EF4-FFF2-40B4-BE49-F238E27FC236}">
                <a16:creationId xmlns:a16="http://schemas.microsoft.com/office/drawing/2014/main" id="{CB5CDE89-2BAF-FD9E-6FB6-1F9E0993B90A}"/>
              </a:ext>
            </a:extLst>
          </p:cNvPr>
          <p:cNvSpPr txBox="1"/>
          <p:nvPr/>
        </p:nvSpPr>
        <p:spPr>
          <a:xfrm>
            <a:off x="1985419" y="1061108"/>
            <a:ext cx="5076287" cy="707886"/>
          </a:xfrm>
          <a:prstGeom prst="rect">
            <a:avLst/>
          </a:prstGeom>
          <a:noFill/>
        </p:spPr>
        <p:txBody>
          <a:bodyPr wrap="square">
            <a:spAutoFit/>
          </a:bodyPr>
          <a:lstStyle/>
          <a:p>
            <a:pPr algn="ctr"/>
            <a:r>
              <a:rPr lang="pl-PL" sz="2000" b="1">
                <a:solidFill>
                  <a:srgbClr val="FF0000"/>
                </a:solidFill>
              </a:rPr>
              <a:t>EJN Working </a:t>
            </a:r>
            <a:r>
              <a:rPr lang="pl-PL" sz="2000" b="1" err="1">
                <a:solidFill>
                  <a:srgbClr val="FF0000"/>
                </a:solidFill>
              </a:rPr>
              <a:t>Group</a:t>
            </a:r>
            <a:r>
              <a:rPr lang="pl-PL" sz="2000" b="1">
                <a:solidFill>
                  <a:srgbClr val="FF0000"/>
                </a:solidFill>
              </a:rPr>
              <a:t> </a:t>
            </a:r>
            <a:r>
              <a:rPr lang="pl-PL" sz="2000" b="1" err="1">
                <a:solidFill>
                  <a:srgbClr val="FF0000"/>
                </a:solidFill>
              </a:rPr>
              <a:t>Succession</a:t>
            </a:r>
            <a:r>
              <a:rPr lang="pl-PL" sz="2000" b="1">
                <a:solidFill>
                  <a:srgbClr val="FF0000"/>
                </a:solidFill>
              </a:rPr>
              <a:t> Law </a:t>
            </a:r>
          </a:p>
          <a:p>
            <a:pPr algn="ctr"/>
            <a:r>
              <a:rPr lang="pl-PL" sz="2000" b="1">
                <a:solidFill>
                  <a:srgbClr val="FF0000"/>
                </a:solidFill>
              </a:rPr>
              <a:t>– </a:t>
            </a:r>
            <a:r>
              <a:rPr lang="pl-PL" sz="2000" b="1" err="1">
                <a:solidFill>
                  <a:srgbClr val="FF0000"/>
                </a:solidFill>
              </a:rPr>
              <a:t>ELRA’s</a:t>
            </a:r>
            <a:r>
              <a:rPr lang="pl-PL" sz="2000" b="1">
                <a:solidFill>
                  <a:srgbClr val="FF0000"/>
                </a:solidFill>
              </a:rPr>
              <a:t> </a:t>
            </a:r>
            <a:r>
              <a:rPr lang="pl-PL" sz="2000" b="1" err="1">
                <a:solidFill>
                  <a:srgbClr val="FF0000"/>
                </a:solidFill>
              </a:rPr>
              <a:t>Contribution</a:t>
            </a:r>
            <a:endParaRPr lang="en-GB" sz="2000" b="1">
              <a:solidFill>
                <a:srgbClr val="FF0000"/>
              </a:solidFill>
            </a:endParaRPr>
          </a:p>
        </p:txBody>
      </p:sp>
      <p:sp>
        <p:nvSpPr>
          <p:cNvPr id="5" name="pole tekstowe 4">
            <a:extLst>
              <a:ext uri="{FF2B5EF4-FFF2-40B4-BE49-F238E27FC236}">
                <a16:creationId xmlns:a16="http://schemas.microsoft.com/office/drawing/2014/main" id="{F29E11DA-8EEA-9F71-63F4-81063E259F6B}"/>
              </a:ext>
            </a:extLst>
          </p:cNvPr>
          <p:cNvSpPr txBox="1"/>
          <p:nvPr/>
        </p:nvSpPr>
        <p:spPr>
          <a:xfrm>
            <a:off x="821095" y="2194012"/>
            <a:ext cx="7289563" cy="876266"/>
          </a:xfrm>
          <a:prstGeom prst="rect">
            <a:avLst/>
          </a:prstGeom>
          <a:noFill/>
        </p:spPr>
        <p:txBody>
          <a:bodyPr wrap="square">
            <a:spAutoFit/>
          </a:bodyPr>
          <a:lstStyle/>
          <a:p>
            <a:pPr algn="just">
              <a:lnSpc>
                <a:spcPct val="107000"/>
              </a:lnSpc>
              <a:spcAft>
                <a:spcPts val="800"/>
              </a:spcAft>
            </a:pPr>
            <a:r>
              <a:rPr lang="pl-PL" sz="1400" err="1">
                <a:effectLst/>
                <a:latin typeface="Calibri" panose="020F0502020204030204" pitchFamily="34" charset="0"/>
                <a:ea typeface="Calibri" panose="020F0502020204030204" pitchFamily="34" charset="0"/>
                <a:cs typeface="Times New Roman" panose="02020603050405020304" pitchFamily="18" charset="0"/>
              </a:rPr>
              <a:t>Survay</a:t>
            </a:r>
            <a:r>
              <a:rPr lang="pl-PL" sz="1400">
                <a:effectLst/>
                <a:latin typeface="Calibri" panose="020F0502020204030204" pitchFamily="34" charset="0"/>
                <a:ea typeface="Calibri" panose="020F0502020204030204" pitchFamily="34" charset="0"/>
                <a:cs typeface="Times New Roman" panose="02020603050405020304" pitchFamily="18" charset="0"/>
              </a:rPr>
              <a:t> to </a:t>
            </a:r>
            <a:r>
              <a:rPr lang="pl-PL" sz="1400" b="1">
                <a:effectLst/>
                <a:latin typeface="Calibri" panose="020F0502020204030204" pitchFamily="34" charset="0"/>
                <a:ea typeface="Calibri" panose="020F0502020204030204" pitchFamily="34" charset="0"/>
                <a:cs typeface="Times New Roman" panose="02020603050405020304" pitchFamily="18" charset="0"/>
              </a:rPr>
              <a:t>Q</a:t>
            </a:r>
            <a:r>
              <a:rPr lang="en-US" sz="1400" b="1" err="1">
                <a:effectLst/>
                <a:latin typeface="Calibri" panose="020F0502020204030204" pitchFamily="34" charset="0"/>
                <a:ea typeface="Calibri" panose="020F0502020204030204" pitchFamily="34" charset="0"/>
                <a:cs typeface="Times New Roman" panose="02020603050405020304" pitchFamily="18" charset="0"/>
              </a:rPr>
              <a:t>uestion</a:t>
            </a:r>
            <a:r>
              <a:rPr lang="en-US" sz="1400" b="1">
                <a:effectLst/>
                <a:latin typeface="Calibri" panose="020F0502020204030204" pitchFamily="34" charset="0"/>
                <a:ea typeface="Calibri" panose="020F0502020204030204" pitchFamily="34" charset="0"/>
                <a:cs typeface="Times New Roman" panose="02020603050405020304" pitchFamily="18" charset="0"/>
              </a:rPr>
              <a:t> 8.1</a:t>
            </a:r>
            <a:r>
              <a:rPr lang="pl-PL" sz="1400" b="1">
                <a:effectLst/>
                <a:latin typeface="Calibri" panose="020F0502020204030204" pitchFamily="34" charset="0"/>
                <a:ea typeface="Calibri" panose="020F0502020204030204" pitchFamily="34" charset="0"/>
                <a:cs typeface="Times New Roman" panose="02020603050405020304" pitchFamily="18" charset="0"/>
              </a:rPr>
              <a:t> </a:t>
            </a:r>
            <a:r>
              <a:rPr lang="pl-PL" sz="1400">
                <a:effectLst/>
                <a:latin typeface="Calibri" panose="020F0502020204030204" pitchFamily="34" charset="0"/>
                <a:ea typeface="Calibri" panose="020F0502020204030204" pitchFamily="34" charset="0"/>
                <a:cs typeface="Times New Roman" panose="02020603050405020304" pitchFamily="18" charset="0"/>
              </a:rPr>
              <a:t>- </a:t>
            </a:r>
            <a:r>
              <a:rPr lang="en-US" sz="1400" b="1" err="1">
                <a:effectLst/>
                <a:latin typeface="Calibri" panose="020F0502020204030204" pitchFamily="34" charset="0"/>
                <a:ea typeface="Calibri" panose="020F0502020204030204" pitchFamily="34" charset="0"/>
                <a:cs typeface="Times New Roman" panose="02020603050405020304" pitchFamily="18" charset="0"/>
              </a:rPr>
              <a:t>identif</a:t>
            </a:r>
            <a:r>
              <a:rPr lang="pl-PL" sz="1400" b="1" err="1">
                <a:effectLst/>
                <a:latin typeface="Calibri" panose="020F0502020204030204" pitchFamily="34" charset="0"/>
                <a:ea typeface="Calibri" panose="020F0502020204030204" pitchFamily="34" charset="0"/>
                <a:cs typeface="Times New Roman" panose="02020603050405020304" pitchFamily="18" charset="0"/>
              </a:rPr>
              <a:t>ication</a:t>
            </a:r>
            <a:r>
              <a:rPr lang="en-US" sz="1400" b="1">
                <a:effectLst/>
                <a:latin typeface="Calibri" panose="020F0502020204030204" pitchFamily="34" charset="0"/>
                <a:ea typeface="Calibri" panose="020F0502020204030204" pitchFamily="34" charset="0"/>
                <a:cs typeface="Times New Roman" panose="02020603050405020304" pitchFamily="18" charset="0"/>
              </a:rPr>
              <a:t> </a:t>
            </a:r>
            <a:r>
              <a:rPr lang="en-US" sz="1400">
                <a:effectLst/>
                <a:latin typeface="Calibri" panose="020F0502020204030204" pitchFamily="34" charset="0"/>
                <a:ea typeface="Calibri" panose="020F0502020204030204" pitchFamily="34" charset="0"/>
                <a:cs typeface="Times New Roman" panose="02020603050405020304" pitchFamily="18" charset="0"/>
              </a:rPr>
              <a:t>the most common mistakes/ deficiencies made in applications for registration of a right in the land</a:t>
            </a:r>
            <a:r>
              <a:rPr lang="pl-PL" sz="1400">
                <a:effectLst/>
                <a:latin typeface="Calibri" panose="020F0502020204030204" pitchFamily="34" charset="0"/>
                <a:ea typeface="Calibri" panose="020F0502020204030204" pitchFamily="34" charset="0"/>
                <a:cs typeface="Times New Roman" panose="02020603050405020304" pitchFamily="18" charset="0"/>
              </a:rPr>
              <a:t> </a:t>
            </a:r>
            <a:r>
              <a:rPr lang="en-US" sz="1400">
                <a:effectLst/>
                <a:latin typeface="Calibri" panose="020F0502020204030204" pitchFamily="34" charset="0"/>
                <a:ea typeface="Calibri" panose="020F0502020204030204" pitchFamily="34" charset="0"/>
                <a:cs typeface="Times New Roman" panose="02020603050405020304" pitchFamily="18" charset="0"/>
              </a:rPr>
              <a:t>register using ECS as the basis for entry.</a:t>
            </a:r>
            <a:r>
              <a:rPr lang="pl-PL" sz="140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endParaRPr lang="pl-PL" sz="140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Obraz 2">
            <a:extLst>
              <a:ext uri="{FF2B5EF4-FFF2-40B4-BE49-F238E27FC236}">
                <a16:creationId xmlns:a16="http://schemas.microsoft.com/office/drawing/2014/main" id="{60CDDC5F-EFE7-AF75-A4C5-C6925037A386}"/>
              </a:ext>
            </a:extLst>
          </p:cNvPr>
          <p:cNvPicPr>
            <a:picLocks noChangeAspect="1"/>
          </p:cNvPicPr>
          <p:nvPr/>
        </p:nvPicPr>
        <p:blipFill>
          <a:blip r:embed="rId3"/>
          <a:stretch>
            <a:fillRect/>
          </a:stretch>
        </p:blipFill>
        <p:spPr>
          <a:xfrm>
            <a:off x="442126" y="235832"/>
            <a:ext cx="1543293" cy="615702"/>
          </a:xfrm>
          <a:prstGeom prst="rect">
            <a:avLst/>
          </a:prstGeom>
        </p:spPr>
      </p:pic>
      <p:pic>
        <p:nvPicPr>
          <p:cNvPr id="4" name="Obraz 3">
            <a:extLst>
              <a:ext uri="{FF2B5EF4-FFF2-40B4-BE49-F238E27FC236}">
                <a16:creationId xmlns:a16="http://schemas.microsoft.com/office/drawing/2014/main" id="{F1EC070B-322D-B75B-8F9F-2588ECCEDA5C}"/>
              </a:ext>
            </a:extLst>
          </p:cNvPr>
          <p:cNvPicPr>
            <a:picLocks noChangeAspect="1"/>
          </p:cNvPicPr>
          <p:nvPr/>
        </p:nvPicPr>
        <p:blipFill>
          <a:blip r:embed="rId4"/>
          <a:stretch>
            <a:fillRect/>
          </a:stretch>
        </p:blipFill>
        <p:spPr>
          <a:xfrm>
            <a:off x="821095" y="2761655"/>
            <a:ext cx="7613777" cy="4023976"/>
          </a:xfrm>
          <a:prstGeom prst="rect">
            <a:avLst/>
          </a:prstGeom>
        </p:spPr>
      </p:pic>
    </p:spTree>
    <p:extLst>
      <p:ext uri="{BB962C8B-B14F-4D97-AF65-F5344CB8AC3E}">
        <p14:creationId xmlns:p14="http://schemas.microsoft.com/office/powerpoint/2010/main" val="386650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37E74-5376-4A76-28D8-FFE2FC6DAEE6}"/>
            </a:ext>
          </a:extLst>
        </p:cNvPr>
        <p:cNvGrpSpPr/>
        <p:nvPr/>
      </p:nvGrpSpPr>
      <p:grpSpPr>
        <a:xfrm>
          <a:off x="0" y="0"/>
          <a:ext cx="0" cy="0"/>
          <a:chOff x="0" y="0"/>
          <a:chExt cx="0" cy="0"/>
        </a:xfrm>
      </p:grpSpPr>
      <p:pic>
        <p:nvPicPr>
          <p:cNvPr id="6" name="Imagen 5">
            <a:extLst>
              <a:ext uri="{FF2B5EF4-FFF2-40B4-BE49-F238E27FC236}">
                <a16:creationId xmlns:a16="http://schemas.microsoft.com/office/drawing/2014/main" id="{1404C864-B1AE-07A5-5B80-ACD9BB5472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249" y="298014"/>
            <a:ext cx="1648960" cy="491339"/>
          </a:xfrm>
          <a:prstGeom prst="rect">
            <a:avLst/>
          </a:prstGeom>
        </p:spPr>
      </p:pic>
      <p:sp>
        <p:nvSpPr>
          <p:cNvPr id="8" name="CuadroTexto 7">
            <a:extLst>
              <a:ext uri="{FF2B5EF4-FFF2-40B4-BE49-F238E27FC236}">
                <a16:creationId xmlns:a16="http://schemas.microsoft.com/office/drawing/2014/main" id="{88A08402-E0E0-92C6-3D3E-AB2D59826E45}"/>
              </a:ext>
            </a:extLst>
          </p:cNvPr>
          <p:cNvSpPr txBox="1"/>
          <p:nvPr/>
        </p:nvSpPr>
        <p:spPr>
          <a:xfrm>
            <a:off x="1985419" y="1061108"/>
            <a:ext cx="5076287" cy="707886"/>
          </a:xfrm>
          <a:prstGeom prst="rect">
            <a:avLst/>
          </a:prstGeom>
          <a:noFill/>
        </p:spPr>
        <p:txBody>
          <a:bodyPr wrap="square">
            <a:spAutoFit/>
          </a:bodyPr>
          <a:lstStyle/>
          <a:p>
            <a:pPr algn="ctr"/>
            <a:r>
              <a:rPr lang="pl-PL" sz="2000" b="1">
                <a:solidFill>
                  <a:srgbClr val="FF0000"/>
                </a:solidFill>
              </a:rPr>
              <a:t>EJN Working </a:t>
            </a:r>
            <a:r>
              <a:rPr lang="pl-PL" sz="2000" b="1" err="1">
                <a:solidFill>
                  <a:srgbClr val="FF0000"/>
                </a:solidFill>
              </a:rPr>
              <a:t>Group</a:t>
            </a:r>
            <a:r>
              <a:rPr lang="pl-PL" sz="2000" b="1">
                <a:solidFill>
                  <a:srgbClr val="FF0000"/>
                </a:solidFill>
              </a:rPr>
              <a:t> </a:t>
            </a:r>
            <a:r>
              <a:rPr lang="pl-PL" sz="2000" b="1" err="1">
                <a:solidFill>
                  <a:srgbClr val="FF0000"/>
                </a:solidFill>
              </a:rPr>
              <a:t>Succession</a:t>
            </a:r>
            <a:r>
              <a:rPr lang="pl-PL" sz="2000" b="1">
                <a:solidFill>
                  <a:srgbClr val="FF0000"/>
                </a:solidFill>
              </a:rPr>
              <a:t> Law </a:t>
            </a:r>
          </a:p>
          <a:p>
            <a:pPr algn="ctr"/>
            <a:r>
              <a:rPr lang="pl-PL" sz="2000" b="1">
                <a:solidFill>
                  <a:srgbClr val="FF0000"/>
                </a:solidFill>
              </a:rPr>
              <a:t>– </a:t>
            </a:r>
            <a:r>
              <a:rPr lang="pl-PL" sz="2000" b="1" err="1">
                <a:solidFill>
                  <a:srgbClr val="FF0000"/>
                </a:solidFill>
              </a:rPr>
              <a:t>ELRA’s</a:t>
            </a:r>
            <a:r>
              <a:rPr lang="pl-PL" sz="2000" b="1">
                <a:solidFill>
                  <a:srgbClr val="FF0000"/>
                </a:solidFill>
              </a:rPr>
              <a:t> </a:t>
            </a:r>
            <a:r>
              <a:rPr lang="pl-PL" sz="2000" b="1" err="1">
                <a:solidFill>
                  <a:srgbClr val="FF0000"/>
                </a:solidFill>
              </a:rPr>
              <a:t>Contribution</a:t>
            </a:r>
            <a:endParaRPr lang="en-GB" sz="2000" b="1">
              <a:solidFill>
                <a:srgbClr val="FF0000"/>
              </a:solidFill>
            </a:endParaRPr>
          </a:p>
        </p:txBody>
      </p:sp>
      <p:pic>
        <p:nvPicPr>
          <p:cNvPr id="3" name="Obraz 2">
            <a:extLst>
              <a:ext uri="{FF2B5EF4-FFF2-40B4-BE49-F238E27FC236}">
                <a16:creationId xmlns:a16="http://schemas.microsoft.com/office/drawing/2014/main" id="{A7C49178-A3A0-A2F8-27DE-814E500AB47B}"/>
              </a:ext>
            </a:extLst>
          </p:cNvPr>
          <p:cNvPicPr>
            <a:picLocks noChangeAspect="1"/>
          </p:cNvPicPr>
          <p:nvPr/>
        </p:nvPicPr>
        <p:blipFill>
          <a:blip r:embed="rId3"/>
          <a:stretch>
            <a:fillRect/>
          </a:stretch>
        </p:blipFill>
        <p:spPr>
          <a:xfrm>
            <a:off x="442126" y="235832"/>
            <a:ext cx="1543293" cy="615702"/>
          </a:xfrm>
          <a:prstGeom prst="rect">
            <a:avLst/>
          </a:prstGeom>
        </p:spPr>
      </p:pic>
      <p:pic>
        <p:nvPicPr>
          <p:cNvPr id="4" name="Obraz 3">
            <a:extLst>
              <a:ext uri="{FF2B5EF4-FFF2-40B4-BE49-F238E27FC236}">
                <a16:creationId xmlns:a16="http://schemas.microsoft.com/office/drawing/2014/main" id="{556BEBCA-AD3A-13D5-1BCC-5A7F049ACB0E}"/>
              </a:ext>
            </a:extLst>
          </p:cNvPr>
          <p:cNvPicPr>
            <a:picLocks noChangeAspect="1"/>
          </p:cNvPicPr>
          <p:nvPr/>
        </p:nvPicPr>
        <p:blipFill>
          <a:blip r:embed="rId4"/>
          <a:stretch>
            <a:fillRect/>
          </a:stretch>
        </p:blipFill>
        <p:spPr>
          <a:xfrm>
            <a:off x="223934" y="1694602"/>
            <a:ext cx="8528179" cy="4423809"/>
          </a:xfrm>
          <a:prstGeom prst="rect">
            <a:avLst/>
          </a:prstGeom>
        </p:spPr>
      </p:pic>
    </p:spTree>
    <p:extLst>
      <p:ext uri="{BB962C8B-B14F-4D97-AF65-F5344CB8AC3E}">
        <p14:creationId xmlns:p14="http://schemas.microsoft.com/office/powerpoint/2010/main" val="3549081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80BD4-92EA-0DC3-68A7-5E937A2C5D5C}"/>
            </a:ext>
          </a:extLst>
        </p:cNvPr>
        <p:cNvGrpSpPr/>
        <p:nvPr/>
      </p:nvGrpSpPr>
      <p:grpSpPr>
        <a:xfrm>
          <a:off x="0" y="0"/>
          <a:ext cx="0" cy="0"/>
          <a:chOff x="0" y="0"/>
          <a:chExt cx="0" cy="0"/>
        </a:xfrm>
      </p:grpSpPr>
      <p:pic>
        <p:nvPicPr>
          <p:cNvPr id="6" name="Imagen 5">
            <a:extLst>
              <a:ext uri="{FF2B5EF4-FFF2-40B4-BE49-F238E27FC236}">
                <a16:creationId xmlns:a16="http://schemas.microsoft.com/office/drawing/2014/main" id="{578032B6-8EC5-D841-D081-422DF81A34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249" y="298014"/>
            <a:ext cx="1648960" cy="491339"/>
          </a:xfrm>
          <a:prstGeom prst="rect">
            <a:avLst/>
          </a:prstGeom>
        </p:spPr>
      </p:pic>
      <p:sp>
        <p:nvSpPr>
          <p:cNvPr id="8" name="CuadroTexto 7">
            <a:extLst>
              <a:ext uri="{FF2B5EF4-FFF2-40B4-BE49-F238E27FC236}">
                <a16:creationId xmlns:a16="http://schemas.microsoft.com/office/drawing/2014/main" id="{36333F3C-B07B-6D9C-4831-667229601D5E}"/>
              </a:ext>
            </a:extLst>
          </p:cNvPr>
          <p:cNvSpPr txBox="1"/>
          <p:nvPr/>
        </p:nvSpPr>
        <p:spPr>
          <a:xfrm>
            <a:off x="1985419" y="1061108"/>
            <a:ext cx="5076287" cy="707886"/>
          </a:xfrm>
          <a:prstGeom prst="rect">
            <a:avLst/>
          </a:prstGeom>
          <a:noFill/>
        </p:spPr>
        <p:txBody>
          <a:bodyPr wrap="square">
            <a:spAutoFit/>
          </a:bodyPr>
          <a:lstStyle/>
          <a:p>
            <a:pPr algn="ctr"/>
            <a:r>
              <a:rPr lang="pl-PL" sz="2000" b="1">
                <a:solidFill>
                  <a:srgbClr val="FF0000"/>
                </a:solidFill>
              </a:rPr>
              <a:t>EJN Working </a:t>
            </a:r>
            <a:r>
              <a:rPr lang="pl-PL" sz="2000" b="1" err="1">
                <a:solidFill>
                  <a:srgbClr val="FF0000"/>
                </a:solidFill>
              </a:rPr>
              <a:t>Group</a:t>
            </a:r>
            <a:r>
              <a:rPr lang="pl-PL" sz="2000" b="1">
                <a:solidFill>
                  <a:srgbClr val="FF0000"/>
                </a:solidFill>
              </a:rPr>
              <a:t> </a:t>
            </a:r>
            <a:r>
              <a:rPr lang="pl-PL" sz="2000" b="1" err="1">
                <a:solidFill>
                  <a:srgbClr val="FF0000"/>
                </a:solidFill>
              </a:rPr>
              <a:t>Succession</a:t>
            </a:r>
            <a:r>
              <a:rPr lang="pl-PL" sz="2000" b="1">
                <a:solidFill>
                  <a:srgbClr val="FF0000"/>
                </a:solidFill>
              </a:rPr>
              <a:t> Law </a:t>
            </a:r>
          </a:p>
          <a:p>
            <a:pPr algn="ctr"/>
            <a:r>
              <a:rPr lang="pl-PL" sz="2000" b="1">
                <a:solidFill>
                  <a:srgbClr val="FF0000"/>
                </a:solidFill>
              </a:rPr>
              <a:t>– </a:t>
            </a:r>
            <a:r>
              <a:rPr lang="pl-PL" sz="2000" b="1" err="1">
                <a:solidFill>
                  <a:srgbClr val="FF0000"/>
                </a:solidFill>
              </a:rPr>
              <a:t>ELRA’s</a:t>
            </a:r>
            <a:r>
              <a:rPr lang="pl-PL" sz="2000" b="1">
                <a:solidFill>
                  <a:srgbClr val="FF0000"/>
                </a:solidFill>
              </a:rPr>
              <a:t> </a:t>
            </a:r>
            <a:r>
              <a:rPr lang="pl-PL" sz="2000" b="1" err="1">
                <a:solidFill>
                  <a:srgbClr val="FF0000"/>
                </a:solidFill>
              </a:rPr>
              <a:t>Contribution</a:t>
            </a:r>
            <a:endParaRPr lang="en-GB" sz="2000" b="1">
              <a:solidFill>
                <a:srgbClr val="FF0000"/>
              </a:solidFill>
            </a:endParaRPr>
          </a:p>
        </p:txBody>
      </p:sp>
      <p:sp>
        <p:nvSpPr>
          <p:cNvPr id="5" name="pole tekstowe 4">
            <a:extLst>
              <a:ext uri="{FF2B5EF4-FFF2-40B4-BE49-F238E27FC236}">
                <a16:creationId xmlns:a16="http://schemas.microsoft.com/office/drawing/2014/main" id="{8F2CC2BE-A9CE-F258-B2AC-4410F9EC881F}"/>
              </a:ext>
            </a:extLst>
          </p:cNvPr>
          <p:cNvSpPr txBox="1"/>
          <p:nvPr/>
        </p:nvSpPr>
        <p:spPr>
          <a:xfrm>
            <a:off x="865761" y="1978569"/>
            <a:ext cx="7558391" cy="3476721"/>
          </a:xfrm>
          <a:prstGeom prst="rect">
            <a:avLst/>
          </a:prstGeom>
          <a:noFill/>
        </p:spPr>
        <p:txBody>
          <a:bodyPr wrap="square">
            <a:spAutoFit/>
          </a:bodyPr>
          <a:lstStyle/>
          <a:p>
            <a:pPr algn="just">
              <a:lnSpc>
                <a:spcPct val="107000"/>
              </a:lnSpc>
              <a:spcAft>
                <a:spcPts val="800"/>
              </a:spcAft>
            </a:pPr>
            <a:r>
              <a:rPr lang="pl-PL" b="1" err="1">
                <a:effectLst/>
                <a:latin typeface="Calibri" panose="020F0502020204030204" pitchFamily="34" charset="0"/>
                <a:ea typeface="Calibri" panose="020F0502020204030204" pitchFamily="34" charset="0"/>
                <a:cs typeface="Times New Roman" panose="02020603050405020304" pitchFamily="18" charset="0"/>
              </a:rPr>
              <a:t>Conclusions</a:t>
            </a:r>
            <a:r>
              <a:rPr lang="pl-PL" b="1">
                <a:effectLst/>
                <a:latin typeface="Calibri" panose="020F0502020204030204" pitchFamily="34" charset="0"/>
                <a:ea typeface="Calibri" panose="020F0502020204030204" pitchFamily="34" charset="0"/>
                <a:cs typeface="Times New Roman" panose="02020603050405020304" pitchFamily="18" charset="0"/>
              </a:rPr>
              <a:t> of </a:t>
            </a:r>
            <a:r>
              <a:rPr lang="pl-PL" b="1" err="1">
                <a:effectLst/>
                <a:latin typeface="Calibri" panose="020F0502020204030204" pitchFamily="34" charset="0"/>
                <a:ea typeface="Calibri" panose="020F0502020204030204" pitchFamily="34" charset="0"/>
                <a:cs typeface="Times New Roman" panose="02020603050405020304" pitchFamily="18" charset="0"/>
              </a:rPr>
              <a:t>ELRA’s</a:t>
            </a:r>
            <a:r>
              <a:rPr lang="pl-PL" b="1">
                <a:effectLst/>
                <a:latin typeface="Calibri" panose="020F0502020204030204" pitchFamily="34" charset="0"/>
                <a:ea typeface="Calibri" panose="020F0502020204030204" pitchFamily="34" charset="0"/>
                <a:cs typeface="Times New Roman" panose="02020603050405020304" pitchFamily="18" charset="0"/>
              </a:rPr>
              <a:t> Report</a:t>
            </a:r>
          </a:p>
          <a:p>
            <a:pPr marL="285750" indent="-285750" algn="just">
              <a:spcAft>
                <a:spcPts val="800"/>
              </a:spcAft>
              <a:buFont typeface="Arial" panose="020B0604020202020204" pitchFamily="34" charset="0"/>
              <a:buChar char="•"/>
            </a:pPr>
            <a:r>
              <a:rPr lang="en-US" sz="1400">
                <a:effectLst/>
                <a:latin typeface="Calibri" panose="020F0502020204030204" pitchFamily="34" charset="0"/>
                <a:ea typeface="Calibri" panose="020F0502020204030204" pitchFamily="34" charset="0"/>
                <a:cs typeface="Times New Roman" panose="02020603050405020304" pitchFamily="18" charset="0"/>
              </a:rPr>
              <a:t>the subject of the ECS and the information contained and the legal</a:t>
            </a:r>
            <a:r>
              <a:rPr lang="pl-PL" sz="1400">
                <a:effectLst/>
                <a:latin typeface="Calibri" panose="020F0502020204030204" pitchFamily="34" charset="0"/>
                <a:ea typeface="Calibri" panose="020F0502020204030204" pitchFamily="34" charset="0"/>
                <a:cs typeface="Times New Roman" panose="02020603050405020304" pitchFamily="18" charset="0"/>
              </a:rPr>
              <a:t> </a:t>
            </a:r>
            <a:r>
              <a:rPr lang="en-US" sz="1400">
                <a:effectLst/>
                <a:latin typeface="Calibri" panose="020F0502020204030204" pitchFamily="34" charset="0"/>
                <a:ea typeface="Calibri" panose="020F0502020204030204" pitchFamily="34" charset="0"/>
                <a:cs typeface="Times New Roman" panose="02020603050405020304" pitchFamily="18" charset="0"/>
              </a:rPr>
              <a:t>effects gives rise to </a:t>
            </a:r>
            <a:r>
              <a:rPr lang="pl-PL" sz="1400" err="1">
                <a:effectLst/>
                <a:latin typeface="Calibri" panose="020F0502020204030204" pitchFamily="34" charset="0"/>
                <a:ea typeface="Calibri" panose="020F0502020204030204" pitchFamily="34" charset="0"/>
                <a:cs typeface="Times New Roman" panose="02020603050405020304" pitchFamily="18" charset="0"/>
              </a:rPr>
              <a:t>it</a:t>
            </a:r>
            <a:r>
              <a:rPr lang="pl-PL" sz="1400">
                <a:effectLst/>
                <a:latin typeface="Calibri" panose="020F0502020204030204" pitchFamily="34" charset="0"/>
                <a:ea typeface="Calibri" panose="020F0502020204030204" pitchFamily="34" charset="0"/>
                <a:cs typeface="Times New Roman" panose="02020603050405020304" pitchFamily="18" charset="0"/>
              </a:rPr>
              <a:t> </a:t>
            </a:r>
            <a:r>
              <a:rPr lang="en-US" sz="1400">
                <a:effectLst/>
                <a:latin typeface="Calibri" panose="020F0502020204030204" pitchFamily="34" charset="0"/>
                <a:ea typeface="Calibri" panose="020F0502020204030204" pitchFamily="34" charset="0"/>
                <a:cs typeface="Times New Roman" panose="02020603050405020304" pitchFamily="18" charset="0"/>
              </a:rPr>
              <a:t>also in the sphere of registration of rights to immovable</a:t>
            </a:r>
            <a:r>
              <a:rPr lang="pl-PL" sz="1400">
                <a:effectLst/>
                <a:latin typeface="Calibri" panose="020F0502020204030204" pitchFamily="34" charset="0"/>
                <a:ea typeface="Calibri" panose="020F0502020204030204" pitchFamily="34" charset="0"/>
                <a:cs typeface="Times New Roman" panose="02020603050405020304" pitchFamily="18" charset="0"/>
              </a:rPr>
              <a:t> </a:t>
            </a:r>
            <a:r>
              <a:rPr lang="en-US" sz="1400">
                <a:effectLst/>
                <a:latin typeface="Calibri" panose="020F0502020204030204" pitchFamily="34" charset="0"/>
                <a:ea typeface="Calibri" panose="020F0502020204030204" pitchFamily="34" charset="0"/>
                <a:cs typeface="Times New Roman" panose="02020603050405020304" pitchFamily="18" charset="0"/>
              </a:rPr>
              <a:t>property</a:t>
            </a:r>
            <a:endParaRPr lang="pl-PL" sz="14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Aft>
                <a:spcPts val="800"/>
              </a:spcAft>
              <a:buFont typeface="Arial" panose="020B0604020202020204" pitchFamily="34" charset="0"/>
              <a:buChar char="•"/>
            </a:pPr>
            <a:r>
              <a:rPr lang="pl-PL" sz="1400">
                <a:latin typeface="Calibri" panose="020F0502020204030204" pitchFamily="34" charset="0"/>
                <a:ea typeface="Calibri" panose="020F0502020204030204" pitchFamily="34" charset="0"/>
                <a:cs typeface="Times New Roman" panose="02020603050405020304" pitchFamily="18" charset="0"/>
              </a:rPr>
              <a:t>ECS</a:t>
            </a:r>
            <a:r>
              <a:rPr lang="pl-PL" sz="1400">
                <a:effectLst/>
                <a:latin typeface="Calibri" panose="020F0502020204030204" pitchFamily="34" charset="0"/>
                <a:ea typeface="Calibri" panose="020F0502020204030204" pitchFamily="34" charset="0"/>
                <a:cs typeface="Times New Roman" panose="02020603050405020304" pitchFamily="18" charset="0"/>
              </a:rPr>
              <a:t> </a:t>
            </a:r>
            <a:r>
              <a:rPr lang="en-US" sz="1400">
                <a:effectLst/>
                <a:latin typeface="Calibri" panose="020F0502020204030204" pitchFamily="34" charset="0"/>
                <a:ea typeface="Calibri" panose="020F0502020204030204" pitchFamily="34" charset="0"/>
                <a:cs typeface="Times New Roman" panose="02020603050405020304" pitchFamily="18" charset="0"/>
              </a:rPr>
              <a:t>should be explored in greater depth, in terms of both the popularity and its </a:t>
            </a:r>
            <a:r>
              <a:rPr lang="en-US" sz="1400">
                <a:latin typeface="Calibri" panose="020F0502020204030204" pitchFamily="34" charset="0"/>
                <a:ea typeface="Calibri" panose="020F0502020204030204" pitchFamily="34" charset="0"/>
                <a:cs typeface="Times New Roman" panose="02020603050405020304" pitchFamily="18" charset="0"/>
              </a:rPr>
              <a:t>problematic nature</a:t>
            </a:r>
            <a:r>
              <a:rPr lang="pl-PL" sz="1400">
                <a:latin typeface="Calibri" panose="020F0502020204030204" pitchFamily="34" charset="0"/>
                <a:ea typeface="Calibri" panose="020F0502020204030204" pitchFamily="34" charset="0"/>
                <a:cs typeface="Times New Roman" panose="02020603050405020304" pitchFamily="18" charset="0"/>
              </a:rPr>
              <a:t> </a:t>
            </a:r>
          </a:p>
          <a:p>
            <a:pPr marL="285750" indent="-285750" algn="just">
              <a:spcAft>
                <a:spcPts val="800"/>
              </a:spcAft>
              <a:buFont typeface="Arial" panose="020B0604020202020204" pitchFamily="34" charset="0"/>
              <a:buChar char="•"/>
            </a:pPr>
            <a:r>
              <a:rPr lang="en-US" sz="1400">
                <a:latin typeface="Calibri" panose="020F0502020204030204" pitchFamily="34" charset="0"/>
                <a:ea typeface="Calibri" panose="020F0502020204030204" pitchFamily="34" charset="0"/>
                <a:cs typeface="Times New Roman" panose="02020603050405020304" pitchFamily="18" charset="0"/>
              </a:rPr>
              <a:t>study on effect of ECS by registration would have ensured the smooth use of this instrument</a:t>
            </a:r>
            <a:endParaRPr lang="pl-PL" sz="140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Aft>
                <a:spcPts val="800"/>
              </a:spcAft>
              <a:buFont typeface="Arial" panose="020B0604020202020204" pitchFamily="34" charset="0"/>
              <a:buChar char="•"/>
            </a:pPr>
            <a:r>
              <a:rPr lang="en-US" sz="1400">
                <a:effectLst/>
                <a:latin typeface="Calibri" panose="020F0502020204030204" pitchFamily="34" charset="0"/>
                <a:ea typeface="Calibri" panose="020F0502020204030204" pitchFamily="34" charset="0"/>
                <a:cs typeface="Times New Roman" panose="02020603050405020304" pitchFamily="18" charset="0"/>
              </a:rPr>
              <a:t>it is a pity that there is not yet a central register of ECS issued</a:t>
            </a:r>
            <a:endParaRPr lang="pl-PL" sz="14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Aft>
                <a:spcPts val="800"/>
              </a:spcAft>
              <a:buFont typeface="Arial" panose="020B0604020202020204" pitchFamily="34" charset="0"/>
              <a:buChar char="•"/>
            </a:pPr>
            <a:r>
              <a:rPr lang="pl-PL" sz="1400">
                <a:latin typeface="Calibri" panose="020F0502020204030204" pitchFamily="34" charset="0"/>
                <a:ea typeface="Calibri" panose="020F0502020204030204" pitchFamily="34" charset="0"/>
                <a:cs typeface="Times New Roman" panose="02020603050405020304" pitchFamily="18" charset="0"/>
              </a:rPr>
              <a:t>t</a:t>
            </a:r>
            <a:r>
              <a:rPr lang="en-US" sz="1400">
                <a:effectLst/>
                <a:latin typeface="Calibri" panose="020F0502020204030204" pitchFamily="34" charset="0"/>
                <a:ea typeface="Calibri" panose="020F0502020204030204" pitchFamily="34" charset="0"/>
                <a:cs typeface="Times New Roman" panose="02020603050405020304" pitchFamily="18" charset="0"/>
              </a:rPr>
              <a:t>he e-Justice Portal play</a:t>
            </a:r>
            <a:r>
              <a:rPr lang="pl-PL" sz="1400">
                <a:effectLst/>
                <a:latin typeface="Calibri" panose="020F0502020204030204" pitchFamily="34" charset="0"/>
                <a:ea typeface="Calibri" panose="020F0502020204030204" pitchFamily="34" charset="0"/>
                <a:cs typeface="Times New Roman" panose="02020603050405020304" pitchFamily="18" charset="0"/>
              </a:rPr>
              <a:t>s</a:t>
            </a:r>
            <a:r>
              <a:rPr lang="en-US" sz="1400">
                <a:effectLst/>
                <a:latin typeface="Calibri" panose="020F0502020204030204" pitchFamily="34" charset="0"/>
                <a:ea typeface="Calibri" panose="020F0502020204030204" pitchFamily="34" charset="0"/>
                <a:cs typeface="Times New Roman" panose="02020603050405020304" pitchFamily="18" charset="0"/>
              </a:rPr>
              <a:t> a very important and positive role in this respect, but </a:t>
            </a:r>
            <a:r>
              <a:rPr lang="pl-PL" sz="1400" err="1">
                <a:effectLst/>
                <a:latin typeface="Calibri" panose="020F0502020204030204" pitchFamily="34" charset="0"/>
                <a:ea typeface="Calibri" panose="020F0502020204030204" pitchFamily="34" charset="0"/>
                <a:cs typeface="Times New Roman" panose="02020603050405020304" pitchFamily="18" charset="0"/>
              </a:rPr>
              <a:t>it</a:t>
            </a:r>
            <a:r>
              <a:rPr lang="pl-PL" sz="1400">
                <a:effectLst/>
                <a:latin typeface="Calibri" panose="020F0502020204030204" pitchFamily="34" charset="0"/>
                <a:ea typeface="Calibri" panose="020F0502020204030204" pitchFamily="34" charset="0"/>
                <a:cs typeface="Times New Roman" panose="02020603050405020304" pitchFamily="18" charset="0"/>
              </a:rPr>
              <a:t> </a:t>
            </a:r>
            <a:r>
              <a:rPr lang="pl-PL" sz="1400" err="1">
                <a:effectLst/>
                <a:latin typeface="Calibri" panose="020F0502020204030204" pitchFamily="34" charset="0"/>
                <a:ea typeface="Calibri" panose="020F0502020204030204" pitchFamily="34" charset="0"/>
                <a:cs typeface="Times New Roman" panose="02020603050405020304" pitchFamily="18" charset="0"/>
              </a:rPr>
              <a:t>is</a:t>
            </a:r>
            <a:r>
              <a:rPr lang="en-US" sz="1400">
                <a:effectLst/>
                <a:latin typeface="Calibri" panose="020F0502020204030204" pitchFamily="34" charset="0"/>
                <a:ea typeface="Calibri" panose="020F0502020204030204" pitchFamily="34" charset="0"/>
                <a:cs typeface="Times New Roman" panose="02020603050405020304" pitchFamily="18" charset="0"/>
              </a:rPr>
              <a:t> not always sufficient</a:t>
            </a:r>
            <a:endParaRPr lang="pl-PL" sz="14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Aft>
                <a:spcPts val="800"/>
              </a:spcAft>
              <a:buFont typeface="Arial" panose="020B0604020202020204" pitchFamily="34" charset="0"/>
              <a:buChar char="•"/>
            </a:pPr>
            <a:r>
              <a:rPr lang="en-US" sz="1400">
                <a:effectLst/>
                <a:latin typeface="Calibri" panose="020F0502020204030204" pitchFamily="34" charset="0"/>
                <a:ea typeface="Calibri" panose="020F0502020204030204" pitchFamily="34" charset="0"/>
                <a:cs typeface="Times New Roman" panose="02020603050405020304" pitchFamily="18" charset="0"/>
              </a:rPr>
              <a:t>succession law is very diverse in the EU Member States, </a:t>
            </a:r>
            <a:r>
              <a:rPr lang="pl-PL" sz="1400" err="1">
                <a:effectLst/>
                <a:latin typeface="Calibri" panose="020F0502020204030204" pitchFamily="34" charset="0"/>
                <a:ea typeface="Calibri" panose="020F0502020204030204" pitchFamily="34" charset="0"/>
                <a:cs typeface="Times New Roman" panose="02020603050405020304" pitchFamily="18" charset="0"/>
              </a:rPr>
              <a:t>so</a:t>
            </a:r>
            <a:r>
              <a:rPr lang="pl-PL" sz="1400">
                <a:effectLst/>
                <a:latin typeface="Calibri" panose="020F0502020204030204" pitchFamily="34" charset="0"/>
                <a:ea typeface="Calibri" panose="020F0502020204030204" pitchFamily="34" charset="0"/>
                <a:cs typeface="Times New Roman" panose="02020603050405020304" pitchFamily="18" charset="0"/>
              </a:rPr>
              <a:t> </a:t>
            </a:r>
            <a:r>
              <a:rPr lang="en-US" sz="1400">
                <a:effectLst/>
                <a:latin typeface="Calibri" panose="020F0502020204030204" pitchFamily="34" charset="0"/>
                <a:ea typeface="Calibri" panose="020F0502020204030204" pitchFamily="34" charset="0"/>
                <a:cs typeface="Times New Roman" panose="02020603050405020304" pitchFamily="18" charset="0"/>
              </a:rPr>
              <a:t>it is important to have a proper understanding of the type and consequences of succession actions</a:t>
            </a:r>
            <a:endParaRPr lang="pl-PL" sz="14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spcAft>
                <a:spcPts val="800"/>
              </a:spcAft>
              <a:buFont typeface="Arial" panose="020B0604020202020204" pitchFamily="34" charset="0"/>
              <a:buChar char="•"/>
            </a:pPr>
            <a:endParaRPr lang="pl-PL" sz="14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Obraz 2">
            <a:extLst>
              <a:ext uri="{FF2B5EF4-FFF2-40B4-BE49-F238E27FC236}">
                <a16:creationId xmlns:a16="http://schemas.microsoft.com/office/drawing/2014/main" id="{557E7206-0920-DF9C-0AB2-5AF9BF2BAAEC}"/>
              </a:ext>
            </a:extLst>
          </p:cNvPr>
          <p:cNvPicPr>
            <a:picLocks noChangeAspect="1"/>
          </p:cNvPicPr>
          <p:nvPr/>
        </p:nvPicPr>
        <p:blipFill>
          <a:blip r:embed="rId3"/>
          <a:stretch>
            <a:fillRect/>
          </a:stretch>
        </p:blipFill>
        <p:spPr>
          <a:xfrm>
            <a:off x="442126" y="235832"/>
            <a:ext cx="1543293" cy="615702"/>
          </a:xfrm>
          <a:prstGeom prst="rect">
            <a:avLst/>
          </a:prstGeom>
        </p:spPr>
      </p:pic>
    </p:spTree>
    <p:extLst>
      <p:ext uri="{BB962C8B-B14F-4D97-AF65-F5344CB8AC3E}">
        <p14:creationId xmlns:p14="http://schemas.microsoft.com/office/powerpoint/2010/main" val="3687779686"/>
      </p:ext>
    </p:extLst>
  </p:cSld>
  <p:clrMapOvr>
    <a:masterClrMapping/>
  </p:clrMapOvr>
</p:sld>
</file>

<file path=ppt/theme/theme1.xml><?xml version="1.0" encoding="utf-8"?>
<a:theme xmlns:a="http://schemas.openxmlformats.org/drawingml/2006/main" name="Tema di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3E319104EBA25B44BDCE9A2FB31C6748" ma:contentTypeVersion="18" ma:contentTypeDescription="Crear nuevo documento." ma:contentTypeScope="" ma:versionID="7bebd931e79577c35a1d4e2ef98bd475">
  <xsd:schema xmlns:xsd="http://www.w3.org/2001/XMLSchema" xmlns:xs="http://www.w3.org/2001/XMLSchema" xmlns:p="http://schemas.microsoft.com/office/2006/metadata/properties" xmlns:ns2="f44f20c0-8dbc-4b5c-9096-fd3e4d0777c4" xmlns:ns3="e66461d7-75a6-4067-a786-bcc092b1a58c" targetNamespace="http://schemas.microsoft.com/office/2006/metadata/properties" ma:root="true" ma:fieldsID="fa426ec1391e24cd8a0762d7439e6fa7" ns2:_="" ns3:_="">
    <xsd:import namespace="f44f20c0-8dbc-4b5c-9096-fd3e4d0777c4"/>
    <xsd:import namespace="e66461d7-75a6-4067-a786-bcc092b1a5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4f20c0-8dbc-4b5c-9096-fd3e4d0777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Etiquetas de imagen" ma:readOnly="false" ma:fieldId="{5cf76f15-5ced-4ddc-b409-7134ff3c332f}" ma:taxonomyMulti="true" ma:sspId="ba94f69d-739d-4ca6-b5bf-1b29db5e72f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66461d7-75a6-4067-a786-bcc092b1a58c" elementFormDefault="qualified">
    <xsd:import namespace="http://schemas.microsoft.com/office/2006/documentManagement/types"/>
    <xsd:import namespace="http://schemas.microsoft.com/office/infopath/2007/PartnerControls"/>
    <xsd:element name="SharedWithUsers" ma:index="19"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talles de uso compartido" ma:internalName="SharedWithDetails" ma:readOnly="true">
      <xsd:simpleType>
        <xsd:restriction base="dms:Note">
          <xsd:maxLength value="255"/>
        </xsd:restriction>
      </xsd:simpleType>
    </xsd:element>
    <xsd:element name="TaxCatchAll" ma:index="23" nillable="true" ma:displayName="Taxonomy Catch All Column" ma:hidden="true" ma:list="{edb4c49f-9f6b-4214-a675-01a046996ba2}" ma:internalName="TaxCatchAll" ma:showField="CatchAllData" ma:web="e66461d7-75a6-4067-a786-bcc092b1a5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66461d7-75a6-4067-a786-bcc092b1a58c" xsi:nil="true"/>
    <lcf76f155ced4ddcb4097134ff3c332f xmlns="f44f20c0-8dbc-4b5c-9096-fd3e4d0777c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F55FC00-B807-44B7-8546-DD3050A67FBD}">
  <ds:schemaRefs>
    <ds:schemaRef ds:uri="http://schemas.microsoft.com/sharepoint/v3/contenttype/forms"/>
  </ds:schemaRefs>
</ds:datastoreItem>
</file>

<file path=customXml/itemProps2.xml><?xml version="1.0" encoding="utf-8"?>
<ds:datastoreItem xmlns:ds="http://schemas.openxmlformats.org/officeDocument/2006/customXml" ds:itemID="{500D935A-5512-4A08-99FF-605C16098C58}">
  <ds:schemaRefs>
    <ds:schemaRef ds:uri="e66461d7-75a6-4067-a786-bcc092b1a58c"/>
    <ds:schemaRef ds:uri="f44f20c0-8dbc-4b5c-9096-fd3e4d0777c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4E09BD1-5683-4B2A-AE9D-656723E0E63E}">
  <ds:schemaRefs>
    <ds:schemaRef ds:uri="1bc58eb3-1b55-42e0-92ed-3b4459eb7b6a"/>
    <ds:schemaRef ds:uri="c5491935-5e65-4405-84eb-b7a832e95672"/>
    <ds:schemaRef ds:uri="e66461d7-75a6-4067-a786-bcc092b1a58c"/>
    <ds:schemaRef ds:uri="f44f20c0-8dbc-4b5c-9096-fd3e4d0777c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886</Words>
  <Application>Microsoft Office PowerPoint</Application>
  <PresentationFormat>Presentación en pantalla (4:3)</PresentationFormat>
  <Paragraphs>64</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Roboto</vt:lpstr>
      <vt:lpstr>Tema di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Agenzia delle Entrate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Marta Rekawek-Pachwicewicz</dc:creator>
  <cp:lastModifiedBy>Manuela Llinares</cp:lastModifiedBy>
  <cp:revision>1</cp:revision>
  <dcterms:created xsi:type="dcterms:W3CDTF">2021-11-19T08:33:54Z</dcterms:created>
  <dcterms:modified xsi:type="dcterms:W3CDTF">2025-03-12T09:09:25Z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0x0101003E319104EBA25B44BDCE9A2FB31C6748</vt:lpwstr>
  </property>
  <property fmtid="{D5CDD505-2E9C-101B-9397-08002B2CF9AE}" pid="3" name="MediaServiceImageTags">
    <vt:lpwstr/>
  </property>
</Properties>
</file>